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722" r:id="rId2"/>
  </p:sldMasterIdLst>
  <p:notesMasterIdLst>
    <p:notesMasterId r:id="rId30"/>
  </p:notesMasterIdLst>
  <p:handoutMasterIdLst>
    <p:handoutMasterId r:id="rId31"/>
  </p:handoutMasterIdLst>
  <p:sldIdLst>
    <p:sldId id="2147471357" r:id="rId3"/>
    <p:sldId id="2147470832" r:id="rId4"/>
    <p:sldId id="2147470893" r:id="rId5"/>
    <p:sldId id="2147471378" r:id="rId6"/>
    <p:sldId id="2147471386" r:id="rId7"/>
    <p:sldId id="2147471362" r:id="rId8"/>
    <p:sldId id="2147471335" r:id="rId9"/>
    <p:sldId id="2142532514" r:id="rId10"/>
    <p:sldId id="2147471343" r:id="rId11"/>
    <p:sldId id="2147471389" r:id="rId12"/>
    <p:sldId id="2147471342" r:id="rId13"/>
    <p:sldId id="2147471344" r:id="rId14"/>
    <p:sldId id="2147471391" r:id="rId15"/>
    <p:sldId id="2147471338" r:id="rId16"/>
    <p:sldId id="2147471392" r:id="rId17"/>
    <p:sldId id="2147471390" r:id="rId18"/>
    <p:sldId id="2147471353" r:id="rId19"/>
    <p:sldId id="2147471354" r:id="rId20"/>
    <p:sldId id="2147471355" r:id="rId21"/>
    <p:sldId id="2147471385" r:id="rId22"/>
    <p:sldId id="2147470863" r:id="rId23"/>
    <p:sldId id="2142532512" r:id="rId24"/>
    <p:sldId id="2147470824" r:id="rId25"/>
    <p:sldId id="2147471359" r:id="rId26"/>
    <p:sldId id="2147470866" r:id="rId27"/>
    <p:sldId id="2147469634" r:id="rId28"/>
    <p:sldId id="45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5A4E17-9109-0F9A-C44F-EA10E5D0BF02}" name="Sgueglia, Dianne" initials="SD" userId="S::mcp763@zebra.com::3be81adb-da57-4d2e-907d-48c6ad9943f6" providerId="AD"/>
  <p188:author id="{96B573A1-1550-B5F2-8A9E-49933FC0C664}" name="Chu, David" initials="CD" userId="S::dc6671@zebra.com::bdf8e134-0680-46fd-a81e-b282d87744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n"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E6"/>
    <a:srgbClr val="E1E2E1"/>
    <a:srgbClr val="00A3DB"/>
    <a:srgbClr val="007CB0"/>
    <a:srgbClr val="007CAF"/>
    <a:srgbClr val="171B1B"/>
    <a:srgbClr val="1F2121"/>
    <a:srgbClr val="262639"/>
    <a:srgbClr val="5242B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0272" autoAdjust="0"/>
  </p:normalViewPr>
  <p:slideViewPr>
    <p:cSldViewPr snapToGrid="0" snapToObjects="1">
      <p:cViewPr varScale="1">
        <p:scale>
          <a:sx n="77" d="100"/>
          <a:sy n="77" d="100"/>
        </p:scale>
        <p:origin x="946" y="72"/>
      </p:cViewPr>
      <p:guideLst>
        <p:guide orient="horz" pos="2160"/>
        <p:guide pos="3840"/>
      </p:guideLst>
    </p:cSldViewPr>
  </p:slideViewPr>
  <p:outlineViewPr>
    <p:cViewPr>
      <p:scale>
        <a:sx n="33" d="100"/>
        <a:sy n="33" d="100"/>
      </p:scale>
      <p:origin x="0" y="-1186"/>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2D5860-E217-9F49-895C-B9877A1091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A7C766A9-38C6-4944-A03D-A30BBC2BF2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5361D-461A-8949-AA43-56510623B34E}" type="datetimeFigureOut">
              <a:rPr lang="en-US" smtClean="0">
                <a:latin typeface="Arial" panose="020B0604020202020204" pitchFamily="34" charset="0"/>
              </a:rPr>
              <a:t>3/5/2024</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94A78FE7-EC29-1746-B47C-57837747F4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CE466904-DA32-BB4E-833D-82933DB9D9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B1AA60-01E2-E041-AE7A-CD11EC4D902F}"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3903731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5420741A-8147-AF44-9F26-C4F48D8CC1E1}" type="datetimeFigureOut">
              <a:rPr lang="en-US" smtClean="0"/>
              <a:pPr/>
              <a:t>3/5/2024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4BEF8CF-E6F2-4146-8E3A-9EA4D71F9D82}" type="slidenum">
              <a:rPr lang="en-US" smtClean="0"/>
              <a:pPr/>
              <a:t>‹#›</a:t>
            </a:fld>
            <a:endParaRPr lang="en-US" dirty="0"/>
          </a:p>
        </p:txBody>
      </p:sp>
    </p:spTree>
    <p:extLst>
      <p:ext uri="{BB962C8B-B14F-4D97-AF65-F5344CB8AC3E}">
        <p14:creationId xmlns:p14="http://schemas.microsoft.com/office/powerpoint/2010/main" val="14812837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825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0395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64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69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9602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Arial" panose="020B0604020202020204" pitchFamily="34" charset="0"/>
              </a:rPr>
              <a:t>Enable workers to contribute more to </a:t>
            </a:r>
            <a:r>
              <a:rPr lang="en-GB" sz="1200" b="1" dirty="0">
                <a:solidFill>
                  <a:srgbClr val="000000"/>
                </a:solidFill>
                <a:latin typeface="Arial" panose="020B0604020202020204" pitchFamily="34" charset="0"/>
              </a:rPr>
              <a:t>raise productivity</a:t>
            </a:r>
            <a:r>
              <a:rPr lang="en-GB" sz="1200" dirty="0">
                <a:solidFill>
                  <a:srgbClr val="000000"/>
                </a:solidFill>
                <a:latin typeface="Arial" panose="020B0604020202020204" pitchFamily="34" charset="0"/>
              </a:rPr>
              <a:t>, </a:t>
            </a:r>
            <a:r>
              <a:rPr lang="en-GB" sz="1200" b="1" dirty="0">
                <a:solidFill>
                  <a:srgbClr val="000000"/>
                </a:solidFill>
                <a:latin typeface="Arial" panose="020B0604020202020204" pitchFamily="34" charset="0"/>
              </a:rPr>
              <a:t>reduce turnover </a:t>
            </a:r>
            <a:r>
              <a:rPr lang="en-GB" sz="1200" dirty="0">
                <a:solidFill>
                  <a:srgbClr val="000000"/>
                </a:solidFill>
                <a:latin typeface="Arial" panose="020B0604020202020204" pitchFamily="34" charset="0"/>
              </a:rPr>
              <a:t>and </a:t>
            </a:r>
            <a:r>
              <a:rPr lang="en-GB" sz="1200" b="1" dirty="0">
                <a:solidFill>
                  <a:srgbClr val="000000"/>
                </a:solidFill>
                <a:latin typeface="Arial" panose="020B0604020202020204" pitchFamily="34" charset="0"/>
              </a:rPr>
              <a:t>achieve greater outcomes</a:t>
            </a:r>
            <a:r>
              <a:rPr lang="en-GB" sz="1200" dirty="0">
                <a:solidFill>
                  <a:srgbClr val="000000"/>
                </a:solidFill>
                <a:latin typeface="Arial" panose="020B0604020202020204" pitchFamily="34" charset="0"/>
              </a:rPr>
              <a:t> by adding simplicity into their routine.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Arial" panose="020B0604020202020204" pitchFamily="34" charset="0"/>
              </a:rPr>
              <a:t>Integrate </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Write it once; run it on multiple platforms</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Add advanced enterprise features</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Leverage Zebra APIs and sample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Secure </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Get &lt;10 years of timely, aggressive updates</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alt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Migrate to the new OS at your pace</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alt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Monitor the security status of mobile computers in real time</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endParaRPr kumimoji="0" lang="en-US" alt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Deploy </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Configure with almost no learning curve</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Automate staging with a scan or NFC tap</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alt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Bundle all settings and remotely stage</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endParaRPr kumimoji="0" lang="en-US" altLang="en-US" sz="1200" b="0" i="0" u="none" strike="noStrike" kern="1200" cap="none" spc="0" normalizeH="0" baseline="0" noProof="1">
              <a:ln>
                <a:noFill/>
              </a:ln>
              <a:solidFill>
                <a:srgbClr val="000000"/>
              </a:solidFill>
              <a:effectLst/>
              <a:highlight>
                <a:srgbClr val="FFFF00"/>
              </a:highlight>
              <a:uLnTx/>
              <a:uFillTx/>
              <a:latin typeface="Arial"/>
              <a:ea typeface="+mn-ea"/>
              <a:cs typeface="Arial"/>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Manage</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Centrally manage devices in multiple locations</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Resolve software and OS issues faster</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rPr>
              <a:t>Assess utilization of mobile computers</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endParaRPr kumimoji="0" lang="en-US" altLang="en-US" sz="1200" b="0" i="0" u="none" strike="noStrike" kern="1200" cap="none" spc="0" normalizeH="0" baseline="0" noProof="1">
              <a:ln>
                <a:noFill/>
              </a:ln>
              <a:solidFill>
                <a:srgbClr val="000000"/>
              </a:solidFill>
              <a:effectLst/>
              <a:highlight>
                <a:srgbClr val="FFFF00"/>
              </a:highlight>
              <a:uLnTx/>
              <a:uFillTx/>
              <a:latin typeface="Arial"/>
              <a:ea typeface="+mn-ea"/>
              <a:cs typeface="Arial"/>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Optimize </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highlight>
                  <a:srgbClr val="FFFF00"/>
                </a:highlight>
                <a:uLnTx/>
                <a:uFillTx/>
                <a:latin typeface="Arial"/>
                <a:ea typeface="+mn-ea"/>
                <a:cs typeface="Arial"/>
                <a:sym typeface="Arial" panose="020B0604020202020204" pitchFamily="34" charset="0"/>
              </a:rPr>
              <a:t>Ensure reliable and consistent connectivity</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highlight>
                  <a:srgbClr val="FFFF00"/>
                </a:highlight>
                <a:uLnTx/>
                <a:uFillTx/>
                <a:latin typeface="Arial"/>
                <a:ea typeface="+mn-ea"/>
                <a:cs typeface="Arial"/>
                <a:sym typeface="Arial" panose="020B0604020202020204" pitchFamily="34" charset="0"/>
              </a:rPr>
              <a:t>Find lost devices even if powered down</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r>
              <a:rPr kumimoji="0" lang="en-US" sz="1200" b="0" i="0" u="none" strike="noStrike" kern="1200" cap="none" spc="0" normalizeH="0" baseline="0" noProof="1">
                <a:ln>
                  <a:noFill/>
                </a:ln>
                <a:solidFill>
                  <a:srgbClr val="000000"/>
                </a:solidFill>
                <a:effectLst/>
                <a:highlight>
                  <a:srgbClr val="FFFF00"/>
                </a:highlight>
                <a:uLnTx/>
                <a:uFillTx/>
                <a:latin typeface="Arial"/>
                <a:ea typeface="+mn-ea"/>
                <a:cs typeface="Arial"/>
                <a:sym typeface="Arial" panose="020B0604020202020204" pitchFamily="34" charset="0"/>
              </a:rPr>
              <a:t>Unify teams, communication, and workflows</a:t>
            </a:r>
          </a:p>
          <a:p>
            <a:pPr marL="80010" marR="0" lvl="0" indent="-80010" algn="l" defTabSz="914400" rtl="0" eaLnBrk="1" fontAlgn="base" latinLnBrk="0" hangingPunct="1">
              <a:lnSpc>
                <a:spcPct val="90000"/>
              </a:lnSpc>
              <a:spcBef>
                <a:spcPts val="0"/>
              </a:spcBef>
              <a:spcAft>
                <a:spcPts val="0"/>
              </a:spcAft>
              <a:buClr>
                <a:srgbClr val="00B0F0"/>
              </a:buClr>
              <a:buSzTx/>
              <a:buFont typeface="Arial" panose="020B0604020202020204" pitchFamily="34" charset="0"/>
              <a:buChar char="•"/>
              <a:tabLst/>
              <a:defRPr/>
            </a:pPr>
            <a:endParaRPr kumimoji="0" lang="en-US" altLang="en-US" sz="1200" b="0" i="0" u="none" strike="noStrike" kern="1200" cap="none" spc="0" normalizeH="0" baseline="0" noProof="1">
              <a:ln>
                <a:noFill/>
              </a:ln>
              <a:solidFill>
                <a:srgbClr val="000000"/>
              </a:solidFill>
              <a:effectLst/>
              <a:uLnTx/>
              <a:uFillTx/>
              <a:latin typeface="Arial"/>
              <a:ea typeface="+mn-ea"/>
              <a:cs typeface="Arial"/>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latin typeface="Arial"/>
                <a:ea typeface="Arial" pitchFamily="4" charset="0"/>
                <a:cs typeface="Arial"/>
              </a:rPr>
              <a:t>No other vendor offers such a </a:t>
            </a:r>
            <a:r>
              <a:rPr lang="en-US" sz="1200" b="1" dirty="0">
                <a:solidFill>
                  <a:schemeClr val="bg2"/>
                </a:solidFill>
                <a:latin typeface="Arial"/>
                <a:ea typeface="Arial" pitchFamily="4" charset="0"/>
                <a:cs typeface="Arial"/>
              </a:rPr>
              <a:t>comprehensive ecosystem of software </a:t>
            </a:r>
            <a:r>
              <a:rPr lang="en-US" sz="1200" dirty="0">
                <a:solidFill>
                  <a:schemeClr val="bg2"/>
                </a:solidFill>
                <a:latin typeface="Arial"/>
                <a:ea typeface="Arial" pitchFamily="4" charset="0"/>
                <a:cs typeface="Arial"/>
              </a:rPr>
              <a:t>to support rugged Android devices in the enterprise </a:t>
            </a:r>
            <a:endParaRPr kumimoji="0" lang="en-US" sz="1200" b="0" i="0" u="none" strike="noStrike" kern="1200" cap="none" spc="0" normalizeH="0" baseline="0" noProof="1">
              <a:ln>
                <a:noFill/>
              </a:ln>
              <a:solidFill>
                <a:srgbClr val="000000"/>
              </a:solidFill>
              <a:effectLst/>
              <a:highlight>
                <a:srgbClr val="FFFF00"/>
              </a:highlight>
              <a:uLnTx/>
              <a:uFillTx/>
              <a:latin typeface="Arial"/>
              <a:ea typeface="+mn-ea"/>
              <a:cs typeface="Arial"/>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550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572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4CC2E-10BA-CD40-822E-116AC70D8F17}" type="slidenum">
              <a:rPr lang="en-US" smtClean="0"/>
              <a:pPr/>
              <a:t>24</a:t>
            </a:fld>
            <a:endParaRPr lang="en-US" dirty="0"/>
          </a:p>
        </p:txBody>
      </p:sp>
    </p:spTree>
    <p:extLst>
      <p:ext uri="{BB962C8B-B14F-4D97-AF65-F5344CB8AC3E}">
        <p14:creationId xmlns:p14="http://schemas.microsoft.com/office/powerpoint/2010/main" val="3930937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846AAA-A55F-48C8-A822-09CD59DFAB1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27356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364386596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ntent-1col-5D-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CAABFD-6DA0-9B43-8C66-24E31D99760C}"/>
              </a:ext>
            </a:extLst>
          </p:cNvPr>
          <p:cNvSpPr/>
          <p:nvPr userDrawn="1"/>
        </p:nvSpPr>
        <p:spPr>
          <a:xfrm>
            <a:off x="5798461" y="6021238"/>
            <a:ext cx="6393539" cy="836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a:extLst>
              <a:ext uri="{FF2B5EF4-FFF2-40B4-BE49-F238E27FC236}">
                <a16:creationId xmlns:a16="http://schemas.microsoft.com/office/drawing/2014/main" id="{9EFAB906-FF68-0D42-A6B7-BA872E8BE55C}"/>
              </a:ext>
            </a:extLst>
          </p:cNvPr>
          <p:cNvSpPr/>
          <p:nvPr userDrawn="1"/>
        </p:nvSpPr>
        <p:spPr>
          <a:xfrm rot="18924584">
            <a:off x="2546257" y="2597565"/>
            <a:ext cx="11069208" cy="2229593"/>
          </a:xfrm>
          <a:custGeom>
            <a:avLst/>
            <a:gdLst>
              <a:gd name="connsiteX0" fmla="*/ 9690327 w 11066325"/>
              <a:gd name="connsiteY0" fmla="*/ 0 h 2229593"/>
              <a:gd name="connsiteX1" fmla="*/ 11066325 w 11066325"/>
              <a:gd name="connsiteY1" fmla="*/ 1356456 h 2229593"/>
              <a:gd name="connsiteX2" fmla="*/ 10274531 w 11066325"/>
              <a:gd name="connsiteY2" fmla="*/ 2159656 h 2229593"/>
              <a:gd name="connsiteX3" fmla="*/ 10274531 w 11066325"/>
              <a:gd name="connsiteY3" fmla="*/ 2159657 h 2229593"/>
              <a:gd name="connsiteX4" fmla="*/ 10274173 w 11066325"/>
              <a:gd name="connsiteY4" fmla="*/ 2160019 h 2229593"/>
              <a:gd name="connsiteX5" fmla="*/ 10273811 w 11066325"/>
              <a:gd name="connsiteY5" fmla="*/ 2159662 h 2229593"/>
              <a:gd name="connsiteX6" fmla="*/ 2183257 w 11066325"/>
              <a:gd name="connsiteY6" fmla="*/ 2229593 h 2229593"/>
              <a:gd name="connsiteX7" fmla="*/ 0 w 11066325"/>
              <a:gd name="connsiteY7" fmla="*/ 77341 h 2229593"/>
              <a:gd name="connsiteX8" fmla="*/ 8091275 w 11066325"/>
              <a:gd name="connsiteY8" fmla="*/ 7404 h 2229593"/>
              <a:gd name="connsiteX9" fmla="*/ 8093992 w 11066325"/>
              <a:gd name="connsiteY9" fmla="*/ 10082 h 2229593"/>
              <a:gd name="connsiteX10" fmla="*/ 8280407 w 11066325"/>
              <a:gd name="connsiteY10" fmla="*/ 10082 h 222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6325" h="2229593">
                <a:moveTo>
                  <a:pt x="9690327" y="0"/>
                </a:moveTo>
                <a:lnTo>
                  <a:pt x="11066325" y="1356456"/>
                </a:lnTo>
                <a:lnTo>
                  <a:pt x="10274531" y="2159656"/>
                </a:lnTo>
                <a:lnTo>
                  <a:pt x="10274531" y="2159657"/>
                </a:lnTo>
                <a:lnTo>
                  <a:pt x="10274173" y="2160019"/>
                </a:lnTo>
                <a:lnTo>
                  <a:pt x="10273811" y="2159662"/>
                </a:lnTo>
                <a:lnTo>
                  <a:pt x="2183257" y="2229593"/>
                </a:lnTo>
                <a:lnTo>
                  <a:pt x="0" y="77341"/>
                </a:lnTo>
                <a:lnTo>
                  <a:pt x="8091275" y="7404"/>
                </a:lnTo>
                <a:lnTo>
                  <a:pt x="8093992" y="10082"/>
                </a:lnTo>
                <a:lnTo>
                  <a:pt x="8280407" y="10082"/>
                </a:lnTo>
                <a:close/>
              </a:path>
            </a:pathLst>
          </a:cu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solidFill>
                <a:schemeClr val="tx1"/>
              </a:solidFill>
              <a:latin typeface="Arial" pitchFamily="34" charset="0"/>
              <a:ea typeface="MS PGothic" pitchFamily="34" charset="-128"/>
            </a:endParaRPr>
          </a:p>
        </p:txBody>
      </p:sp>
      <p:sp>
        <p:nvSpPr>
          <p:cNvPr id="11" name="Freeform 10">
            <a:extLst>
              <a:ext uri="{FF2B5EF4-FFF2-40B4-BE49-F238E27FC236}">
                <a16:creationId xmlns:a16="http://schemas.microsoft.com/office/drawing/2014/main" id="{CE683AC8-69C8-9340-A0EA-997C0B874E2F}"/>
              </a:ext>
            </a:extLst>
          </p:cNvPr>
          <p:cNvSpPr/>
          <p:nvPr userDrawn="1"/>
        </p:nvSpPr>
        <p:spPr>
          <a:xfrm rot="5400000" flipH="1">
            <a:off x="6765475" y="1428195"/>
            <a:ext cx="5432611" cy="5426995"/>
          </a:xfrm>
          <a:custGeom>
            <a:avLst/>
            <a:gdLst>
              <a:gd name="connsiteX0" fmla="*/ 6957529 w 10673030"/>
              <a:gd name="connsiteY0" fmla="*/ 0 h 10659221"/>
              <a:gd name="connsiteX1" fmla="*/ 6957529 w 10673030"/>
              <a:gd name="connsiteY1" fmla="*/ 1 h 10659221"/>
              <a:gd name="connsiteX2" fmla="*/ 10673030 w 10673030"/>
              <a:gd name="connsiteY2" fmla="*/ 1 h 10659221"/>
              <a:gd name="connsiteX3" fmla="*/ 6984725 w 10673030"/>
              <a:gd name="connsiteY3" fmla="*/ 3688307 h 10659221"/>
              <a:gd name="connsiteX4" fmla="*/ 6957529 w 10673030"/>
              <a:gd name="connsiteY4" fmla="*/ 3688307 h 10659221"/>
              <a:gd name="connsiteX5" fmla="*/ 6957529 w 10673030"/>
              <a:gd name="connsiteY5" fmla="*/ 3722425 h 10659221"/>
              <a:gd name="connsiteX6" fmla="*/ 0 w 10673030"/>
              <a:gd name="connsiteY6" fmla="*/ 10659221 h 10659221"/>
              <a:gd name="connsiteX7" fmla="*/ 0 w 10673030"/>
              <a:gd name="connsiteY7" fmla="*/ 6936797 h 10659221"/>
              <a:gd name="connsiteX8" fmla="*/ 6956909 w 10673030"/>
              <a:gd name="connsiteY8" fmla="*/ 619 h 10659221"/>
              <a:gd name="connsiteX9" fmla="*/ 6956909 w 10673030"/>
              <a:gd name="connsiteY9" fmla="*/ 1 h 10659221"/>
              <a:gd name="connsiteX10" fmla="*/ 6957528 w 10673030"/>
              <a:gd name="connsiteY10" fmla="*/ 1 h 106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30" h="10659221">
                <a:moveTo>
                  <a:pt x="6957529" y="0"/>
                </a:moveTo>
                <a:lnTo>
                  <a:pt x="6957529" y="1"/>
                </a:lnTo>
                <a:lnTo>
                  <a:pt x="10673030" y="1"/>
                </a:lnTo>
                <a:lnTo>
                  <a:pt x="6984725" y="3688307"/>
                </a:lnTo>
                <a:lnTo>
                  <a:pt x="6957529" y="3688307"/>
                </a:lnTo>
                <a:lnTo>
                  <a:pt x="6957529" y="3722425"/>
                </a:lnTo>
                <a:lnTo>
                  <a:pt x="0" y="10659221"/>
                </a:lnTo>
                <a:lnTo>
                  <a:pt x="0" y="6936797"/>
                </a:lnTo>
                <a:lnTo>
                  <a:pt x="6956909" y="619"/>
                </a:lnTo>
                <a:lnTo>
                  <a:pt x="6956909" y="1"/>
                </a:lnTo>
                <a:lnTo>
                  <a:pt x="6957528" y="1"/>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hasCustomPrompt="1"/>
          </p:nvPr>
        </p:nvSpPr>
        <p:spPr>
          <a:xfrm>
            <a:off x="457318" y="1691640"/>
            <a:ext cx="11277489" cy="4050792"/>
          </a:xfrm>
        </p:spPr>
        <p:txBody>
          <a:bodyPr/>
          <a:lstStyle>
            <a:lvl1pPr marL="350838" indent="-339725">
              <a:spcBef>
                <a:spcPts val="1800"/>
              </a:spcBef>
              <a:buClr>
                <a:schemeClr val="bg2"/>
              </a:buClr>
              <a:buFont typeface="+mj-lt"/>
              <a:buAutoNum type="arabicPeriod"/>
              <a:tabLst/>
              <a:defRPr/>
            </a:lvl1pPr>
          </a:lstStyle>
          <a:p>
            <a:pPr lvl="0"/>
            <a:r>
              <a:rPr lang="en-US"/>
              <a:t>Edit Master text styles</a:t>
            </a:r>
          </a:p>
        </p:txBody>
      </p:sp>
      <p:sp>
        <p:nvSpPr>
          <p:cNvPr id="3" name="Slide Number Placeholder 2">
            <a:extLst>
              <a:ext uri="{FF2B5EF4-FFF2-40B4-BE49-F238E27FC236}">
                <a16:creationId xmlns:a16="http://schemas.microsoft.com/office/drawing/2014/main" id="{5A7DA728-F480-3845-9696-2FBB2A72B1F8}"/>
              </a:ext>
            </a:extLst>
          </p:cNvPr>
          <p:cNvSpPr>
            <a:spLocks noGrp="1"/>
          </p:cNvSpPr>
          <p:nvPr>
            <p:ph type="sldNum" sz="quarter" idx="12"/>
          </p:nvPr>
        </p:nvSpPr>
        <p:spPr/>
        <p:txBody>
          <a:bodyPr/>
          <a:lstStyle/>
          <a:p>
            <a:pPr defTabSz="914126"/>
            <a:endParaRPr lang="en-US" dirty="0">
              <a:solidFill>
                <a:srgbClr val="000000"/>
              </a:solidFill>
            </a:endParaRPr>
          </a:p>
        </p:txBody>
      </p:sp>
      <p:sp>
        <p:nvSpPr>
          <p:cNvPr id="12" name="Title 5">
            <a:extLst>
              <a:ext uri="{FF2B5EF4-FFF2-40B4-BE49-F238E27FC236}">
                <a16:creationId xmlns:a16="http://schemas.microsoft.com/office/drawing/2014/main" id="{27E7E0AF-B3B4-6F4D-9B64-8044A345C50F}"/>
              </a:ext>
            </a:extLst>
          </p:cNvPr>
          <p:cNvSpPr txBox="1">
            <a:spLocks/>
          </p:cNvSpPr>
          <p:nvPr userDrawn="1"/>
        </p:nvSpPr>
        <p:spPr>
          <a:xfrm>
            <a:off x="457193" y="978494"/>
            <a:ext cx="10983072" cy="86868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65272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B4D1CDF-0858-A64E-8D30-0AD71325561A}"/>
              </a:ext>
            </a:extLst>
          </p:cNvPr>
          <p:cNvSpPr/>
          <p:nvPr userDrawn="1"/>
        </p:nvSpPr>
        <p:spPr>
          <a:xfrm rot="18924584">
            <a:off x="2546257" y="2597565"/>
            <a:ext cx="11069208" cy="2229593"/>
          </a:xfrm>
          <a:custGeom>
            <a:avLst/>
            <a:gdLst>
              <a:gd name="connsiteX0" fmla="*/ 9690327 w 11066325"/>
              <a:gd name="connsiteY0" fmla="*/ 0 h 2229593"/>
              <a:gd name="connsiteX1" fmla="*/ 11066325 w 11066325"/>
              <a:gd name="connsiteY1" fmla="*/ 1356456 h 2229593"/>
              <a:gd name="connsiteX2" fmla="*/ 10274531 w 11066325"/>
              <a:gd name="connsiteY2" fmla="*/ 2159656 h 2229593"/>
              <a:gd name="connsiteX3" fmla="*/ 10274531 w 11066325"/>
              <a:gd name="connsiteY3" fmla="*/ 2159657 h 2229593"/>
              <a:gd name="connsiteX4" fmla="*/ 10274173 w 11066325"/>
              <a:gd name="connsiteY4" fmla="*/ 2160019 h 2229593"/>
              <a:gd name="connsiteX5" fmla="*/ 10273811 w 11066325"/>
              <a:gd name="connsiteY5" fmla="*/ 2159662 h 2229593"/>
              <a:gd name="connsiteX6" fmla="*/ 2183257 w 11066325"/>
              <a:gd name="connsiteY6" fmla="*/ 2229593 h 2229593"/>
              <a:gd name="connsiteX7" fmla="*/ 0 w 11066325"/>
              <a:gd name="connsiteY7" fmla="*/ 77341 h 2229593"/>
              <a:gd name="connsiteX8" fmla="*/ 8091275 w 11066325"/>
              <a:gd name="connsiteY8" fmla="*/ 7404 h 2229593"/>
              <a:gd name="connsiteX9" fmla="*/ 8093992 w 11066325"/>
              <a:gd name="connsiteY9" fmla="*/ 10082 h 2229593"/>
              <a:gd name="connsiteX10" fmla="*/ 8280407 w 11066325"/>
              <a:gd name="connsiteY10" fmla="*/ 10082 h 222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6325" h="2229593">
                <a:moveTo>
                  <a:pt x="9690327" y="0"/>
                </a:moveTo>
                <a:lnTo>
                  <a:pt x="11066325" y="1356456"/>
                </a:lnTo>
                <a:lnTo>
                  <a:pt x="10274531" y="2159656"/>
                </a:lnTo>
                <a:lnTo>
                  <a:pt x="10274531" y="2159657"/>
                </a:lnTo>
                <a:lnTo>
                  <a:pt x="10274173" y="2160019"/>
                </a:lnTo>
                <a:lnTo>
                  <a:pt x="10273811" y="2159662"/>
                </a:lnTo>
                <a:lnTo>
                  <a:pt x="2183257" y="2229593"/>
                </a:lnTo>
                <a:lnTo>
                  <a:pt x="0" y="77341"/>
                </a:lnTo>
                <a:lnTo>
                  <a:pt x="8091275" y="7404"/>
                </a:lnTo>
                <a:lnTo>
                  <a:pt x="8093992" y="10082"/>
                </a:lnTo>
                <a:lnTo>
                  <a:pt x="8280407" y="10082"/>
                </a:lnTo>
                <a:close/>
              </a:path>
            </a:pathLst>
          </a:cu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solidFill>
                <a:schemeClr val="tx1"/>
              </a:solidFill>
              <a:latin typeface="Arial" pitchFamily="34" charset="0"/>
              <a:ea typeface="MS PGothic" pitchFamily="34" charset="-128"/>
            </a:endParaRPr>
          </a:p>
        </p:txBody>
      </p:sp>
      <p:sp>
        <p:nvSpPr>
          <p:cNvPr id="4" name="Freeform 3">
            <a:extLst>
              <a:ext uri="{FF2B5EF4-FFF2-40B4-BE49-F238E27FC236}">
                <a16:creationId xmlns:a16="http://schemas.microsoft.com/office/drawing/2014/main" id="{EE978F5D-E6DF-0D4D-82A5-B9E50DC1B52E}"/>
              </a:ext>
            </a:extLst>
          </p:cNvPr>
          <p:cNvSpPr/>
          <p:nvPr userDrawn="1"/>
        </p:nvSpPr>
        <p:spPr>
          <a:xfrm rot="5400000" flipH="1">
            <a:off x="6765475" y="1428195"/>
            <a:ext cx="5432611" cy="5426995"/>
          </a:xfrm>
          <a:custGeom>
            <a:avLst/>
            <a:gdLst>
              <a:gd name="connsiteX0" fmla="*/ 6957529 w 10673030"/>
              <a:gd name="connsiteY0" fmla="*/ 0 h 10659221"/>
              <a:gd name="connsiteX1" fmla="*/ 6957529 w 10673030"/>
              <a:gd name="connsiteY1" fmla="*/ 1 h 10659221"/>
              <a:gd name="connsiteX2" fmla="*/ 10673030 w 10673030"/>
              <a:gd name="connsiteY2" fmla="*/ 1 h 10659221"/>
              <a:gd name="connsiteX3" fmla="*/ 6984725 w 10673030"/>
              <a:gd name="connsiteY3" fmla="*/ 3688307 h 10659221"/>
              <a:gd name="connsiteX4" fmla="*/ 6957529 w 10673030"/>
              <a:gd name="connsiteY4" fmla="*/ 3688307 h 10659221"/>
              <a:gd name="connsiteX5" fmla="*/ 6957529 w 10673030"/>
              <a:gd name="connsiteY5" fmla="*/ 3722425 h 10659221"/>
              <a:gd name="connsiteX6" fmla="*/ 0 w 10673030"/>
              <a:gd name="connsiteY6" fmla="*/ 10659221 h 10659221"/>
              <a:gd name="connsiteX7" fmla="*/ 0 w 10673030"/>
              <a:gd name="connsiteY7" fmla="*/ 6936797 h 10659221"/>
              <a:gd name="connsiteX8" fmla="*/ 6956909 w 10673030"/>
              <a:gd name="connsiteY8" fmla="*/ 619 h 10659221"/>
              <a:gd name="connsiteX9" fmla="*/ 6956909 w 10673030"/>
              <a:gd name="connsiteY9" fmla="*/ 1 h 10659221"/>
              <a:gd name="connsiteX10" fmla="*/ 6957528 w 10673030"/>
              <a:gd name="connsiteY10" fmla="*/ 1 h 106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30" h="10659221">
                <a:moveTo>
                  <a:pt x="6957529" y="0"/>
                </a:moveTo>
                <a:lnTo>
                  <a:pt x="6957529" y="1"/>
                </a:lnTo>
                <a:lnTo>
                  <a:pt x="10673030" y="1"/>
                </a:lnTo>
                <a:lnTo>
                  <a:pt x="6984725" y="3688307"/>
                </a:lnTo>
                <a:lnTo>
                  <a:pt x="6957529" y="3688307"/>
                </a:lnTo>
                <a:lnTo>
                  <a:pt x="6957529" y="3722425"/>
                </a:lnTo>
                <a:lnTo>
                  <a:pt x="0" y="10659221"/>
                </a:lnTo>
                <a:lnTo>
                  <a:pt x="0" y="6936797"/>
                </a:lnTo>
                <a:lnTo>
                  <a:pt x="6956909" y="619"/>
                </a:lnTo>
                <a:lnTo>
                  <a:pt x="6956909" y="1"/>
                </a:lnTo>
                <a:lnTo>
                  <a:pt x="6957528" y="1"/>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 name="Date Placeholder 3">
            <a:extLst>
              <a:ext uri="{FF2B5EF4-FFF2-40B4-BE49-F238E27FC236}">
                <a16:creationId xmlns:a16="http://schemas.microsoft.com/office/drawing/2014/main" id="{DC9698D4-5253-AB40-B4B5-D83B3F3961B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488802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C42477-0BE7-3741-8091-F8850CC556B4}"/>
              </a:ext>
            </a:extLst>
          </p:cNvPr>
          <p:cNvSpPr>
            <a:spLocks noGrp="1"/>
          </p:cNvSpPr>
          <p:nvPr>
            <p:ph type="pic" sz="quarter" idx="12" hasCustomPrompt="1"/>
          </p:nvPr>
        </p:nvSpPr>
        <p:spPr>
          <a:xfrm>
            <a:off x="1" y="0"/>
            <a:ext cx="12192000" cy="7010400"/>
          </a:xfrm>
          <a:solidFill>
            <a:schemeClr val="bg1">
              <a:lumMod val="95000"/>
            </a:schemeClr>
          </a:solidFill>
        </p:spPr>
        <p:txBody>
          <a:bodyPr tIns="0" rIns="914400" bIns="182880" anchor="ctr" anchorCtr="0"/>
          <a:lstStyle>
            <a:lvl1pPr algn="r">
              <a:buNone/>
              <a:defRPr/>
            </a:lvl1pPr>
          </a:lstStyle>
          <a:p>
            <a:r>
              <a:rPr lang="en-US" dirty="0"/>
              <a:t>image</a:t>
            </a:r>
          </a:p>
        </p:txBody>
      </p:sp>
      <p:pic>
        <p:nvPicPr>
          <p:cNvPr id="6" name="Graphic 5">
            <a:extLst>
              <a:ext uri="{FF2B5EF4-FFF2-40B4-BE49-F238E27FC236}">
                <a16:creationId xmlns:a16="http://schemas.microsoft.com/office/drawing/2014/main" id="{D6CA8BF6-1A85-7F4C-B9E4-8E16BB656C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472" y="3140946"/>
            <a:ext cx="537944" cy="859820"/>
          </a:xfrm>
          <a:prstGeom prst="rect">
            <a:avLst/>
          </a:prstGeom>
        </p:spPr>
      </p:pic>
      <p:grpSp>
        <p:nvGrpSpPr>
          <p:cNvPr id="9" name="Group 8">
            <a:extLst>
              <a:ext uri="{FF2B5EF4-FFF2-40B4-BE49-F238E27FC236}">
                <a16:creationId xmlns:a16="http://schemas.microsoft.com/office/drawing/2014/main" id="{88990329-8C78-F64F-99F4-DA5EBC89937C}"/>
              </a:ext>
            </a:extLst>
          </p:cNvPr>
          <p:cNvGrpSpPr/>
          <p:nvPr userDrawn="1"/>
        </p:nvGrpSpPr>
        <p:grpSpPr>
          <a:xfrm>
            <a:off x="1" y="0"/>
            <a:ext cx="11842941" cy="6858000"/>
            <a:chOff x="0" y="-152353"/>
            <a:chExt cx="12102884" cy="7010353"/>
          </a:xfrm>
        </p:grpSpPr>
        <p:sp>
          <p:nvSpPr>
            <p:cNvPr id="10" name="AutoShape 4">
              <a:extLst>
                <a:ext uri="{FF2B5EF4-FFF2-40B4-BE49-F238E27FC236}">
                  <a16:creationId xmlns:a16="http://schemas.microsoft.com/office/drawing/2014/main" id="{7363FEF1-17AC-704A-8D4F-026E97394E5A}"/>
                </a:ext>
              </a:extLst>
            </p:cNvPr>
            <p:cNvSpPr>
              <a:spLocks noChangeAspect="1" noChangeArrowheads="1"/>
            </p:cNvSpPr>
            <p:nvPr/>
          </p:nvSpPr>
          <p:spPr bwMode="auto">
            <a:xfrm rot="10800000" flipH="1">
              <a:off x="0" y="-152353"/>
              <a:ext cx="12102884" cy="7010353"/>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2" name="Freeform 11">
              <a:extLst>
                <a:ext uri="{FF2B5EF4-FFF2-40B4-BE49-F238E27FC236}">
                  <a16:creationId xmlns:a16="http://schemas.microsoft.com/office/drawing/2014/main" id="{ABF7A1BE-6A49-CF4F-8AA3-74E01727FEBA}"/>
                </a:ext>
              </a:extLst>
            </p:cNvPr>
            <p:cNvSpPr>
              <a:spLocks noChangeAspect="1" noChangeArrowheads="1"/>
            </p:cNvSpPr>
            <p:nvPr/>
          </p:nvSpPr>
          <p:spPr bwMode="auto">
            <a:xfrm rot="10800000" flipH="1">
              <a:off x="0" y="3276647"/>
              <a:ext cx="3091477" cy="3581352"/>
            </a:xfrm>
            <a:custGeom>
              <a:avLst/>
              <a:gdLst>
                <a:gd name="connsiteX0" fmla="*/ 0 w 3091477"/>
                <a:gd name="connsiteY0" fmla="*/ 3581352 h 3581352"/>
                <a:gd name="connsiteX1" fmla="*/ 3091477 w 3091477"/>
                <a:gd name="connsiteY1" fmla="*/ 1790676 h 3581352"/>
                <a:gd name="connsiteX2" fmla="*/ 0 w 3091477"/>
                <a:gd name="connsiteY2" fmla="*/ 0 h 3581352"/>
              </a:gdLst>
              <a:ahLst/>
              <a:cxnLst>
                <a:cxn ang="0">
                  <a:pos x="connsiteX0" y="connsiteY0"/>
                </a:cxn>
                <a:cxn ang="0">
                  <a:pos x="connsiteX1" y="connsiteY1"/>
                </a:cxn>
                <a:cxn ang="0">
                  <a:pos x="connsiteX2" y="connsiteY2"/>
                </a:cxn>
              </a:cxnLst>
              <a:rect l="l" t="t" r="r" b="b"/>
              <a:pathLst>
                <a:path w="3091477" h="3581352">
                  <a:moveTo>
                    <a:pt x="0" y="3581352"/>
                  </a:moveTo>
                  <a:lnTo>
                    <a:pt x="3091477" y="1790676"/>
                  </a:lnTo>
                  <a:lnTo>
                    <a:pt x="0" y="0"/>
                  </a:lnTo>
                  <a:close/>
                </a:path>
              </a:pathLst>
            </a:cu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p>
          </p:txBody>
        </p:sp>
      </p:grpSp>
      <p:pic>
        <p:nvPicPr>
          <p:cNvPr id="13" name="Graphic 12">
            <a:extLst>
              <a:ext uri="{FF2B5EF4-FFF2-40B4-BE49-F238E27FC236}">
                <a16:creationId xmlns:a16="http://schemas.microsoft.com/office/drawing/2014/main" id="{6B1F4757-76A1-264E-A8C7-A9E881497F6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454" y="502423"/>
            <a:ext cx="1269027" cy="410914"/>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hasCustomPrompt="1"/>
          </p:nvPr>
        </p:nvSpPr>
        <p:spPr>
          <a:xfrm>
            <a:off x="466847" y="1378050"/>
            <a:ext cx="5835387" cy="859820"/>
          </a:xfrm>
        </p:spPr>
        <p:txBody>
          <a:bodyPr anchor="b" anchorCtr="0"/>
          <a:lstStyle>
            <a:lvl1pPr marL="11113" indent="-11113">
              <a:buNone/>
              <a:tabLst/>
              <a:defRPr sz="4800" b="1">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a:t>
            </a:r>
          </a:p>
        </p:txBody>
      </p:sp>
      <p:sp>
        <p:nvSpPr>
          <p:cNvPr id="14" name="Text Placeholder 7">
            <a:extLst>
              <a:ext uri="{FF2B5EF4-FFF2-40B4-BE49-F238E27FC236}">
                <a16:creationId xmlns:a16="http://schemas.microsoft.com/office/drawing/2014/main" id="{CD52F159-2073-FF4D-B737-C9896C393B49}"/>
              </a:ext>
            </a:extLst>
          </p:cNvPr>
          <p:cNvSpPr>
            <a:spLocks noGrp="1"/>
          </p:cNvSpPr>
          <p:nvPr>
            <p:ph type="body" sz="quarter" idx="13" hasCustomPrompt="1"/>
          </p:nvPr>
        </p:nvSpPr>
        <p:spPr>
          <a:xfrm>
            <a:off x="466847" y="2427680"/>
            <a:ext cx="5835387" cy="309925"/>
          </a:xfrm>
        </p:spPr>
        <p:txBody>
          <a:bodyPr anchor="ctr" anchorCtr="0"/>
          <a:lstStyle>
            <a:lvl1pPr marL="11113" indent="-11113">
              <a:buNone/>
              <a:tabLst/>
              <a:defRPr sz="1200" b="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For more information, visit, </a:t>
            </a:r>
            <a:r>
              <a:rPr lang="en-US" err="1"/>
              <a:t>www.zebra.com</a:t>
            </a:r>
            <a:r>
              <a:rPr lang="en-US"/>
              <a:t>//</a:t>
            </a:r>
            <a:r>
              <a:rPr lang="en-US" err="1"/>
              <a:t>xxxxx</a:t>
            </a:r>
            <a:endParaRPr lang="en-US"/>
          </a:p>
        </p:txBody>
      </p:sp>
      <p:sp>
        <p:nvSpPr>
          <p:cNvPr id="15" name="Text Placeholder 7">
            <a:extLst>
              <a:ext uri="{FF2B5EF4-FFF2-40B4-BE49-F238E27FC236}">
                <a16:creationId xmlns:a16="http://schemas.microsoft.com/office/drawing/2014/main" id="{07639926-2C9B-9843-8BE3-B5DE28617AC0}"/>
              </a:ext>
            </a:extLst>
          </p:cNvPr>
          <p:cNvSpPr>
            <a:spLocks noGrp="1"/>
          </p:cNvSpPr>
          <p:nvPr>
            <p:ph type="body" sz="quarter" idx="14" hasCustomPrompt="1"/>
          </p:nvPr>
        </p:nvSpPr>
        <p:spPr>
          <a:xfrm>
            <a:off x="466847" y="2778409"/>
            <a:ext cx="5835387" cy="309925"/>
          </a:xfrm>
        </p:spPr>
        <p:txBody>
          <a:bodyPr anchor="ctr" anchorCtr="0"/>
          <a:lstStyle>
            <a:lvl1pPr marL="11113" indent="-11113">
              <a:buNone/>
              <a:tabLst/>
              <a:defRPr lang="en-US" sz="1000" kern="1200" dirty="0" smtClean="0">
                <a:solidFill>
                  <a:schemeClr val="tx1">
                    <a:lumMod val="50000"/>
                    <a:lumOff val="50000"/>
                  </a:schemeClr>
                </a:solidFill>
                <a:latin typeface="Arial" pitchFamily="34" charset="0"/>
                <a:ea typeface="MS PGothic" pitchFamily="34" charset="-128"/>
                <a:cs typeface="+mn-cs"/>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Legal attribution statement lorem ipsum </a:t>
            </a:r>
          </a:p>
        </p:txBody>
      </p:sp>
      <p:sp>
        <p:nvSpPr>
          <p:cNvPr id="2" name="Slide Number Placeholder 1">
            <a:extLst>
              <a:ext uri="{FF2B5EF4-FFF2-40B4-BE49-F238E27FC236}">
                <a16:creationId xmlns:a16="http://schemas.microsoft.com/office/drawing/2014/main" id="{499C1EB5-8801-214F-B18F-8577FCCDE640}"/>
              </a:ext>
            </a:extLst>
          </p:cNvPr>
          <p:cNvSpPr>
            <a:spLocks noGrp="1"/>
          </p:cNvSpPr>
          <p:nvPr>
            <p:ph type="sldNum" sz="quarter" idx="15"/>
          </p:nvPr>
        </p:nvSpPr>
        <p:spPr>
          <a:xfrm>
            <a:off x="10927080" y="7203595"/>
            <a:ext cx="1264920" cy="457200"/>
          </a:xfrm>
        </p:spPr>
        <p:txBody>
          <a:body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Tree>
    <p:extLst>
      <p:ext uri="{BB962C8B-B14F-4D97-AF65-F5344CB8AC3E}">
        <p14:creationId xmlns:p14="http://schemas.microsoft.com/office/powerpoint/2010/main" val="93879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0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a:prstGeom prst="rect">
            <a:avLst/>
          </a:prstGeo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98206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1_Content-1col-5D-Whi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DE2C1-16B1-4A4A-B431-B1541C1B2F58}"/>
              </a:ext>
            </a:extLst>
          </p:cNvPr>
          <p:cNvSpPr>
            <a:spLocks noGrp="1"/>
          </p:cNvSpPr>
          <p:nvPr>
            <p:ph type="body" sz="quarter" idx="39"/>
          </p:nvPr>
        </p:nvSpPr>
        <p:spPr>
          <a:xfrm>
            <a:off x="457320" y="2233534"/>
            <a:ext cx="11228714" cy="3927654"/>
          </a:xfrm>
        </p:spPr>
        <p:txBody>
          <a:bodyPr/>
          <a:lstStyle/>
          <a:p>
            <a:pPr lvl="0"/>
            <a:r>
              <a:rPr lang="en-US"/>
              <a:t>Click to edit Master text styles</a:t>
            </a:r>
          </a:p>
          <a:p>
            <a:pPr lvl="1"/>
            <a:r>
              <a:rPr lang="en-US"/>
              <a:t>Second level</a:t>
            </a:r>
          </a:p>
          <a:p>
            <a:pPr lvl="2"/>
            <a:r>
              <a:rPr lang="en-US"/>
              <a:t>Third level</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2567879" cy="365760"/>
          </a:xfrm>
          <a:prstGeom prst="rect">
            <a:avLst/>
          </a:prstGeom>
        </p:spPr>
        <p:txBody>
          <a:bodyPr/>
          <a:lstStyle>
            <a:lvl1pPr>
              <a:defRPr>
                <a:solidFill>
                  <a:schemeClr val="bg1"/>
                </a:solidFill>
              </a:defRPr>
            </a:lvl1pPr>
          </a:lstStyle>
          <a:p>
            <a:r>
              <a:rPr lang="en-US"/>
              <a:t>Header</a:t>
            </a:r>
          </a:p>
        </p:txBody>
      </p:sp>
      <p:sp>
        <p:nvSpPr>
          <p:cNvPr id="13" name="Slide Number Placeholder 12">
            <a:extLst>
              <a:ext uri="{FF2B5EF4-FFF2-40B4-BE49-F238E27FC236}">
                <a16:creationId xmlns:a16="http://schemas.microsoft.com/office/drawing/2014/main" id="{BA6CC269-B7FC-624A-98EE-345467A03209}"/>
              </a:ext>
            </a:extLst>
          </p:cNvPr>
          <p:cNvSpPr>
            <a:spLocks noGrp="1"/>
          </p:cNvSpPr>
          <p:nvPr>
            <p:ph type="sldNum" sz="quarter" idx="20"/>
          </p:nvPr>
        </p:nvSpPr>
        <p:spPr/>
        <p:txBody>
          <a:bodyPr/>
          <a:lstStyle/>
          <a:p>
            <a:pPr defTabSz="913852"/>
            <a:endParaRPr lang="en-US" dirty="0">
              <a:solidFill>
                <a:srgbClr val="000000"/>
              </a:solidFill>
            </a:endParaRPr>
          </a:p>
        </p:txBody>
      </p:sp>
      <p:sp>
        <p:nvSpPr>
          <p:cNvPr id="114" name="Text Placeholder 4">
            <a:extLst>
              <a:ext uri="{FF2B5EF4-FFF2-40B4-BE49-F238E27FC236}">
                <a16:creationId xmlns:a16="http://schemas.microsoft.com/office/drawing/2014/main" id="{A6FE20D3-D88E-0D4B-824C-6EBAFAC0BA26}"/>
              </a:ext>
            </a:extLst>
          </p:cNvPr>
          <p:cNvSpPr>
            <a:spLocks noGrp="1"/>
          </p:cNvSpPr>
          <p:nvPr>
            <p:ph type="body" sz="quarter" idx="30" hasCustomPrompt="1"/>
          </p:nvPr>
        </p:nvSpPr>
        <p:spPr>
          <a:xfrm>
            <a:off x="4026301" y="511130"/>
            <a:ext cx="7482899" cy="365760"/>
          </a:xfrm>
        </p:spPr>
        <p:txBody>
          <a:bodyPr anchor="ctr" anchorCtr="0"/>
          <a:lstStyle>
            <a:lvl1pPr marL="171399" indent="-171399">
              <a:buClr>
                <a:schemeClr val="tx1"/>
              </a:buClr>
              <a:buNone/>
              <a:tabLst/>
              <a:defRPr sz="2199" b="0">
                <a:solidFill>
                  <a:schemeClr val="bg1"/>
                </a:solidFill>
              </a:defRPr>
            </a:lvl1pPr>
          </a:lstStyle>
          <a:p>
            <a:pPr lvl="0"/>
            <a:r>
              <a:rPr lang="en-US"/>
              <a:t>Subhead</a:t>
            </a:r>
          </a:p>
        </p:txBody>
      </p:sp>
      <p:sp>
        <p:nvSpPr>
          <p:cNvPr id="20" name="Text Placeholder 3">
            <a:extLst>
              <a:ext uri="{FF2B5EF4-FFF2-40B4-BE49-F238E27FC236}">
                <a16:creationId xmlns:a16="http://schemas.microsoft.com/office/drawing/2014/main" id="{19F515A9-C95C-3D40-A6FE-D1078B4221CF}"/>
              </a:ext>
            </a:extLst>
          </p:cNvPr>
          <p:cNvSpPr>
            <a:spLocks noGrp="1"/>
          </p:cNvSpPr>
          <p:nvPr>
            <p:ph type="body" sz="quarter" idx="38" hasCustomPrompt="1"/>
          </p:nvPr>
        </p:nvSpPr>
        <p:spPr>
          <a:xfrm>
            <a:off x="457200" y="1134107"/>
            <a:ext cx="6472516" cy="365760"/>
          </a:xfrm>
        </p:spPr>
        <p:txBody>
          <a:bodyPr/>
          <a:lstStyle>
            <a:lvl1pPr marL="0" indent="0">
              <a:buNone/>
              <a:defRPr sz="2398">
                <a:solidFill>
                  <a:schemeClr val="tx1"/>
                </a:solidFill>
              </a:defRPr>
            </a:lvl1pPr>
          </a:lstStyle>
          <a:p>
            <a:pPr lvl="0"/>
            <a:r>
              <a:rPr lang="en-US"/>
              <a:t>Subhead</a:t>
            </a:r>
          </a:p>
        </p:txBody>
      </p:sp>
    </p:spTree>
    <p:extLst>
      <p:ext uri="{BB962C8B-B14F-4D97-AF65-F5344CB8AC3E}">
        <p14:creationId xmlns:p14="http://schemas.microsoft.com/office/powerpoint/2010/main" val="2662657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E63A5114-198E-ED4C-AA8F-EE1E8EAEAD5E}"/>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lumMod val="65000"/>
                    <a:lumOff val="35000"/>
                  </a:schemeClr>
                </a:solidFill>
              </a:defRPr>
            </a:lvl1pPr>
          </a:lstStyle>
          <a:p>
            <a:pPr defTabSz="914126"/>
            <a:fld id="{F19F85D4-6AC3-4CF9-A1A5-831DFC2C241F}" type="slidenum">
              <a:rPr lang="en-US" smtClean="0"/>
              <a:pPr defTabSz="914126"/>
              <a:t>‹#›</a:t>
            </a:fld>
            <a:endParaRPr lang="en-US" dirty="0"/>
          </a:p>
        </p:txBody>
      </p:sp>
    </p:spTree>
    <p:extLst>
      <p:ext uri="{BB962C8B-B14F-4D97-AF65-F5344CB8AC3E}">
        <p14:creationId xmlns:p14="http://schemas.microsoft.com/office/powerpoint/2010/main" val="904664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017" y="990600"/>
            <a:ext cx="5384800" cy="834915"/>
          </a:xfrm>
        </p:spPr>
        <p:txBody>
          <a:bodyPr>
            <a:noAutofit/>
          </a:bodyPr>
          <a:lstStyle>
            <a:lvl1pPr>
              <a:defRPr sz="2667">
                <a:solidFill>
                  <a:srgbClr val="007CB0"/>
                </a:solidFill>
              </a:defRPr>
            </a:lvl1pPr>
          </a:lstStyle>
          <a:p>
            <a:r>
              <a:rPr lang="en-US" dirty="0"/>
              <a:t>CLICK TO EDIT MASTER TITLE STYLE</a:t>
            </a:r>
          </a:p>
        </p:txBody>
      </p:sp>
      <p:sp>
        <p:nvSpPr>
          <p:cNvPr id="3" name="Content Placeholder 2"/>
          <p:cNvSpPr>
            <a:spLocks noGrp="1"/>
          </p:cNvSpPr>
          <p:nvPr>
            <p:ph sz="half" idx="1"/>
          </p:nvPr>
        </p:nvSpPr>
        <p:spPr>
          <a:xfrm>
            <a:off x="609600" y="1967359"/>
            <a:ext cx="5384800" cy="3394075"/>
          </a:xfrm>
        </p:spPr>
        <p:txBody>
          <a:bodyPr>
            <a:noAutofit/>
          </a:bodyPr>
          <a:lstStyle>
            <a:lvl1pPr marL="457189" indent="-304792">
              <a:tabLst/>
              <a:defRPr sz="1867">
                <a:solidFill>
                  <a:schemeClr val="tx1"/>
                </a:solidFill>
              </a:defRPr>
            </a:lvl1pPr>
            <a:lvl2pPr>
              <a:defRPr sz="2133"/>
            </a:lvl2pPr>
            <a:lvl3pPr>
              <a:defRPr sz="2133"/>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Tree>
    <p:extLst>
      <p:ext uri="{BB962C8B-B14F-4D97-AF65-F5344CB8AC3E}">
        <p14:creationId xmlns:p14="http://schemas.microsoft.com/office/powerpoint/2010/main" val="392922050"/>
      </p:ext>
    </p:extLst>
  </p:cSld>
  <p:clrMapOvr>
    <a:masterClrMapping/>
  </p:clrMapOvr>
  <p:extLst>
    <p:ext uri="{DCECCB84-F9BA-43D5-87BE-67443E8EF086}">
      <p15:sldGuideLst xmlns:p15="http://schemas.microsoft.com/office/powerpoint/2012/main">
        <p15:guide id="1" orient="horz" pos="1620">
          <p15:clr>
            <a:srgbClr val="FBAE40"/>
          </p15:clr>
        </p15:guide>
        <p15:guide id="3" pos="3216">
          <p15:clr>
            <a:srgbClr val="FBAE40"/>
          </p15:clr>
        </p15:guide>
        <p15:guide id="4" orient="horz" pos="4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4257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ver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EF845A-C87E-C440-9FFE-60C59E2CECEA}"/>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7363259" y="2361350"/>
            <a:ext cx="4344110" cy="788104"/>
          </a:xfrm>
        </p:spPr>
        <p:txBody>
          <a:bodyPr/>
          <a:lstStyle>
            <a:lvl1pPr>
              <a:lnSpc>
                <a:spcPct val="85000"/>
              </a:lnSpc>
              <a:defRPr sz="3600" b="1"/>
            </a:lvl1pPr>
          </a:lstStyle>
          <a:p>
            <a:r>
              <a:rPr lang="en-US"/>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7363259" y="3375620"/>
            <a:ext cx="4344110" cy="477052"/>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7343873" y="4215236"/>
            <a:ext cx="4363495" cy="161692"/>
          </a:xfrm>
        </p:spPr>
        <p:txBody>
          <a:bodyPr/>
          <a:lstStyle>
            <a:lvl1pPr marL="0" indent="0">
              <a:lnSpc>
                <a:spcPct val="100000"/>
              </a:lnSpc>
              <a:spcBef>
                <a:spcPts val="0"/>
              </a:spcBef>
              <a:buNone/>
              <a:defRPr sz="1400"/>
            </a:lvl1pPr>
            <a:lvl2pPr>
              <a:defRPr sz="1600"/>
            </a:lvl2pPr>
            <a:lvl3pPr>
              <a:defRPr sz="1600"/>
            </a:lvl3pPr>
            <a:lvl4pPr>
              <a:defRPr sz="1600"/>
            </a:lvl4pPr>
            <a:lvl5pPr>
              <a:defRPr sz="1600"/>
            </a:lvl5pPr>
          </a:lstStyle>
          <a:p>
            <a:pPr lvl="0"/>
            <a:r>
              <a:rPr lang="en-US"/>
              <a:t>November 9, 2020</a:t>
            </a:r>
          </a:p>
        </p:txBody>
      </p:sp>
      <p:sp>
        <p:nvSpPr>
          <p:cNvPr id="5" name="Picture Placeholder 4">
            <a:extLst>
              <a:ext uri="{FF2B5EF4-FFF2-40B4-BE49-F238E27FC236}">
                <a16:creationId xmlns:a16="http://schemas.microsoft.com/office/drawing/2014/main" id="{B1CF44BB-96A6-8A4F-8238-E0EBA966266F}"/>
              </a:ext>
            </a:extLst>
          </p:cNvPr>
          <p:cNvSpPr>
            <a:spLocks noGrp="1"/>
          </p:cNvSpPr>
          <p:nvPr>
            <p:ph type="pic" sz="quarter" idx="14" hasCustomPrompt="1"/>
          </p:nvPr>
        </p:nvSpPr>
        <p:spPr>
          <a:xfrm>
            <a:off x="1420379" y="1043492"/>
            <a:ext cx="4675621" cy="5220783"/>
          </a:xfrm>
        </p:spPr>
        <p:txBody>
          <a:bodyPr tIns="1280160" bIns="0"/>
          <a:lstStyle>
            <a:lvl1pPr algn="ctr">
              <a:buNone/>
              <a:defRPr/>
            </a:lvl1pPr>
          </a:lstStyle>
          <a:p>
            <a:r>
              <a:rPr lang="en-US" dirty="0"/>
              <a:t>Product Picture</a:t>
            </a:r>
          </a:p>
        </p:txBody>
      </p:sp>
      <p:sp>
        <p:nvSpPr>
          <p:cNvPr id="3" name="Slide Number Placeholder 2">
            <a:extLst>
              <a:ext uri="{FF2B5EF4-FFF2-40B4-BE49-F238E27FC236}">
                <a16:creationId xmlns:a16="http://schemas.microsoft.com/office/drawing/2014/main" id="{CBF3B1D8-8A6F-4F4D-97CF-2A2AE844F376}"/>
              </a:ext>
            </a:extLst>
          </p:cNvPr>
          <p:cNvSpPr>
            <a:spLocks noGrp="1"/>
          </p:cNvSpPr>
          <p:nvPr>
            <p:ph type="sldNum" sz="quarter" idx="15"/>
          </p:nvPr>
        </p:nvSpPr>
        <p:spPr/>
        <p:txBody>
          <a:body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Tree>
    <p:extLst>
      <p:ext uri="{BB962C8B-B14F-4D97-AF65-F5344CB8AC3E}">
        <p14:creationId xmlns:p14="http://schemas.microsoft.com/office/powerpoint/2010/main" val="79042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412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3817054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DEDB-03A2-8A49-C794-698C2D4526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91E17D-2746-1A93-5224-A95CB40EC8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CCB08C-6306-FD2B-2309-20EE3214D56A}"/>
              </a:ext>
            </a:extLst>
          </p:cNvPr>
          <p:cNvSpPr>
            <a:spLocks noGrp="1"/>
          </p:cNvSpPr>
          <p:nvPr>
            <p:ph type="dt" sz="half" idx="10"/>
          </p:nvPr>
        </p:nvSpPr>
        <p:spPr/>
        <p:txBody>
          <a:bodyPr/>
          <a:lstStyle/>
          <a:p>
            <a:fld id="{62D85FBC-7720-4FD7-90B0-B6AE2D4413E3}" type="datetimeFigureOut">
              <a:rPr lang="en-US" smtClean="0"/>
              <a:t>3/5/2024</a:t>
            </a:fld>
            <a:endParaRPr lang="en-US" dirty="0"/>
          </a:p>
        </p:txBody>
      </p:sp>
      <p:sp>
        <p:nvSpPr>
          <p:cNvPr id="5" name="Footer Placeholder 4">
            <a:extLst>
              <a:ext uri="{FF2B5EF4-FFF2-40B4-BE49-F238E27FC236}">
                <a16:creationId xmlns:a16="http://schemas.microsoft.com/office/drawing/2014/main" id="{16E533C9-0551-0D2D-BF71-14CCCA14E9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31A7D1-C111-E7C6-6245-289E1388C938}"/>
              </a:ext>
            </a:extLst>
          </p:cNvPr>
          <p:cNvSpPr>
            <a:spLocks noGrp="1"/>
          </p:cNvSpPr>
          <p:nvPr>
            <p:ph type="sldNum" sz="quarter" idx="12"/>
          </p:nvPr>
        </p:nvSpPr>
        <p:spPr/>
        <p:txBody>
          <a:bodyPr/>
          <a:lstStyle/>
          <a:p>
            <a:fld id="{A86F9949-1902-40FD-879D-82AA1E94C07A}" type="slidenum">
              <a:rPr lang="en-US" smtClean="0"/>
              <a:t>‹#›</a:t>
            </a:fld>
            <a:endParaRPr lang="en-US" dirty="0"/>
          </a:p>
        </p:txBody>
      </p:sp>
    </p:spTree>
    <p:extLst>
      <p:ext uri="{BB962C8B-B14F-4D97-AF65-F5344CB8AC3E}">
        <p14:creationId xmlns:p14="http://schemas.microsoft.com/office/powerpoint/2010/main" val="2251132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8">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dirty="0">
              <a:solidFill>
                <a:srgbClr val="000000"/>
              </a:solidFill>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318" y="1606550"/>
            <a:ext cx="11277489" cy="464515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3211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9424-8F25-F141-9983-B8289B9A68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1DF1DC-9F6F-C441-8999-984B06966DDB}"/>
              </a:ext>
            </a:extLst>
          </p:cNvPr>
          <p:cNvSpPr>
            <a:spLocks noGrp="1"/>
          </p:cNvSpPr>
          <p:nvPr>
            <p:ph type="dt" sz="half" idx="10"/>
          </p:nvPr>
        </p:nvSpPr>
        <p:spPr>
          <a:xfrm>
            <a:off x="838200" y="6356350"/>
            <a:ext cx="2743200" cy="365125"/>
          </a:xfrm>
          <a:prstGeom prst="rect">
            <a:avLst/>
          </a:prstGeom>
        </p:spPr>
        <p:txBody>
          <a:bodyPr/>
          <a:lstStyle/>
          <a:p>
            <a:fld id="{E0FE21BD-0062-4E46-BD6B-066F65B10577}" type="datetimeFigureOut">
              <a:rPr lang="en-US" smtClean="0"/>
              <a:pPr/>
              <a:t>3/5/2024</a:t>
            </a:fld>
            <a:endParaRPr lang="en-US" dirty="0"/>
          </a:p>
        </p:txBody>
      </p:sp>
      <p:sp>
        <p:nvSpPr>
          <p:cNvPr id="4" name="Footer Placeholder 3">
            <a:extLst>
              <a:ext uri="{FF2B5EF4-FFF2-40B4-BE49-F238E27FC236}">
                <a16:creationId xmlns:a16="http://schemas.microsoft.com/office/drawing/2014/main" id="{D70F3438-17D5-C04A-B716-C71B11EB6D2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13E9B2B8-D726-5D45-A318-873033BDD0CB}"/>
              </a:ext>
            </a:extLst>
          </p:cNvPr>
          <p:cNvSpPr>
            <a:spLocks noGrp="1"/>
          </p:cNvSpPr>
          <p:nvPr>
            <p:ph type="sldNum" sz="quarter" idx="12"/>
          </p:nvPr>
        </p:nvSpPr>
        <p:spPr>
          <a:xfrm>
            <a:off x="8610600" y="6356350"/>
            <a:ext cx="2743200" cy="365125"/>
          </a:xfrm>
          <a:prstGeom prst="rect">
            <a:avLst/>
          </a:prstGeom>
        </p:spPr>
        <p:txBody>
          <a:bodyPr/>
          <a:lstStyle/>
          <a:p>
            <a:fld id="{08703DCA-7260-3B47-A1D1-8BD66777AA8F}" type="slidenum">
              <a:rPr lang="en-US" smtClean="0"/>
              <a:pPr/>
              <a:t>‹#›</a:t>
            </a:fld>
            <a:endParaRPr lang="en-US" dirty="0"/>
          </a:p>
        </p:txBody>
      </p:sp>
    </p:spTree>
    <p:extLst>
      <p:ext uri="{BB962C8B-B14F-4D97-AF65-F5344CB8AC3E}">
        <p14:creationId xmlns:p14="http://schemas.microsoft.com/office/powerpoint/2010/main" val="1817395822"/>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C7B7-43B1-4111-854D-7C16712CECD9}"/>
              </a:ext>
            </a:extLst>
          </p:cNvPr>
          <p:cNvSpPr>
            <a:spLocks noGrp="1"/>
          </p:cNvSpPr>
          <p:nvPr>
            <p:ph type="title" hasCustomPrompt="1"/>
          </p:nvPr>
        </p:nvSpPr>
        <p:spPr/>
        <p:txBody>
          <a:bodyPr/>
          <a:lstStyle>
            <a:lvl1pPr>
              <a:defRPr/>
            </a:lvl1pPr>
          </a:lstStyle>
          <a:p>
            <a:r>
              <a:rPr lang="en-US" dirty="0"/>
              <a:t>Click to enter divider slide title</a:t>
            </a:r>
          </a:p>
        </p:txBody>
      </p:sp>
      <p:sp>
        <p:nvSpPr>
          <p:cNvPr id="3" name="Rectangle 2">
            <a:extLst>
              <a:ext uri="{FF2B5EF4-FFF2-40B4-BE49-F238E27FC236}">
                <a16:creationId xmlns:a16="http://schemas.microsoft.com/office/drawing/2014/main" id="{B59C44B1-010E-4C1C-8A26-6821D71AB5D9}"/>
              </a:ext>
            </a:extLst>
          </p:cNvPr>
          <p:cNvSpPr/>
          <p:nvPr userDrawn="1"/>
        </p:nvSpPr>
        <p:spPr>
          <a:xfrm>
            <a:off x="9598699" y="893"/>
            <a:ext cx="2590125" cy="6856214"/>
          </a:xfrm>
          <a:prstGeom prst="rect">
            <a:avLst/>
          </a:prstGeom>
          <a:solidFill>
            <a:srgbClr val="000000"/>
          </a:soli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chemeClr val="tx2"/>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0051460E-F6C8-492A-B064-FE9A1A863BA2}"/>
              </a:ext>
            </a:extLst>
          </p:cNvPr>
          <p:cNvSpPr>
            <a:spLocks noChangeAspect="1" noChangeArrowheads="1"/>
          </p:cNvSpPr>
          <p:nvPr userDrawn="1"/>
        </p:nvSpPr>
        <p:spPr bwMode="auto">
          <a:xfrm>
            <a:off x="9598699" y="5352087"/>
            <a:ext cx="2590125" cy="1505023"/>
          </a:xfrm>
          <a:prstGeom prst="rtTriangle">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dirty="0">
              <a:solidFill>
                <a:srgbClr val="000000"/>
              </a:solidFill>
              <a:ea typeface="MS PGothic" pitchFamily="34" charset="-128"/>
            </a:endParaRPr>
          </a:p>
        </p:txBody>
      </p:sp>
      <p:sp>
        <p:nvSpPr>
          <p:cNvPr id="5" name="AutoShape 4">
            <a:extLst>
              <a:ext uri="{FF2B5EF4-FFF2-40B4-BE49-F238E27FC236}">
                <a16:creationId xmlns:a16="http://schemas.microsoft.com/office/drawing/2014/main" id="{941616A7-DF3C-4E5E-AFE3-77BE4E404B8A}"/>
              </a:ext>
            </a:extLst>
          </p:cNvPr>
          <p:cNvSpPr>
            <a:spLocks noChangeAspect="1" noChangeArrowheads="1"/>
          </p:cNvSpPr>
          <p:nvPr userDrawn="1"/>
        </p:nvSpPr>
        <p:spPr bwMode="auto">
          <a:xfrm flipH="1">
            <a:off x="4401964" y="3844108"/>
            <a:ext cx="5207884" cy="3015777"/>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Tree>
    <p:extLst>
      <p:ext uri="{BB962C8B-B14F-4D97-AF65-F5344CB8AC3E}">
        <p14:creationId xmlns:p14="http://schemas.microsoft.com/office/powerpoint/2010/main" val="1026993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06E8-A757-4D7D-BA29-B00E4D670F94}"/>
              </a:ext>
            </a:extLst>
          </p:cNvPr>
          <p:cNvSpPr>
            <a:spLocks noGrp="1"/>
          </p:cNvSpPr>
          <p:nvPr>
            <p:ph type="title" hasCustomPrompt="1"/>
          </p:nvPr>
        </p:nvSpPr>
        <p:spPr/>
        <p:txBody>
          <a:bodyPr/>
          <a:lstStyle>
            <a:lvl1pPr>
              <a:defRPr>
                <a:solidFill>
                  <a:schemeClr val="bg1"/>
                </a:solidFill>
              </a:defRPr>
            </a:lvl1pPr>
          </a:lstStyle>
          <a:p>
            <a:r>
              <a:rPr lang="en-US" dirty="0"/>
              <a:t>Click to enter divider slide title</a:t>
            </a:r>
          </a:p>
        </p:txBody>
      </p:sp>
      <p:sp>
        <p:nvSpPr>
          <p:cNvPr id="6" name="Rectangle 5">
            <a:extLst>
              <a:ext uri="{FF2B5EF4-FFF2-40B4-BE49-F238E27FC236}">
                <a16:creationId xmlns:a16="http://schemas.microsoft.com/office/drawing/2014/main" id="{D59BC03B-4C9A-4C64-92B4-10A027EE2F2F}"/>
              </a:ext>
            </a:extLst>
          </p:cNvPr>
          <p:cNvSpPr/>
          <p:nvPr userDrawn="1"/>
        </p:nvSpPr>
        <p:spPr>
          <a:xfrm>
            <a:off x="9904023" y="893"/>
            <a:ext cx="2307704" cy="6856214"/>
          </a:xfrm>
          <a:prstGeom prst="rect">
            <a:avLst/>
          </a:prstGeom>
          <a:solidFill>
            <a:srgbClr val="0073E6"/>
          </a:soli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AutoShape 4">
            <a:extLst>
              <a:ext uri="{FF2B5EF4-FFF2-40B4-BE49-F238E27FC236}">
                <a16:creationId xmlns:a16="http://schemas.microsoft.com/office/drawing/2014/main" id="{9C5831F1-3A81-49F1-A28E-A83FC662F0CE}"/>
              </a:ext>
            </a:extLst>
          </p:cNvPr>
          <p:cNvSpPr>
            <a:spLocks noChangeAspect="1" noChangeArrowheads="1"/>
          </p:cNvSpPr>
          <p:nvPr userDrawn="1"/>
        </p:nvSpPr>
        <p:spPr bwMode="auto">
          <a:xfrm flipH="1" flipV="1">
            <a:off x="7596323" y="-1"/>
            <a:ext cx="2319574" cy="1343219"/>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id="{BEE23220-23CE-4C57-B25F-29B45A16F081}"/>
              </a:ext>
            </a:extLst>
          </p:cNvPr>
          <p:cNvSpPr>
            <a:spLocks noChangeAspect="1" noChangeArrowheads="1"/>
          </p:cNvSpPr>
          <p:nvPr userDrawn="1"/>
        </p:nvSpPr>
        <p:spPr bwMode="auto">
          <a:xfrm flipV="1">
            <a:off x="9892148" y="-2"/>
            <a:ext cx="2319577" cy="1343221"/>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9" name="Date Placeholder 3">
            <a:extLst>
              <a:ext uri="{FF2B5EF4-FFF2-40B4-BE49-F238E27FC236}">
                <a16:creationId xmlns:a16="http://schemas.microsoft.com/office/drawing/2014/main" id="{E3CAAD04-268E-4987-A8D4-4F6D39BC6FCD}"/>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bg2"/>
                </a:solidFill>
              </a:rPr>
              <a:t>ZEBRA TECHNOLOGIES</a:t>
            </a:r>
          </a:p>
        </p:txBody>
      </p:sp>
    </p:spTree>
    <p:extLst>
      <p:ext uri="{BB962C8B-B14F-4D97-AF65-F5344CB8AC3E}">
        <p14:creationId xmlns:p14="http://schemas.microsoft.com/office/powerpoint/2010/main" val="2135656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1A8F-1784-4881-B45F-FC94A08523B0}"/>
              </a:ext>
            </a:extLst>
          </p:cNvPr>
          <p:cNvSpPr>
            <a:spLocks noGrp="1"/>
          </p:cNvSpPr>
          <p:nvPr>
            <p:ph type="title" hasCustomPrompt="1"/>
          </p:nvPr>
        </p:nvSpPr>
        <p:spPr>
          <a:xfrm>
            <a:off x="603503" y="1344168"/>
            <a:ext cx="8723376" cy="923544"/>
          </a:xfrm>
        </p:spPr>
        <p:txBody>
          <a:bodyPr/>
          <a:lstStyle>
            <a:lvl1pPr>
              <a:defRPr/>
            </a:lvl1pPr>
          </a:lstStyle>
          <a:p>
            <a:r>
              <a:rPr lang="en-US" dirty="0"/>
              <a:t>Click to enter divider slide title</a:t>
            </a:r>
          </a:p>
        </p:txBody>
      </p:sp>
      <p:sp>
        <p:nvSpPr>
          <p:cNvPr id="4" name="Rectangle 3">
            <a:extLst>
              <a:ext uri="{FF2B5EF4-FFF2-40B4-BE49-F238E27FC236}">
                <a16:creationId xmlns:a16="http://schemas.microsoft.com/office/drawing/2014/main" id="{C502D2C2-B670-4548-98A6-464D571842BA}"/>
              </a:ext>
            </a:extLst>
          </p:cNvPr>
          <p:cNvSpPr/>
          <p:nvPr userDrawn="1"/>
        </p:nvSpPr>
        <p:spPr>
          <a:xfrm>
            <a:off x="10490653" y="0"/>
            <a:ext cx="1698172" cy="6858000"/>
          </a:xfrm>
          <a:prstGeom prst="rect">
            <a:avLst/>
          </a:prstGeom>
          <a:solidFill>
            <a:srgbClr val="0073E6"/>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chemeClr val="tx2"/>
              </a:solidFill>
              <a:effectLst/>
              <a:uLnTx/>
              <a:uFillTx/>
              <a:latin typeface="Arial" panose="020B0604020202020204"/>
              <a:ea typeface="+mn-ea"/>
              <a:cs typeface="Arial" charset="0"/>
            </a:endParaRPr>
          </a:p>
        </p:txBody>
      </p:sp>
      <p:sp>
        <p:nvSpPr>
          <p:cNvPr id="5" name="Rectangle 4">
            <a:extLst>
              <a:ext uri="{FF2B5EF4-FFF2-40B4-BE49-F238E27FC236}">
                <a16:creationId xmlns:a16="http://schemas.microsoft.com/office/drawing/2014/main" id="{04E0AEBD-6812-4AA1-AFCB-BB7CF467D339}"/>
              </a:ext>
            </a:extLst>
          </p:cNvPr>
          <p:cNvSpPr/>
          <p:nvPr userDrawn="1"/>
        </p:nvSpPr>
        <p:spPr>
          <a:xfrm>
            <a:off x="10490653" y="0"/>
            <a:ext cx="1698172" cy="344994"/>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6" name="AutoShape 4">
            <a:extLst>
              <a:ext uri="{FF2B5EF4-FFF2-40B4-BE49-F238E27FC236}">
                <a16:creationId xmlns:a16="http://schemas.microsoft.com/office/drawing/2014/main" id="{A506B7F3-32B6-4800-9FAF-E17558EDB792}"/>
              </a:ext>
            </a:extLst>
          </p:cNvPr>
          <p:cNvSpPr>
            <a:spLocks noChangeAspect="1" noChangeArrowheads="1"/>
          </p:cNvSpPr>
          <p:nvPr userDrawn="1"/>
        </p:nvSpPr>
        <p:spPr bwMode="auto">
          <a:xfrm flipV="1">
            <a:off x="10489394" y="344994"/>
            <a:ext cx="1713482" cy="992242"/>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355131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0073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F356-477D-4BE5-A22D-225C8D51BA2B}"/>
              </a:ext>
            </a:extLst>
          </p:cNvPr>
          <p:cNvSpPr>
            <a:spLocks noGrp="1"/>
          </p:cNvSpPr>
          <p:nvPr>
            <p:ph type="title" hasCustomPrompt="1"/>
          </p:nvPr>
        </p:nvSpPr>
        <p:spPr>
          <a:xfrm>
            <a:off x="603504" y="1344168"/>
            <a:ext cx="6071616" cy="2516632"/>
          </a:xfrm>
        </p:spPr>
        <p:txBody>
          <a:bodyPr/>
          <a:lstStyle>
            <a:lvl1pPr>
              <a:defRPr>
                <a:solidFill>
                  <a:schemeClr val="bg1"/>
                </a:solidFill>
              </a:defRPr>
            </a:lvl1pPr>
          </a:lstStyle>
          <a:p>
            <a:r>
              <a:rPr lang="en-US" dirty="0"/>
              <a:t>Click to enter divider slide title</a:t>
            </a:r>
          </a:p>
        </p:txBody>
      </p:sp>
    </p:spTree>
    <p:extLst>
      <p:ext uri="{BB962C8B-B14F-4D97-AF65-F5344CB8AC3E}">
        <p14:creationId xmlns:p14="http://schemas.microsoft.com/office/powerpoint/2010/main" val="147958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lvl1pPr>
              <a:defRPr>
                <a:solidFill>
                  <a:schemeClr val="bg2"/>
                </a:solidFill>
              </a:defRPr>
            </a:lvl1p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1718227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641243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print">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print">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91407091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p:nvSpPr>
        <p:spPr bwMode="auto">
          <a:xfrm>
            <a:off x="0" y="4114800"/>
            <a:ext cx="4737176" cy="2743200"/>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6113" y="1617662"/>
            <a:ext cx="7732713" cy="5240338"/>
          </a:xfrm>
          <a:prstGeom prst="rect">
            <a:avLst/>
          </a:prstGeom>
          <a:noFill/>
          <a:ln>
            <a:noFill/>
          </a:ln>
          <a:effectLst/>
          <a:extLst>
            <a:ext uri="{909E8E84-426E-40dd-AFC4-6F175D3DCCD1}">
              <a14:hiddenFill xmlns:a14="http://schemas.microsoft.com/office/drawing/2010/main" xmlns="">
                <a:solidFill>
                  <a:srgbClr val="5B9BD5"/>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24450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solidFill>
            <a:srgbClr val="0073E6"/>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444"/>
          <a:stretch/>
        </p:blipFill>
        <p:spPr>
          <a:xfrm>
            <a:off x="10291893" y="5303387"/>
            <a:ext cx="1896933" cy="1554615"/>
          </a:xfrm>
          <a:prstGeom prst="rect">
            <a:avLst/>
          </a:prstGeom>
        </p:spPr>
      </p:pic>
    </p:spTree>
    <p:extLst>
      <p:ext uri="{BB962C8B-B14F-4D97-AF65-F5344CB8AC3E}">
        <p14:creationId xmlns:p14="http://schemas.microsoft.com/office/powerpoint/2010/main" val="4276383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Thank You">
    <p:spTree>
      <p:nvGrpSpPr>
        <p:cNvPr id="1" name=""/>
        <p:cNvGrpSpPr/>
        <p:nvPr/>
      </p:nvGrpSpPr>
      <p:grpSpPr>
        <a:xfrm>
          <a:off x="0" y="0"/>
          <a:ext cx="0" cy="0"/>
          <a:chOff x="0" y="0"/>
          <a:chExt cx="0" cy="0"/>
        </a:xfrm>
      </p:grpSpPr>
      <p:grpSp>
        <p:nvGrpSpPr>
          <p:cNvPr id="2" name="Group 13"/>
          <p:cNvGrpSpPr>
            <a:grpSpLocks noChangeAspect="1"/>
          </p:cNvGrpSpPr>
          <p:nvPr/>
        </p:nvGrpSpPr>
        <p:grpSpPr>
          <a:xfrm>
            <a:off x="3102556" y="301045"/>
            <a:ext cx="5963221" cy="6343781"/>
            <a:chOff x="609600" y="1030719"/>
            <a:chExt cx="2269331" cy="2529481"/>
          </a:xfrm>
          <a:solidFill>
            <a:srgbClr val="EDEDEE"/>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algn="l" defTabSz="914201" rtl="0">
                <a:defRPr/>
              </a:pPr>
              <a:endParaRPr lang="en-US" sz="2400" dirty="0">
                <a:solidFill>
                  <a:prstClr val="black"/>
                </a:solidFill>
              </a:endParaRPr>
            </a:p>
          </p:txBody>
        </p:sp>
        <p:sp>
          <p:nvSpPr>
            <p:cNvPr id="35" name="Freeform 34"/>
            <p:cNvSpPr>
              <a:spLocks/>
            </p:cNvSpPr>
            <p:nvPr/>
          </p:nvSpPr>
          <p:spPr bwMode="auto">
            <a:xfrm>
              <a:off x="937792" y="1030719"/>
              <a:ext cx="1075297" cy="202518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algn="l" defTabSz="914201" rtl="0">
                <a:defRPr/>
              </a:pPr>
              <a:endParaRPr lang="en-US" sz="2400" dirty="0">
                <a:solidFill>
                  <a:prstClr val="black"/>
                </a:solidFill>
              </a:endParaRPr>
            </a:p>
          </p:txBody>
        </p:sp>
        <p:sp>
          <p:nvSpPr>
            <p:cNvPr id="48" name="Freeform 47"/>
            <p:cNvSpPr>
              <a:spLocks/>
            </p:cNvSpPr>
            <p:nvPr/>
          </p:nvSpPr>
          <p:spPr bwMode="auto">
            <a:xfrm>
              <a:off x="1756939" y="1796500"/>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algn="l" defTabSz="914201" rtl="0">
                <a:defRPr/>
              </a:pPr>
              <a:endParaRPr lang="en-US" sz="2400" dirty="0">
                <a:solidFill>
                  <a:prstClr val="black"/>
                </a:solidFill>
              </a:endParaRPr>
            </a:p>
          </p:txBody>
        </p:sp>
        <p:sp>
          <p:nvSpPr>
            <p:cNvPr id="49" name="Freeform 48"/>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algn="l" defTabSz="914201" rtl="0">
                <a:defRPr/>
              </a:pPr>
              <a:endParaRPr lang="en-US" sz="2400" dirty="0">
                <a:solidFill>
                  <a:prstClr val="black"/>
                </a:solidFill>
              </a:endParaRPr>
            </a:p>
          </p:txBody>
        </p:sp>
        <p:sp>
          <p:nvSpPr>
            <p:cNvPr id="50" name="Freeform 49"/>
            <p:cNvSpPr>
              <a:spLocks/>
            </p:cNvSpPr>
            <p:nvPr/>
          </p:nvSpPr>
          <p:spPr bwMode="auto">
            <a:xfrm>
              <a:off x="609600" y="1354908"/>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algn="l" defTabSz="914201" rtl="0">
                <a:defRPr/>
              </a:pPr>
              <a:endParaRPr lang="en-US" sz="2400" dirty="0">
                <a:solidFill>
                  <a:prstClr val="black"/>
                </a:solidFill>
              </a:endParaRPr>
            </a:p>
          </p:txBody>
        </p:sp>
        <p:sp>
          <p:nvSpPr>
            <p:cNvPr id="51" name="Freeform 50"/>
            <p:cNvSpPr>
              <a:spLocks/>
            </p:cNvSpPr>
            <p:nvPr/>
          </p:nvSpPr>
          <p:spPr bwMode="auto">
            <a:xfrm>
              <a:off x="613603" y="2164716"/>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algn="l" defTabSz="914201" rtl="0">
                <a:defRPr/>
              </a:pPr>
              <a:endParaRPr lang="en-US" sz="2400" dirty="0">
                <a:solidFill>
                  <a:prstClr val="black"/>
                </a:solidFill>
              </a:endParaRPr>
            </a:p>
          </p:txBody>
        </p:sp>
        <p:sp>
          <p:nvSpPr>
            <p:cNvPr id="52" name="Freeform 51"/>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algn="l" defTabSz="914201" rtl="0">
                <a:defRPr/>
              </a:pPr>
              <a:endParaRPr lang="en-US" sz="2400" dirty="0">
                <a:solidFill>
                  <a:prstClr val="black"/>
                </a:solidFill>
              </a:endParaRPr>
            </a:p>
          </p:txBody>
        </p:sp>
      </p:grpSp>
      <p:grpSp>
        <p:nvGrpSpPr>
          <p:cNvPr id="3" name="Group 45"/>
          <p:cNvGrpSpPr/>
          <p:nvPr/>
        </p:nvGrpSpPr>
        <p:grpSpPr>
          <a:xfrm>
            <a:off x="852885" y="2627279"/>
            <a:ext cx="1007833" cy="1603281"/>
            <a:chOff x="612777" y="835024"/>
            <a:chExt cx="2700340" cy="4319589"/>
          </a:xfrm>
          <a:solidFill>
            <a:schemeClr val="tx1"/>
          </a:solidFill>
        </p:grpSpPr>
        <p:sp>
          <p:nvSpPr>
            <p:cNvPr id="36" name="Freeform 35"/>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0" name="Freeform 39"/>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1" name="Freeform 40"/>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2" name="Freeform 41"/>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3" name="Freeform 42"/>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4" name="Freeform 43"/>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5" name="Freeform 44"/>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6" name="Freeform 45"/>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7" name="Freeform 46"/>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26" name="Rectangle 25"/>
          <p:cNvSpPr/>
          <p:nvPr/>
        </p:nvSpPr>
        <p:spPr>
          <a:xfrm>
            <a:off x="2368152" y="6215984"/>
            <a:ext cx="8112582" cy="461643"/>
          </a:xfrm>
          <a:prstGeom prst="rect">
            <a:avLst/>
          </a:prstGeom>
        </p:spPr>
        <p:txBody>
          <a:bodyPr wrap="square" lIns="121899" tIns="60949" rIns="121899" bIns="60949">
            <a:spAutoFit/>
          </a:bodyPr>
          <a:lstStyle/>
          <a:p>
            <a:r>
              <a:rPr lang="en-US" sz="1100" dirty="0">
                <a:latin typeface="+mn-lt"/>
              </a:rPr>
              <a:t>©2018 ZIH Corp and/or its affiliates. All rights reserved. ZEBRA and the stylized Zebra head are trademarks of ZIH Corp, registered in many jurisdictions worldwide. All other trademarks are the property of their respective owners.</a:t>
            </a:r>
            <a:endParaRPr lang="en-US" sz="1800" dirty="0">
              <a:latin typeface="+mn-lt"/>
            </a:endParaRPr>
          </a:p>
        </p:txBody>
      </p:sp>
      <p:sp>
        <p:nvSpPr>
          <p:cNvPr id="18" name="Rectangle 17"/>
          <p:cNvSpPr/>
          <p:nvPr/>
        </p:nvSpPr>
        <p:spPr>
          <a:xfrm>
            <a:off x="2497668" y="2754973"/>
            <a:ext cx="3647933" cy="553999"/>
          </a:xfrm>
          <a:prstGeom prst="rect">
            <a:avLst/>
          </a:prstGeom>
        </p:spPr>
        <p:txBody>
          <a:bodyPr wrap="none" lIns="0" tIns="60949" rIns="121899" bIns="60949">
            <a:noAutofit/>
          </a:bodyPr>
          <a:lstStyle/>
          <a:p>
            <a:pPr>
              <a:spcAft>
                <a:spcPts val="0"/>
              </a:spcAft>
            </a:pPr>
            <a:r>
              <a:rPr lang="en-US" sz="4800" b="1" dirty="0"/>
              <a:t>THANK YOU</a:t>
            </a:r>
          </a:p>
        </p:txBody>
      </p:sp>
    </p:spTree>
    <p:extLst>
      <p:ext uri="{BB962C8B-B14F-4D97-AF65-F5344CB8AC3E}">
        <p14:creationId xmlns:p14="http://schemas.microsoft.com/office/powerpoint/2010/main" val="4174777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3885" y="536222"/>
            <a:ext cx="6098116" cy="6321779"/>
          </a:xfrm>
        </p:spPr>
        <p:txBody>
          <a:bodyPr rtlCol="0">
            <a:normAutofit/>
          </a:bodyPr>
          <a:lstStyle/>
          <a:p>
            <a:pPr lvl="0"/>
            <a:endParaRPr lang="en-US" noProof="0" dirty="0"/>
          </a:p>
        </p:txBody>
      </p:sp>
      <p:sp>
        <p:nvSpPr>
          <p:cNvPr id="3" name="Content Placeholder 2"/>
          <p:cNvSpPr>
            <a:spLocks noGrp="1"/>
          </p:cNvSpPr>
          <p:nvPr>
            <p:ph idx="1"/>
          </p:nvPr>
        </p:nvSpPr>
        <p:spPr>
          <a:xfrm>
            <a:off x="609600" y="1607688"/>
            <a:ext cx="5147733" cy="4363721"/>
          </a:xfrm>
        </p:spPr>
        <p:txBody>
          <a:bodyPr/>
          <a:lstStyle>
            <a:lvl1pPr marL="230188" indent="-230188">
              <a:buClr>
                <a:srgbClr val="13648C"/>
              </a:buClr>
              <a:buFont typeface="Arial"/>
              <a:buChar char="•"/>
              <a:defRPr/>
            </a:lvl1pPr>
            <a:lvl2pPr marL="458788" indent="-228600">
              <a:buClr>
                <a:srgbClr val="13648C"/>
              </a:buClr>
              <a:buFont typeface="Arial"/>
              <a:buChar char="•"/>
              <a:defRPr/>
            </a:lvl2pPr>
            <a:lvl3pPr marL="688975" indent="-230188">
              <a:buClr>
                <a:srgbClr val="13648C"/>
              </a:buClr>
              <a:buFont typeface="Arial"/>
              <a:buChar char="•"/>
              <a:defRPr/>
            </a:lvl3pPr>
            <a:lvl4pPr marL="919163" indent="-230188">
              <a:buClr>
                <a:srgbClr val="13648C"/>
              </a:buClr>
              <a:buFont typeface="Arial"/>
              <a:buChar char="•"/>
              <a:defRPr/>
            </a:lvl4pPr>
            <a:lvl5pPr marL="919163" indent="-230188">
              <a:buClr>
                <a:srgbClr val="13648C"/>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5"/>
          </p:nvPr>
        </p:nvSpPr>
        <p:spPr>
          <a:xfrm>
            <a:off x="4038600" y="6356350"/>
            <a:ext cx="4114800" cy="365125"/>
          </a:xfrm>
          <a:prstGeom prst="rect">
            <a:avLst/>
          </a:prstGeom>
          <a:ln/>
        </p:spPr>
        <p:txBody>
          <a:bodyPr/>
          <a:lstStyle>
            <a:lvl1pPr>
              <a:defRPr/>
            </a:lvl1pPr>
          </a:lstStyle>
          <a:p>
            <a:pPr>
              <a:defRPr/>
            </a:pPr>
            <a:endParaRPr lang="en-US" dirty="0"/>
          </a:p>
        </p:txBody>
      </p:sp>
      <p:sp>
        <p:nvSpPr>
          <p:cNvPr id="8" name="Slide Number Placeholder 5"/>
          <p:cNvSpPr>
            <a:spLocks noGrp="1"/>
          </p:cNvSpPr>
          <p:nvPr>
            <p:ph type="sldNum" sz="quarter" idx="16"/>
          </p:nvPr>
        </p:nvSpPr>
        <p:spPr>
          <a:ln/>
        </p:spPr>
        <p:txBody>
          <a:bodyPr/>
          <a:lstStyle>
            <a:lvl1pPr>
              <a:defRPr/>
            </a:lvl1pPr>
          </a:lstStyle>
          <a:p>
            <a:pPr>
              <a:defRPr/>
            </a:pPr>
            <a:fld id="{5ED2FD4D-77EE-4CA3-B91B-E51A43D8A04D}" type="slidenum">
              <a:rPr lang="en-US"/>
              <a:pPr>
                <a:defRPr/>
              </a:pPr>
              <a:t>‹#›</a:t>
            </a:fld>
            <a:endParaRPr lang="en-US" dirty="0"/>
          </a:p>
        </p:txBody>
      </p:sp>
    </p:spTree>
    <p:extLst>
      <p:ext uri="{BB962C8B-B14F-4D97-AF65-F5344CB8AC3E}">
        <p14:creationId xmlns:p14="http://schemas.microsoft.com/office/powerpoint/2010/main" val="2088666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2.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4636417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8" r:id="rId8"/>
    <p:sldLayoutId id="2147483686" r:id="rId9"/>
    <p:sldLayoutId id="2147483688" r:id="rId10"/>
    <p:sldLayoutId id="2147483697" r:id="rId11"/>
    <p:sldLayoutId id="2147483690" r:id="rId12"/>
    <p:sldLayoutId id="2147483692" r:id="rId13"/>
    <p:sldLayoutId id="2147483696" r:id="rId14"/>
    <p:sldLayoutId id="2147483820" r:id="rId15"/>
    <p:sldLayoutId id="2147483821" r:id="rId16"/>
    <p:sldLayoutId id="2147483830" r:id="rId17"/>
    <p:sldLayoutId id="2147483831" r:id="rId18"/>
    <p:sldLayoutId id="2147483832" r:id="rId19"/>
    <p:sldLayoutId id="2147483833" r:id="rId20"/>
    <p:sldLayoutId id="2147483834" r:id="rId21"/>
    <p:sldLayoutId id="2147483835" r:id="rId22"/>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4" y="1344168"/>
            <a:ext cx="6071616" cy="923544"/>
          </a:xfrm>
          <a:prstGeom prst="rect">
            <a:avLst/>
          </a:prstGeom>
        </p:spPr>
        <p:txBody>
          <a:bodyPr vert="horz" lIns="0" tIns="0" rIns="0" bIns="0" rtlCol="0" anchor="t" anchorCtr="0">
            <a:noAutofit/>
          </a:bodyPr>
          <a:lstStyle/>
          <a:p>
            <a:r>
              <a:rPr lang="en-US" dirty="0"/>
              <a:t>Click to enter headline</a:t>
            </a:r>
          </a:p>
        </p:txBody>
      </p:sp>
      <p:sp>
        <p:nvSpPr>
          <p:cNvPr id="4" name="Date Placeholder 3">
            <a:extLst>
              <a:ext uri="{FF2B5EF4-FFF2-40B4-BE49-F238E27FC236}">
                <a16:creationId xmlns:a16="http://schemas.microsoft.com/office/drawing/2014/main" id="{ADBA912C-6006-9E4A-A54E-333BAAE22016}"/>
              </a:ext>
            </a:extLst>
          </p:cNvPr>
          <p:cNvSpPr txBox="1">
            <a:spLocks/>
          </p:cNvSpPr>
          <p:nvPr/>
        </p:nvSpPr>
        <p:spPr>
          <a:xfrm>
            <a:off x="-24378" y="6453194"/>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Slide Number Placeholder 4">
            <a:extLst>
              <a:ext uri="{FF2B5EF4-FFF2-40B4-BE49-F238E27FC236}">
                <a16:creationId xmlns:a16="http://schemas.microsoft.com/office/drawing/2014/main" id="{EB3EAD39-1392-BD4D-973C-16AFE63D0906}"/>
              </a:ext>
            </a:extLst>
          </p:cNvPr>
          <p:cNvSpPr txBox="1">
            <a:spLocks/>
          </p:cNvSpPr>
          <p:nvPr/>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dirty="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117943741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53.jpeg"/><Relationship Id="rId5" Type="http://schemas.openxmlformats.org/officeDocument/2006/relationships/image" Target="../media/image48.png"/><Relationship Id="rId10" Type="http://schemas.openxmlformats.org/officeDocument/2006/relationships/image" Target="../media/image52.jpeg"/><Relationship Id="rId4" Type="http://schemas.microsoft.com/office/2007/relationships/hdphoto" Target="../media/hdphoto3.wdp"/><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image" Target="../media/image70.png"/><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jpeg"/></Relationships>
</file>

<file path=ppt/slides/_rels/slide23.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jpe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notesSlide" Target="../notesSlides/notesSlide9.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7.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png"/></Relationships>
</file>

<file path=ppt/slides/_rels/slide27.xml.rels><?xml version="1.0" encoding="UTF-8" standalone="yes"?>
<Relationships xmlns="http://schemas.openxmlformats.org/package/2006/relationships"><Relationship Id="rId2" Type="http://schemas.openxmlformats.org/officeDocument/2006/relationships/hyperlink" Target="http://www.zebra.com/ws50-powered-by-workcloud"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234119-6881-6F44-97CF-44FD0953AE13}"/>
              </a:ext>
            </a:extLst>
          </p:cNvPr>
          <p:cNvSpPr>
            <a:spLocks noGrp="1"/>
          </p:cNvSpPr>
          <p:nvPr>
            <p:ph type="title"/>
          </p:nvPr>
        </p:nvSpPr>
        <p:spPr>
          <a:xfrm>
            <a:off x="5670942" y="3355031"/>
            <a:ext cx="6673458" cy="1538297"/>
          </a:xfrm>
        </p:spPr>
        <p:txBody>
          <a:bodyPr/>
          <a:lstStyle/>
          <a:p>
            <a:r>
              <a:rPr lang="en-US" sz="6600" spc="-80" dirty="0">
                <a:solidFill>
                  <a:srgbClr val="0073E6"/>
                </a:solidFill>
              </a:rPr>
              <a:t>WS50</a:t>
            </a:r>
            <a:r>
              <a:rPr lang="en-US" sz="4600" spc="-80" dirty="0">
                <a:solidFill>
                  <a:srgbClr val="0073E6"/>
                </a:solidFill>
              </a:rPr>
              <a:t> </a:t>
            </a:r>
            <a:br>
              <a:rPr lang="en-US" sz="4600" spc="-80" dirty="0">
                <a:solidFill>
                  <a:srgbClr val="0073E6"/>
                </a:solidFill>
              </a:rPr>
            </a:br>
            <a:r>
              <a:rPr lang="en-US" sz="4400" spc="-80" dirty="0">
                <a:solidFill>
                  <a:srgbClr val="0073E6"/>
                </a:solidFill>
              </a:rPr>
              <a:t>powered by Workcloud</a:t>
            </a:r>
            <a:br>
              <a:rPr lang="en-US" spc="-80" dirty="0">
                <a:solidFill>
                  <a:srgbClr val="0073E6"/>
                </a:solidFill>
              </a:rPr>
            </a:br>
            <a:endParaRPr lang="en-US" sz="4000" spc="-80" dirty="0"/>
          </a:p>
        </p:txBody>
      </p:sp>
      <p:sp>
        <p:nvSpPr>
          <p:cNvPr id="13" name="Text Placeholder 12">
            <a:extLst>
              <a:ext uri="{FF2B5EF4-FFF2-40B4-BE49-F238E27FC236}">
                <a16:creationId xmlns:a16="http://schemas.microsoft.com/office/drawing/2014/main" id="{E2660BE4-DA4C-A545-9F7D-CF384A7909E4}"/>
              </a:ext>
            </a:extLst>
          </p:cNvPr>
          <p:cNvSpPr>
            <a:spLocks noGrp="1"/>
          </p:cNvSpPr>
          <p:nvPr>
            <p:ph type="body" sz="quarter" idx="12"/>
          </p:nvPr>
        </p:nvSpPr>
        <p:spPr>
          <a:xfrm>
            <a:off x="5670942" y="5075080"/>
            <a:ext cx="4344110" cy="477052"/>
          </a:xfrm>
        </p:spPr>
        <p:txBody>
          <a:bodyPr/>
          <a:lstStyle/>
          <a:p>
            <a:r>
              <a:rPr lang="en-US" b="1" dirty="0"/>
              <a:t>The easy way to fully connect your retail frontline workforce</a:t>
            </a:r>
            <a:endParaRPr lang="en-US" dirty="0"/>
          </a:p>
        </p:txBody>
      </p:sp>
      <p:sp>
        <p:nvSpPr>
          <p:cNvPr id="14" name="Text Placeholder 13">
            <a:extLst>
              <a:ext uri="{FF2B5EF4-FFF2-40B4-BE49-F238E27FC236}">
                <a16:creationId xmlns:a16="http://schemas.microsoft.com/office/drawing/2014/main" id="{89412674-183B-F647-8315-4168CD689F3D}"/>
              </a:ext>
            </a:extLst>
          </p:cNvPr>
          <p:cNvSpPr>
            <a:spLocks noGrp="1"/>
          </p:cNvSpPr>
          <p:nvPr>
            <p:ph type="body" sz="quarter" idx="13"/>
          </p:nvPr>
        </p:nvSpPr>
        <p:spPr>
          <a:xfrm>
            <a:off x="5651556" y="5914696"/>
            <a:ext cx="4363495" cy="161692"/>
          </a:xfrm>
        </p:spPr>
        <p:txBody>
          <a:bodyPr/>
          <a:lstStyle/>
          <a:p>
            <a:r>
              <a:rPr lang="en-US" dirty="0"/>
              <a:t>March, 2024</a:t>
            </a:r>
          </a:p>
        </p:txBody>
      </p:sp>
      <p:pic>
        <p:nvPicPr>
          <p:cNvPr id="4" name="Picture 3">
            <a:extLst>
              <a:ext uri="{FF2B5EF4-FFF2-40B4-BE49-F238E27FC236}">
                <a16:creationId xmlns:a16="http://schemas.microsoft.com/office/drawing/2014/main" id="{238E238A-0987-FB48-BAEF-6E3F07791A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65829" y="552059"/>
            <a:ext cx="2928537" cy="628564"/>
          </a:xfrm>
          <a:prstGeom prst="rect">
            <a:avLst/>
          </a:prstGeom>
        </p:spPr>
      </p:pic>
      <p:grpSp>
        <p:nvGrpSpPr>
          <p:cNvPr id="24" name="Group 23">
            <a:extLst>
              <a:ext uri="{FF2B5EF4-FFF2-40B4-BE49-F238E27FC236}">
                <a16:creationId xmlns:a16="http://schemas.microsoft.com/office/drawing/2014/main" id="{629A1A0C-DA92-1A66-42FA-F2E933F8B677}"/>
              </a:ext>
            </a:extLst>
          </p:cNvPr>
          <p:cNvGrpSpPr/>
          <p:nvPr/>
        </p:nvGrpSpPr>
        <p:grpSpPr>
          <a:xfrm>
            <a:off x="0" y="-14564"/>
            <a:ext cx="5911693" cy="6890749"/>
            <a:chOff x="0" y="-14564"/>
            <a:chExt cx="5911693" cy="6890749"/>
          </a:xfrm>
        </p:grpSpPr>
        <p:grpSp>
          <p:nvGrpSpPr>
            <p:cNvPr id="22" name="Group 21">
              <a:extLst>
                <a:ext uri="{FF2B5EF4-FFF2-40B4-BE49-F238E27FC236}">
                  <a16:creationId xmlns:a16="http://schemas.microsoft.com/office/drawing/2014/main" id="{48BB9922-1E90-AFF9-F91A-7D3CE787776C}"/>
                </a:ext>
              </a:extLst>
            </p:cNvPr>
            <p:cNvGrpSpPr/>
            <p:nvPr/>
          </p:nvGrpSpPr>
          <p:grpSpPr>
            <a:xfrm>
              <a:off x="0" y="-103"/>
              <a:ext cx="5911693" cy="6876288"/>
              <a:chOff x="693207" y="-103"/>
              <a:chExt cx="5110910" cy="5975005"/>
            </a:xfrm>
          </p:grpSpPr>
          <p:pic>
            <p:nvPicPr>
              <p:cNvPr id="6" name="Picture 5" descr="A person wearing a headset and standing in front of a computer&#10;&#10;Description automatically generated">
                <a:extLst>
                  <a:ext uri="{FF2B5EF4-FFF2-40B4-BE49-F238E27FC236}">
                    <a16:creationId xmlns:a16="http://schemas.microsoft.com/office/drawing/2014/main" id="{8C861CB2-31EB-5844-A132-3A154FCC58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3207" y="3070969"/>
                <a:ext cx="4324563" cy="2903933"/>
              </a:xfrm>
              <a:prstGeom prst="parallelogram">
                <a:avLst/>
              </a:prstGeom>
            </p:spPr>
          </p:pic>
          <p:pic>
            <p:nvPicPr>
              <p:cNvPr id="9" name="Picture 8" descr="A person looking at a watch in a grocery store&#10;&#10;Description automatically generated">
                <a:extLst>
                  <a:ext uri="{FF2B5EF4-FFF2-40B4-BE49-F238E27FC236}">
                    <a16:creationId xmlns:a16="http://schemas.microsoft.com/office/drawing/2014/main" id="{2A44D401-C2C5-9544-8323-9A0BAAA840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48217" y="-103"/>
                <a:ext cx="4355900" cy="2903933"/>
              </a:xfrm>
              <a:prstGeom prst="parallelogram">
                <a:avLst/>
              </a:prstGeom>
            </p:spPr>
          </p:pic>
        </p:grpSp>
        <p:sp>
          <p:nvSpPr>
            <p:cNvPr id="23" name="Right Triangle 22">
              <a:extLst>
                <a:ext uri="{FF2B5EF4-FFF2-40B4-BE49-F238E27FC236}">
                  <a16:creationId xmlns:a16="http://schemas.microsoft.com/office/drawing/2014/main" id="{7564FB31-84C8-2447-23E0-8F5C6D687EFC}"/>
                </a:ext>
              </a:extLst>
            </p:cNvPr>
            <p:cNvSpPr/>
            <p:nvPr/>
          </p:nvSpPr>
          <p:spPr>
            <a:xfrm flipV="1">
              <a:off x="0" y="-14564"/>
              <a:ext cx="1546412" cy="6010106"/>
            </a:xfrm>
            <a:prstGeom prst="rtTriangl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7113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ADDA28-1E6A-EF1C-8C06-BC9AF0F74344}"/>
              </a:ext>
            </a:extLst>
          </p:cNvPr>
          <p:cNvGrpSpPr/>
          <p:nvPr/>
        </p:nvGrpSpPr>
        <p:grpSpPr>
          <a:xfrm rot="16200000">
            <a:off x="5897177" y="-3595987"/>
            <a:ext cx="427444" cy="10959778"/>
            <a:chOff x="5029190" y="1532709"/>
            <a:chExt cx="4428315" cy="5325291"/>
          </a:xfrm>
        </p:grpSpPr>
        <p:sp>
          <p:nvSpPr>
            <p:cNvPr id="32" name="Rectangle 31">
              <a:extLst>
                <a:ext uri="{FF2B5EF4-FFF2-40B4-BE49-F238E27FC236}">
                  <a16:creationId xmlns:a16="http://schemas.microsoft.com/office/drawing/2014/main" id="{091B2833-17C1-591D-5B36-983FCDFB10DC}"/>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5B894FB-E3F6-4835-8FCF-6AF3EB5A71A2}"/>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6699F5A-D343-95F0-33F4-BB399A0D9324}"/>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5A118590-CC56-40F2-131B-1F00BA5A0DAA}"/>
              </a:ext>
            </a:extLst>
          </p:cNvPr>
          <p:cNvSpPr txBox="1"/>
          <p:nvPr/>
        </p:nvSpPr>
        <p:spPr>
          <a:xfrm>
            <a:off x="0" y="324673"/>
            <a:ext cx="12192000" cy="700242"/>
          </a:xfrm>
          <a:prstGeom prst="rect">
            <a:avLst/>
          </a:prstGeom>
          <a:noFill/>
        </p:spPr>
        <p:txBody>
          <a:bodyPr wrap="square">
            <a:noAutofit/>
          </a:bodyPr>
          <a:lstStyle/>
          <a:p>
            <a:pPr algn="ctr"/>
            <a:r>
              <a:rPr lang="en-US" sz="4400" dirty="0">
                <a:solidFill>
                  <a:srgbClr val="0073E6"/>
                </a:solidFill>
              </a:rPr>
              <a:t>Thin wrist mount: multi-modal operation</a:t>
            </a:r>
            <a:endParaRPr lang="en-US" sz="4400" dirty="0">
              <a:solidFill>
                <a:srgbClr val="0073E6"/>
              </a:solidFill>
              <a:effectLst/>
            </a:endParaRPr>
          </a:p>
        </p:txBody>
      </p:sp>
      <p:sp>
        <p:nvSpPr>
          <p:cNvPr id="10" name="TextBox 9">
            <a:extLst>
              <a:ext uri="{FF2B5EF4-FFF2-40B4-BE49-F238E27FC236}">
                <a16:creationId xmlns:a16="http://schemas.microsoft.com/office/drawing/2014/main" id="{F4B914B2-C292-8BF5-A7AF-C00F7A750011}"/>
              </a:ext>
            </a:extLst>
          </p:cNvPr>
          <p:cNvSpPr txBox="1"/>
          <p:nvPr/>
        </p:nvSpPr>
        <p:spPr>
          <a:xfrm>
            <a:off x="0" y="1056496"/>
            <a:ext cx="12192000" cy="700242"/>
          </a:xfrm>
          <a:prstGeom prst="rect">
            <a:avLst/>
          </a:prstGeom>
          <a:noFill/>
        </p:spPr>
        <p:txBody>
          <a:bodyPr wrap="square">
            <a:noAutofit/>
          </a:bodyPr>
          <a:lstStyle/>
          <a:p>
            <a:pPr algn="ctr"/>
            <a:r>
              <a:rPr lang="en-US" sz="2400" dirty="0"/>
              <a:t>Intuitive design needs only minutes of training — </a:t>
            </a:r>
            <a:br>
              <a:rPr lang="en-US" sz="2400" dirty="0"/>
            </a:br>
            <a:r>
              <a:rPr lang="en-US" sz="2400" dirty="0"/>
              <a:t>ideal for permanent and seasonal workers</a:t>
            </a:r>
            <a:endParaRPr lang="en-US" sz="2400" dirty="0">
              <a:effectLst/>
            </a:endParaRPr>
          </a:p>
        </p:txBody>
      </p:sp>
      <p:sp>
        <p:nvSpPr>
          <p:cNvPr id="87" name="TextBox 86">
            <a:extLst>
              <a:ext uri="{FF2B5EF4-FFF2-40B4-BE49-F238E27FC236}">
                <a16:creationId xmlns:a16="http://schemas.microsoft.com/office/drawing/2014/main" id="{139C6802-8B03-F040-99E8-504CEFDE3EDD}"/>
              </a:ext>
            </a:extLst>
          </p:cNvPr>
          <p:cNvSpPr txBox="1"/>
          <p:nvPr/>
        </p:nvSpPr>
        <p:spPr>
          <a:xfrm>
            <a:off x="9150382" y="2675832"/>
            <a:ext cx="2499828" cy="3125672"/>
          </a:xfrm>
          <a:prstGeom prst="rect">
            <a:avLst/>
          </a:prstGeom>
          <a:noFill/>
        </p:spPr>
        <p:txBody>
          <a:bodyPr wrap="square">
            <a:noAutofit/>
          </a:bodyPr>
          <a:lstStyle/>
          <a:p>
            <a:r>
              <a:rPr lang="en-US" sz="1600" b="1" dirty="0"/>
              <a:t>Three modalities for device interaction:</a:t>
            </a:r>
          </a:p>
          <a:p>
            <a:endParaRPr lang="en-US" sz="1600" dirty="0">
              <a:effectLst/>
            </a:endParaRPr>
          </a:p>
        </p:txBody>
      </p:sp>
      <p:sp>
        <p:nvSpPr>
          <p:cNvPr id="88" name="Oval 87">
            <a:extLst>
              <a:ext uri="{FF2B5EF4-FFF2-40B4-BE49-F238E27FC236}">
                <a16:creationId xmlns:a16="http://schemas.microsoft.com/office/drawing/2014/main" id="{1CC5DDEF-C8FA-A441-90E3-62FAF2A8EC39}"/>
              </a:ext>
            </a:extLst>
          </p:cNvPr>
          <p:cNvSpPr/>
          <p:nvPr/>
        </p:nvSpPr>
        <p:spPr>
          <a:xfrm>
            <a:off x="9176359" y="3442855"/>
            <a:ext cx="485798" cy="485798"/>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50"/>
                </a:solidFill>
              </a:rPr>
              <a:t>1</a:t>
            </a:r>
          </a:p>
        </p:txBody>
      </p:sp>
      <p:sp>
        <p:nvSpPr>
          <p:cNvPr id="94" name="Oval 93">
            <a:extLst>
              <a:ext uri="{FF2B5EF4-FFF2-40B4-BE49-F238E27FC236}">
                <a16:creationId xmlns:a16="http://schemas.microsoft.com/office/drawing/2014/main" id="{64BD850A-1939-D847-9C2F-DF8B777EA924}"/>
              </a:ext>
            </a:extLst>
          </p:cNvPr>
          <p:cNvSpPr/>
          <p:nvPr/>
        </p:nvSpPr>
        <p:spPr>
          <a:xfrm>
            <a:off x="9176359" y="4149437"/>
            <a:ext cx="485798" cy="485798"/>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50"/>
                </a:solidFill>
              </a:rPr>
              <a:t>2</a:t>
            </a:r>
          </a:p>
        </p:txBody>
      </p:sp>
      <p:sp>
        <p:nvSpPr>
          <p:cNvPr id="98" name="Oval 97">
            <a:extLst>
              <a:ext uri="{FF2B5EF4-FFF2-40B4-BE49-F238E27FC236}">
                <a16:creationId xmlns:a16="http://schemas.microsoft.com/office/drawing/2014/main" id="{94C1B869-6C7D-634B-B412-1D137B06BEC5}"/>
              </a:ext>
            </a:extLst>
          </p:cNvPr>
          <p:cNvSpPr/>
          <p:nvPr/>
        </p:nvSpPr>
        <p:spPr>
          <a:xfrm>
            <a:off x="9176359" y="4925292"/>
            <a:ext cx="485798" cy="485798"/>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50"/>
                </a:solidFill>
              </a:rPr>
              <a:t>3</a:t>
            </a:r>
          </a:p>
        </p:txBody>
      </p:sp>
      <p:sp>
        <p:nvSpPr>
          <p:cNvPr id="99" name="TextBox 98">
            <a:extLst>
              <a:ext uri="{FF2B5EF4-FFF2-40B4-BE49-F238E27FC236}">
                <a16:creationId xmlns:a16="http://schemas.microsoft.com/office/drawing/2014/main" id="{149EE06F-6668-9644-89A1-D09B47B93B78}"/>
              </a:ext>
            </a:extLst>
          </p:cNvPr>
          <p:cNvSpPr txBox="1"/>
          <p:nvPr/>
        </p:nvSpPr>
        <p:spPr>
          <a:xfrm>
            <a:off x="9719310" y="3524691"/>
            <a:ext cx="1379619" cy="396126"/>
          </a:xfrm>
          <a:prstGeom prst="rect">
            <a:avLst/>
          </a:prstGeom>
          <a:noFill/>
        </p:spPr>
        <p:txBody>
          <a:bodyPr wrap="square">
            <a:noAutofit/>
          </a:bodyPr>
          <a:lstStyle/>
          <a:p>
            <a:r>
              <a:rPr lang="en-US" sz="1600" dirty="0"/>
              <a:t>Buttons</a:t>
            </a:r>
          </a:p>
          <a:p>
            <a:pPr>
              <a:spcAft>
                <a:spcPts val="1200"/>
              </a:spcAft>
            </a:pPr>
            <a:r>
              <a:rPr lang="en-US" sz="1600" dirty="0">
                <a:effectLst/>
              </a:rPr>
              <a:t>           </a:t>
            </a:r>
          </a:p>
        </p:txBody>
      </p:sp>
      <p:sp>
        <p:nvSpPr>
          <p:cNvPr id="100" name="TextBox 99">
            <a:extLst>
              <a:ext uri="{FF2B5EF4-FFF2-40B4-BE49-F238E27FC236}">
                <a16:creationId xmlns:a16="http://schemas.microsoft.com/office/drawing/2014/main" id="{0EA67FC8-9394-194A-B39A-9DE423B4A978}"/>
              </a:ext>
            </a:extLst>
          </p:cNvPr>
          <p:cNvSpPr txBox="1"/>
          <p:nvPr/>
        </p:nvSpPr>
        <p:spPr>
          <a:xfrm>
            <a:off x="9719310" y="4100559"/>
            <a:ext cx="2499828" cy="396126"/>
          </a:xfrm>
          <a:prstGeom prst="rect">
            <a:avLst/>
          </a:prstGeom>
          <a:noFill/>
        </p:spPr>
        <p:txBody>
          <a:bodyPr wrap="square">
            <a:noAutofit/>
          </a:bodyPr>
          <a:lstStyle/>
          <a:p>
            <a:pPr>
              <a:spcAft>
                <a:spcPts val="1200"/>
              </a:spcAft>
            </a:pPr>
            <a:r>
              <a:rPr lang="en-US" sz="1600" dirty="0">
                <a:effectLst/>
              </a:rPr>
              <a:t>Interactive </a:t>
            </a:r>
            <a:br>
              <a:rPr lang="en-US" sz="1600" dirty="0">
                <a:effectLst/>
              </a:rPr>
            </a:br>
            <a:r>
              <a:rPr lang="en-US" sz="1600" dirty="0">
                <a:effectLst/>
              </a:rPr>
              <a:t>touchscreen</a:t>
            </a:r>
          </a:p>
        </p:txBody>
      </p:sp>
      <p:sp>
        <p:nvSpPr>
          <p:cNvPr id="101" name="TextBox 100">
            <a:extLst>
              <a:ext uri="{FF2B5EF4-FFF2-40B4-BE49-F238E27FC236}">
                <a16:creationId xmlns:a16="http://schemas.microsoft.com/office/drawing/2014/main" id="{F5AC61AB-F38E-9340-B1AB-A1AFB35FA0E2}"/>
              </a:ext>
            </a:extLst>
          </p:cNvPr>
          <p:cNvSpPr txBox="1"/>
          <p:nvPr/>
        </p:nvSpPr>
        <p:spPr>
          <a:xfrm>
            <a:off x="9719310" y="4860808"/>
            <a:ext cx="2499828" cy="1021438"/>
          </a:xfrm>
          <a:prstGeom prst="rect">
            <a:avLst/>
          </a:prstGeom>
          <a:noFill/>
        </p:spPr>
        <p:txBody>
          <a:bodyPr wrap="square">
            <a:noAutofit/>
          </a:bodyPr>
          <a:lstStyle/>
          <a:p>
            <a:pPr>
              <a:spcAft>
                <a:spcPts val="1200"/>
              </a:spcAft>
            </a:pPr>
            <a:r>
              <a:rPr lang="en-US" sz="1600" dirty="0"/>
              <a:t>Voice queries </a:t>
            </a:r>
            <a:br>
              <a:rPr lang="en-US" sz="1600" dirty="0"/>
            </a:br>
            <a:r>
              <a:rPr lang="en-US" sz="1600" dirty="0"/>
              <a:t>via Voice AI  </a:t>
            </a:r>
            <a:br>
              <a:rPr lang="en-US" sz="1600" dirty="0"/>
            </a:br>
            <a:r>
              <a:rPr lang="en-US" sz="1600" dirty="0"/>
              <a:t>Assistant </a:t>
            </a:r>
            <a:endParaRPr lang="en-US" sz="1600" dirty="0">
              <a:effectLst/>
            </a:endParaRPr>
          </a:p>
        </p:txBody>
      </p:sp>
      <p:cxnSp>
        <p:nvCxnSpPr>
          <p:cNvPr id="102" name="Straight Connector 101">
            <a:extLst>
              <a:ext uri="{FF2B5EF4-FFF2-40B4-BE49-F238E27FC236}">
                <a16:creationId xmlns:a16="http://schemas.microsoft.com/office/drawing/2014/main" id="{62ACCB75-828F-3E4C-8FA8-448D90C0768A}"/>
              </a:ext>
            </a:extLst>
          </p:cNvPr>
          <p:cNvCxnSpPr>
            <a:cxnSpLocks/>
          </p:cNvCxnSpPr>
          <p:nvPr/>
        </p:nvCxnSpPr>
        <p:spPr>
          <a:xfrm>
            <a:off x="8648961" y="2459299"/>
            <a:ext cx="0" cy="3925934"/>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pic>
        <p:nvPicPr>
          <p:cNvPr id="103" name="Graphic 102">
            <a:extLst>
              <a:ext uri="{FF2B5EF4-FFF2-40B4-BE49-F238E27FC236}">
                <a16:creationId xmlns:a16="http://schemas.microsoft.com/office/drawing/2014/main" id="{BEE369D2-8CC4-834F-8050-0A5B721911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6943" y="2639319"/>
            <a:ext cx="867003" cy="867003"/>
          </a:xfrm>
          <a:prstGeom prst="rect">
            <a:avLst/>
          </a:prstGeom>
        </p:spPr>
      </p:pic>
      <p:sp>
        <p:nvSpPr>
          <p:cNvPr id="104" name="Oval 103">
            <a:extLst>
              <a:ext uri="{FF2B5EF4-FFF2-40B4-BE49-F238E27FC236}">
                <a16:creationId xmlns:a16="http://schemas.microsoft.com/office/drawing/2014/main" id="{38722EA5-9244-F24D-AC9E-93E7B2F7A68F}"/>
              </a:ext>
            </a:extLst>
          </p:cNvPr>
          <p:cNvSpPr>
            <a:spLocks noChangeAspect="1"/>
          </p:cNvSpPr>
          <p:nvPr/>
        </p:nvSpPr>
        <p:spPr>
          <a:xfrm>
            <a:off x="7026527" y="2698865"/>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3</a:t>
            </a:r>
          </a:p>
        </p:txBody>
      </p:sp>
      <p:grpSp>
        <p:nvGrpSpPr>
          <p:cNvPr id="23" name="Group 22">
            <a:extLst>
              <a:ext uri="{FF2B5EF4-FFF2-40B4-BE49-F238E27FC236}">
                <a16:creationId xmlns:a16="http://schemas.microsoft.com/office/drawing/2014/main" id="{586FFFB2-B2AA-584D-A820-FBA870CDACFF}"/>
              </a:ext>
            </a:extLst>
          </p:cNvPr>
          <p:cNvGrpSpPr/>
          <p:nvPr/>
        </p:nvGrpSpPr>
        <p:grpSpPr>
          <a:xfrm>
            <a:off x="724267" y="2353345"/>
            <a:ext cx="7219680" cy="4162122"/>
            <a:chOff x="1272184" y="2600730"/>
            <a:chExt cx="6066641" cy="3497399"/>
          </a:xfrm>
        </p:grpSpPr>
        <p:pic>
          <p:nvPicPr>
            <p:cNvPr id="15" name="Picture 14" descr="A close-up of a watch&#10;&#10;Description automatically generated">
              <a:extLst>
                <a:ext uri="{FF2B5EF4-FFF2-40B4-BE49-F238E27FC236}">
                  <a16:creationId xmlns:a16="http://schemas.microsoft.com/office/drawing/2014/main" id="{8E0B4A96-122B-4A42-8355-CD7EC414C8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72184" y="4041156"/>
              <a:ext cx="2158967" cy="2056973"/>
            </a:xfrm>
            <a:prstGeom prst="rect">
              <a:avLst/>
            </a:prstGeom>
          </p:spPr>
        </p:pic>
        <p:pic>
          <p:nvPicPr>
            <p:cNvPr id="21" name="Picture 20" descr="A close-up of a watch&#10;&#10;Description automatically generated">
              <a:extLst>
                <a:ext uri="{FF2B5EF4-FFF2-40B4-BE49-F238E27FC236}">
                  <a16:creationId xmlns:a16="http://schemas.microsoft.com/office/drawing/2014/main" id="{0C34584B-4133-5D41-AF80-3CB803E9F0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20398" y="4065666"/>
              <a:ext cx="2118427" cy="2020319"/>
            </a:xfrm>
            <a:prstGeom prst="rect">
              <a:avLst/>
            </a:prstGeom>
          </p:spPr>
        </p:pic>
        <p:sp>
          <p:nvSpPr>
            <p:cNvPr id="73" name="TextBox 72">
              <a:extLst>
                <a:ext uri="{FF2B5EF4-FFF2-40B4-BE49-F238E27FC236}">
                  <a16:creationId xmlns:a16="http://schemas.microsoft.com/office/drawing/2014/main" id="{8BBF528D-95F2-0646-B98F-3958A5BB717C}"/>
                </a:ext>
              </a:extLst>
            </p:cNvPr>
            <p:cNvSpPr txBox="1"/>
            <p:nvPr/>
          </p:nvSpPr>
          <p:spPr>
            <a:xfrm>
              <a:off x="5707425" y="4999256"/>
              <a:ext cx="550318" cy="248245"/>
            </a:xfrm>
            <a:prstGeom prst="rect">
              <a:avLst/>
            </a:prstGeom>
            <a:noFill/>
          </p:spPr>
          <p:txBody>
            <a:bodyPr wrap="none" lIns="121883" tIns="60941" rIns="121883" bIns="60941" rtlCol="0">
              <a:spAutoFit/>
            </a:bodyPr>
            <a:lstStyle/>
            <a:p>
              <a:pPr marL="0" marR="0" lvl="0" indent="0" algn="ctr" defTabSz="1088142" rtl="0" eaLnBrk="1" fontAlgn="auto" latinLnBrk="0" hangingPunct="1">
                <a:lnSpc>
                  <a:spcPct val="80000"/>
                </a:lnSpc>
                <a:spcBef>
                  <a:spcPts val="0"/>
                </a:spcBef>
                <a:spcAft>
                  <a:spcPts val="0"/>
                </a:spcAft>
                <a:buClrTx/>
                <a:buSzTx/>
                <a:buFontTx/>
                <a:buNone/>
                <a:tabLst/>
                <a:defRPr/>
              </a:pPr>
              <a:r>
                <a:rPr lang="en-US" sz="1400" dirty="0">
                  <a:solidFill>
                    <a:schemeClr val="tx1">
                      <a:lumMod val="75000"/>
                      <a:lumOff val="25000"/>
                    </a:schemeClr>
                  </a:solidFill>
                </a:rPr>
                <a:t>Scan</a:t>
              </a:r>
              <a:endParaRPr kumimoji="0" lang="en-US" sz="140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75" name="TextBox 74">
              <a:extLst>
                <a:ext uri="{FF2B5EF4-FFF2-40B4-BE49-F238E27FC236}">
                  <a16:creationId xmlns:a16="http://schemas.microsoft.com/office/drawing/2014/main" id="{C9999671-4D88-2145-A95D-1242C269C8C1}"/>
                </a:ext>
              </a:extLst>
            </p:cNvPr>
            <p:cNvSpPr txBox="1"/>
            <p:nvPr/>
          </p:nvSpPr>
          <p:spPr>
            <a:xfrm>
              <a:off x="6296582" y="4929746"/>
              <a:ext cx="751936" cy="393074"/>
            </a:xfrm>
            <a:prstGeom prst="rect">
              <a:avLst/>
            </a:prstGeom>
            <a:noFill/>
          </p:spPr>
          <p:txBody>
            <a:bodyPr wrap="none" lIns="121883" tIns="60941" rIns="121883" bIns="60941" rtlCol="0">
              <a:spAutoFit/>
            </a:bodyPr>
            <a:lstStyle/>
            <a:p>
              <a:pPr marL="0" marR="0" lvl="0" indent="0" algn="ctr" defTabSz="1088142" rtl="0" eaLnBrk="1" fontAlgn="auto" latinLnBrk="0" hangingPunct="1">
                <a:lnSpc>
                  <a:spcPct val="8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lumMod val="75000"/>
                      <a:lumOff val="25000"/>
                    </a:schemeClr>
                  </a:solidFill>
                  <a:effectLst/>
                  <a:uLnTx/>
                  <a:uFillTx/>
                  <a:ea typeface="+mn-ea"/>
                  <a:cs typeface="+mn-cs"/>
                </a:rPr>
                <a:t>PTT/</a:t>
              </a:r>
              <a:br>
                <a:rPr kumimoji="0" lang="en-US" sz="1400" i="0" u="none" strike="noStrike" kern="1200" cap="none" spc="0" normalizeH="0" baseline="0" noProof="0" dirty="0">
                  <a:ln>
                    <a:noFill/>
                  </a:ln>
                  <a:solidFill>
                    <a:schemeClr val="tx1">
                      <a:lumMod val="75000"/>
                      <a:lumOff val="25000"/>
                    </a:schemeClr>
                  </a:solidFill>
                  <a:effectLst/>
                  <a:uLnTx/>
                  <a:uFillTx/>
                  <a:ea typeface="+mn-ea"/>
                  <a:cs typeface="+mn-cs"/>
                </a:rPr>
              </a:br>
              <a:r>
                <a:rPr kumimoji="0" lang="en-US" sz="1400" i="0" u="none" strike="noStrike" kern="1200" cap="none" spc="0" normalizeH="0" baseline="0" noProof="0" dirty="0">
                  <a:ln>
                    <a:noFill/>
                  </a:ln>
                  <a:solidFill>
                    <a:schemeClr val="tx1">
                      <a:lumMod val="75000"/>
                      <a:lumOff val="25000"/>
                    </a:schemeClr>
                  </a:solidFill>
                  <a:effectLst/>
                  <a:uLnTx/>
                  <a:uFillTx/>
                  <a:ea typeface="+mn-ea"/>
                  <a:cs typeface="+mn-cs"/>
                </a:rPr>
                <a:t>Voice AI</a:t>
              </a:r>
            </a:p>
          </p:txBody>
        </p:sp>
        <p:sp>
          <p:nvSpPr>
            <p:cNvPr id="112" name="Oval 111">
              <a:extLst>
                <a:ext uri="{FF2B5EF4-FFF2-40B4-BE49-F238E27FC236}">
                  <a16:creationId xmlns:a16="http://schemas.microsoft.com/office/drawing/2014/main" id="{30AA5E26-4C7B-E94D-AE6D-D5F413D0DB90}"/>
                </a:ext>
              </a:extLst>
            </p:cNvPr>
            <p:cNvSpPr>
              <a:spLocks noChangeAspect="1"/>
            </p:cNvSpPr>
            <p:nvPr/>
          </p:nvSpPr>
          <p:spPr>
            <a:xfrm>
              <a:off x="1857081" y="5288874"/>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1</a:t>
              </a:r>
            </a:p>
          </p:txBody>
        </p:sp>
        <p:grpSp>
          <p:nvGrpSpPr>
            <p:cNvPr id="4" name="Group 3">
              <a:extLst>
                <a:ext uri="{FF2B5EF4-FFF2-40B4-BE49-F238E27FC236}">
                  <a16:creationId xmlns:a16="http://schemas.microsoft.com/office/drawing/2014/main" id="{501B55F0-41AB-5844-A130-3C7914A3F35A}"/>
                </a:ext>
              </a:extLst>
            </p:cNvPr>
            <p:cNvGrpSpPr/>
            <p:nvPr/>
          </p:nvGrpSpPr>
          <p:grpSpPr>
            <a:xfrm>
              <a:off x="3369862" y="2600730"/>
              <a:ext cx="2004372" cy="2249761"/>
              <a:chOff x="2590929" y="2122354"/>
              <a:chExt cx="2004372" cy="2249761"/>
            </a:xfrm>
          </p:grpSpPr>
          <p:pic>
            <p:nvPicPr>
              <p:cNvPr id="13" name="Picture 12" descr="A close up of a smart watch&#10;&#10;Description automatically generated">
                <a:extLst>
                  <a:ext uri="{FF2B5EF4-FFF2-40B4-BE49-F238E27FC236}">
                    <a16:creationId xmlns:a16="http://schemas.microsoft.com/office/drawing/2014/main" id="{7787E5BD-215B-BB45-9F94-1A5DB00C655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590929" y="2122354"/>
                <a:ext cx="2004372" cy="2249761"/>
              </a:xfrm>
              <a:prstGeom prst="rect">
                <a:avLst/>
              </a:prstGeom>
            </p:spPr>
          </p:pic>
          <p:grpSp>
            <p:nvGrpSpPr>
              <p:cNvPr id="3" name="Group 2">
                <a:extLst>
                  <a:ext uri="{FF2B5EF4-FFF2-40B4-BE49-F238E27FC236}">
                    <a16:creationId xmlns:a16="http://schemas.microsoft.com/office/drawing/2014/main" id="{BE132B5B-784C-DC42-8B07-37B1DBE10A50}"/>
                  </a:ext>
                </a:extLst>
              </p:cNvPr>
              <p:cNvGrpSpPr/>
              <p:nvPr/>
            </p:nvGrpSpPr>
            <p:grpSpPr>
              <a:xfrm>
                <a:off x="2887571" y="2706849"/>
                <a:ext cx="1194837" cy="1183599"/>
                <a:chOff x="3698437" y="4935781"/>
                <a:chExt cx="1194837" cy="1183599"/>
              </a:xfrm>
            </p:grpSpPr>
            <p:sp>
              <p:nvSpPr>
                <p:cNvPr id="111" name="Oval 110">
                  <a:extLst>
                    <a:ext uri="{FF2B5EF4-FFF2-40B4-BE49-F238E27FC236}">
                      <a16:creationId xmlns:a16="http://schemas.microsoft.com/office/drawing/2014/main" id="{373DED25-21C8-A34D-8850-B8FABB60999D}"/>
                    </a:ext>
                  </a:extLst>
                </p:cNvPr>
                <p:cNvSpPr>
                  <a:spLocks noChangeAspect="1"/>
                </p:cNvSpPr>
                <p:nvPr/>
              </p:nvSpPr>
              <p:spPr>
                <a:xfrm>
                  <a:off x="4112660" y="5619487"/>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2</a:t>
                  </a:r>
                </a:p>
              </p:txBody>
            </p:sp>
            <p:sp>
              <p:nvSpPr>
                <p:cNvPr id="27" name="Rounded Rectangle 26">
                  <a:extLst>
                    <a:ext uri="{FF2B5EF4-FFF2-40B4-BE49-F238E27FC236}">
                      <a16:creationId xmlns:a16="http://schemas.microsoft.com/office/drawing/2014/main" id="{A4B70317-2895-234B-865A-C15B5717434E}"/>
                    </a:ext>
                  </a:extLst>
                </p:cNvPr>
                <p:cNvSpPr/>
                <p:nvPr/>
              </p:nvSpPr>
              <p:spPr>
                <a:xfrm>
                  <a:off x="3698437" y="4935781"/>
                  <a:ext cx="1194837" cy="1183599"/>
                </a:xfrm>
                <a:prstGeom prst="round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7" name="TextBox 56">
              <a:extLst>
                <a:ext uri="{FF2B5EF4-FFF2-40B4-BE49-F238E27FC236}">
                  <a16:creationId xmlns:a16="http://schemas.microsoft.com/office/drawing/2014/main" id="{CD847445-0674-0D46-93E0-1A32183D92F9}"/>
                </a:ext>
              </a:extLst>
            </p:cNvPr>
            <p:cNvSpPr txBox="1"/>
            <p:nvPr/>
          </p:nvSpPr>
          <p:spPr>
            <a:xfrm>
              <a:off x="2366226" y="5021995"/>
              <a:ext cx="645291" cy="248245"/>
            </a:xfrm>
            <a:prstGeom prst="rect">
              <a:avLst/>
            </a:prstGeom>
            <a:noFill/>
          </p:spPr>
          <p:txBody>
            <a:bodyPr wrap="square" lIns="121883" tIns="60941" rIns="121883" bIns="60941" rtlCol="0">
              <a:spAutoFit/>
            </a:bodyPr>
            <a:lstStyle/>
            <a:p>
              <a:pPr marL="0" marR="0" lvl="0" indent="0" algn="l" defTabSz="1088142" rtl="0" eaLnBrk="1" fontAlgn="auto" latinLnBrk="0" hangingPunct="1">
                <a:lnSpc>
                  <a:spcPct val="8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lumMod val="75000"/>
                      <a:lumOff val="25000"/>
                    </a:schemeClr>
                  </a:solidFill>
                  <a:effectLst/>
                  <a:uLnTx/>
                  <a:uFillTx/>
                  <a:ea typeface="+mn-ea"/>
                  <a:cs typeface="+mn-cs"/>
                </a:rPr>
                <a:t>Home</a:t>
              </a:r>
            </a:p>
          </p:txBody>
        </p:sp>
        <p:sp>
          <p:nvSpPr>
            <p:cNvPr id="61" name="TextBox 60">
              <a:extLst>
                <a:ext uri="{FF2B5EF4-FFF2-40B4-BE49-F238E27FC236}">
                  <a16:creationId xmlns:a16="http://schemas.microsoft.com/office/drawing/2014/main" id="{E02E3F93-326B-5E48-B876-B69D7E7CDB91}"/>
                </a:ext>
              </a:extLst>
            </p:cNvPr>
            <p:cNvSpPr txBox="1"/>
            <p:nvPr/>
          </p:nvSpPr>
          <p:spPr>
            <a:xfrm>
              <a:off x="1752803" y="5021995"/>
              <a:ext cx="542236" cy="248245"/>
            </a:xfrm>
            <a:prstGeom prst="rect">
              <a:avLst/>
            </a:prstGeom>
            <a:noFill/>
          </p:spPr>
          <p:txBody>
            <a:bodyPr wrap="none" lIns="121883" tIns="60941" rIns="121883" bIns="60941" rtlCol="0">
              <a:spAutoFit/>
            </a:bodyPr>
            <a:lstStyle/>
            <a:p>
              <a:pPr marL="0" marR="0" lvl="0" indent="0" algn="ctr" defTabSz="1088142" rtl="0" eaLnBrk="1" fontAlgn="auto" latinLnBrk="0" hangingPunct="1">
                <a:lnSpc>
                  <a:spcPct val="8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lumMod val="75000"/>
                      <a:lumOff val="25000"/>
                    </a:schemeClr>
                  </a:solidFill>
                  <a:effectLst/>
                  <a:uLnTx/>
                  <a:uFillTx/>
                  <a:ea typeface="+mn-ea"/>
                  <a:cs typeface="+mn-cs"/>
                </a:rPr>
                <a:t>Back</a:t>
              </a:r>
            </a:p>
          </p:txBody>
        </p:sp>
        <p:sp>
          <p:nvSpPr>
            <p:cNvPr id="62" name="Oval 61">
              <a:extLst>
                <a:ext uri="{FF2B5EF4-FFF2-40B4-BE49-F238E27FC236}">
                  <a16:creationId xmlns:a16="http://schemas.microsoft.com/office/drawing/2014/main" id="{049C6B52-1392-A541-940C-19206B0457DD}"/>
                </a:ext>
              </a:extLst>
            </p:cNvPr>
            <p:cNvSpPr>
              <a:spLocks noChangeAspect="1"/>
            </p:cNvSpPr>
            <p:nvPr/>
          </p:nvSpPr>
          <p:spPr>
            <a:xfrm>
              <a:off x="2524038" y="5288874"/>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1</a:t>
              </a:r>
            </a:p>
          </p:txBody>
        </p:sp>
        <p:sp>
          <p:nvSpPr>
            <p:cNvPr id="63" name="Oval 62">
              <a:extLst>
                <a:ext uri="{FF2B5EF4-FFF2-40B4-BE49-F238E27FC236}">
                  <a16:creationId xmlns:a16="http://schemas.microsoft.com/office/drawing/2014/main" id="{1AAF1DA7-E060-334A-86DE-E4B87BF54935}"/>
                </a:ext>
              </a:extLst>
            </p:cNvPr>
            <p:cNvSpPr>
              <a:spLocks noChangeAspect="1"/>
            </p:cNvSpPr>
            <p:nvPr/>
          </p:nvSpPr>
          <p:spPr>
            <a:xfrm>
              <a:off x="5801464" y="5299118"/>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1</a:t>
              </a:r>
            </a:p>
          </p:txBody>
        </p:sp>
        <p:sp>
          <p:nvSpPr>
            <p:cNvPr id="64" name="Oval 63">
              <a:extLst>
                <a:ext uri="{FF2B5EF4-FFF2-40B4-BE49-F238E27FC236}">
                  <a16:creationId xmlns:a16="http://schemas.microsoft.com/office/drawing/2014/main" id="{A98904A6-56B4-074A-ACD6-4239196A6EDC}"/>
                </a:ext>
              </a:extLst>
            </p:cNvPr>
            <p:cNvSpPr>
              <a:spLocks noChangeAspect="1"/>
            </p:cNvSpPr>
            <p:nvPr/>
          </p:nvSpPr>
          <p:spPr>
            <a:xfrm>
              <a:off x="6508753" y="5299118"/>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1</a:t>
              </a:r>
            </a:p>
          </p:txBody>
        </p:sp>
        <p:cxnSp>
          <p:nvCxnSpPr>
            <p:cNvPr id="70" name="Straight Connector 69">
              <a:extLst>
                <a:ext uri="{FF2B5EF4-FFF2-40B4-BE49-F238E27FC236}">
                  <a16:creationId xmlns:a16="http://schemas.microsoft.com/office/drawing/2014/main" id="{7EE86BBE-BC9D-B449-9D3D-C3AEA841108E}"/>
                </a:ext>
              </a:extLst>
            </p:cNvPr>
            <p:cNvCxnSpPr>
              <a:cxnSpLocks/>
            </p:cNvCxnSpPr>
            <p:nvPr/>
          </p:nvCxnSpPr>
          <p:spPr>
            <a:xfrm flipV="1">
              <a:off x="2023921" y="4480671"/>
              <a:ext cx="0" cy="490655"/>
            </a:xfrm>
            <a:prstGeom prst="line">
              <a:avLst/>
            </a:prstGeom>
            <a:ln>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74E4669D-3937-A049-B6C8-13F44CF40E18}"/>
                </a:ext>
              </a:extLst>
            </p:cNvPr>
            <p:cNvSpPr/>
            <p:nvPr/>
          </p:nvSpPr>
          <p:spPr>
            <a:xfrm>
              <a:off x="1949490" y="4405073"/>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4" name="Straight Connector 73">
              <a:extLst>
                <a:ext uri="{FF2B5EF4-FFF2-40B4-BE49-F238E27FC236}">
                  <a16:creationId xmlns:a16="http://schemas.microsoft.com/office/drawing/2014/main" id="{9AB82B6E-870F-D749-9542-661A0FBF56B1}"/>
                </a:ext>
              </a:extLst>
            </p:cNvPr>
            <p:cNvCxnSpPr>
              <a:cxnSpLocks/>
            </p:cNvCxnSpPr>
            <p:nvPr/>
          </p:nvCxnSpPr>
          <p:spPr>
            <a:xfrm flipV="1">
              <a:off x="2684772" y="4480671"/>
              <a:ext cx="0" cy="490655"/>
            </a:xfrm>
            <a:prstGeom prst="line">
              <a:avLst/>
            </a:prstGeom>
            <a:ln>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2DF9AC3-3DF8-5846-9594-B2BC4DD74933}"/>
                </a:ext>
              </a:extLst>
            </p:cNvPr>
            <p:cNvCxnSpPr>
              <a:cxnSpLocks/>
            </p:cNvCxnSpPr>
            <p:nvPr/>
          </p:nvCxnSpPr>
          <p:spPr>
            <a:xfrm flipV="1">
              <a:off x="5979234" y="4446482"/>
              <a:ext cx="0" cy="490655"/>
            </a:xfrm>
            <a:prstGeom prst="line">
              <a:avLst/>
            </a:prstGeom>
            <a:ln>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E2B573E-0944-1C4D-812E-673B31BD8201}"/>
                </a:ext>
              </a:extLst>
            </p:cNvPr>
            <p:cNvCxnSpPr>
              <a:cxnSpLocks/>
            </p:cNvCxnSpPr>
            <p:nvPr/>
          </p:nvCxnSpPr>
          <p:spPr>
            <a:xfrm flipV="1">
              <a:off x="6648313" y="4446483"/>
              <a:ext cx="0" cy="483263"/>
            </a:xfrm>
            <a:prstGeom prst="line">
              <a:avLst/>
            </a:prstGeom>
            <a:ln>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A7ACD4E1-13B4-E54F-9E72-58415AA01BBE}"/>
                </a:ext>
              </a:extLst>
            </p:cNvPr>
            <p:cNvSpPr/>
            <p:nvPr/>
          </p:nvSpPr>
          <p:spPr>
            <a:xfrm>
              <a:off x="5897713" y="4370877"/>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5F85CBC5-F831-1D42-A502-316E0FF70FD2}"/>
                </a:ext>
              </a:extLst>
            </p:cNvPr>
            <p:cNvSpPr/>
            <p:nvPr/>
          </p:nvSpPr>
          <p:spPr>
            <a:xfrm>
              <a:off x="6577424" y="4370877"/>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4C8C275E-0C18-4E46-9AA6-02FAE9E5EAF1}"/>
                </a:ext>
              </a:extLst>
            </p:cNvPr>
            <p:cNvSpPr/>
            <p:nvPr/>
          </p:nvSpPr>
          <p:spPr>
            <a:xfrm>
              <a:off x="2608709" y="4405073"/>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6267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59B4D65-7498-AE22-33D3-771798B7EF7F}"/>
              </a:ext>
            </a:extLst>
          </p:cNvPr>
          <p:cNvGrpSpPr/>
          <p:nvPr/>
        </p:nvGrpSpPr>
        <p:grpSpPr>
          <a:xfrm rot="16200000">
            <a:off x="5882278" y="-4076515"/>
            <a:ext cx="427444" cy="10959778"/>
            <a:chOff x="5029190" y="1532709"/>
            <a:chExt cx="4428315" cy="5325291"/>
          </a:xfrm>
        </p:grpSpPr>
        <p:sp>
          <p:nvSpPr>
            <p:cNvPr id="20" name="Rectangle 19">
              <a:extLst>
                <a:ext uri="{FF2B5EF4-FFF2-40B4-BE49-F238E27FC236}">
                  <a16:creationId xmlns:a16="http://schemas.microsoft.com/office/drawing/2014/main" id="{6387632A-5A8E-B977-2C5A-B56FAEC2A5A7}"/>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8F289D0-8DE8-3150-37FA-3E9B3038280D}"/>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5132363-35E4-14AD-6C02-C4956F8F0D93}"/>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565DD918-4105-18C3-3EA4-EDCDE122BEF7}"/>
              </a:ext>
            </a:extLst>
          </p:cNvPr>
          <p:cNvSpPr txBox="1"/>
          <p:nvPr/>
        </p:nvSpPr>
        <p:spPr>
          <a:xfrm>
            <a:off x="0" y="339507"/>
            <a:ext cx="12192000" cy="700242"/>
          </a:xfrm>
          <a:prstGeom prst="rect">
            <a:avLst/>
          </a:prstGeom>
          <a:noFill/>
        </p:spPr>
        <p:txBody>
          <a:bodyPr wrap="square">
            <a:noAutofit/>
          </a:bodyPr>
          <a:lstStyle/>
          <a:p>
            <a:pPr algn="ctr"/>
            <a:r>
              <a:rPr lang="en-US" sz="4400" spc="-80" dirty="0">
                <a:solidFill>
                  <a:srgbClr val="0073E6"/>
                </a:solidFill>
              </a:rPr>
              <a:t>Voice-enabled for easy hands-free operation</a:t>
            </a:r>
            <a:endParaRPr lang="en-US" sz="4400" spc="-80" dirty="0">
              <a:solidFill>
                <a:srgbClr val="0073E6"/>
              </a:solidFill>
              <a:effectLst/>
            </a:endParaRPr>
          </a:p>
        </p:txBody>
      </p:sp>
      <p:sp>
        <p:nvSpPr>
          <p:cNvPr id="24" name="TextBox 23">
            <a:extLst>
              <a:ext uri="{FF2B5EF4-FFF2-40B4-BE49-F238E27FC236}">
                <a16:creationId xmlns:a16="http://schemas.microsoft.com/office/drawing/2014/main" id="{0CBC6C2E-0411-EAEC-0CED-CAA756A14743}"/>
              </a:ext>
            </a:extLst>
          </p:cNvPr>
          <p:cNvSpPr txBox="1"/>
          <p:nvPr/>
        </p:nvSpPr>
        <p:spPr>
          <a:xfrm>
            <a:off x="0" y="1042828"/>
            <a:ext cx="12192000" cy="540661"/>
          </a:xfrm>
          <a:prstGeom prst="rect">
            <a:avLst/>
          </a:prstGeom>
          <a:noFill/>
        </p:spPr>
        <p:txBody>
          <a:bodyPr wrap="square">
            <a:noAutofit/>
          </a:bodyPr>
          <a:lstStyle/>
          <a:p>
            <a:pPr algn="ctr"/>
            <a:r>
              <a:rPr lang="en-US" sz="2400" dirty="0"/>
              <a:t>Three voice modalities</a:t>
            </a:r>
            <a:endParaRPr lang="en-US" sz="2400" dirty="0">
              <a:effectLst/>
            </a:endParaRPr>
          </a:p>
        </p:txBody>
      </p:sp>
      <p:cxnSp>
        <p:nvCxnSpPr>
          <p:cNvPr id="29" name="Straight Connector 28">
            <a:extLst>
              <a:ext uri="{FF2B5EF4-FFF2-40B4-BE49-F238E27FC236}">
                <a16:creationId xmlns:a16="http://schemas.microsoft.com/office/drawing/2014/main" id="{4B1F9328-E73B-3340-85DE-79D0EDD87D0D}"/>
              </a:ext>
            </a:extLst>
          </p:cNvPr>
          <p:cNvCxnSpPr>
            <a:cxnSpLocks/>
          </p:cNvCxnSpPr>
          <p:nvPr/>
        </p:nvCxnSpPr>
        <p:spPr>
          <a:xfrm>
            <a:off x="7722102" y="1986860"/>
            <a:ext cx="0" cy="4531633"/>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866631A-FE5A-7440-A9D1-477FD5CC63F8}"/>
              </a:ext>
            </a:extLst>
          </p:cNvPr>
          <p:cNvSpPr txBox="1"/>
          <p:nvPr/>
        </p:nvSpPr>
        <p:spPr>
          <a:xfrm>
            <a:off x="4176036" y="1986860"/>
            <a:ext cx="3069887" cy="1215717"/>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srgbClr val="0073E6"/>
                </a:solidFill>
                <a:effectLst/>
                <a:uLnTx/>
                <a:uFillTx/>
                <a:latin typeface="Arial"/>
                <a:ea typeface="MS PGothic"/>
                <a:cs typeface="Arial"/>
              </a:rPr>
              <a:t>Bluetooth headset for wireless voice communications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400" dirty="0">
                <a:solidFill>
                  <a:schemeClr val="accent6">
                    <a:lumMod val="25000"/>
                  </a:schemeClr>
                </a:solidFill>
              </a:rPr>
              <a:t>Bluetooth is supported on both clip mount and wrist versions, providing cord-free freedom</a:t>
            </a:r>
            <a:endParaRPr kumimoji="0" lang="en-GB" sz="1400" b="0" i="0" u="none" strike="noStrike" kern="1200" cap="none" spc="0" normalizeH="0" baseline="0" noProof="0" dirty="0">
              <a:ln>
                <a:noFill/>
              </a:ln>
              <a:effectLst/>
              <a:uLnTx/>
              <a:uFillTx/>
              <a:latin typeface="Arial"/>
              <a:ea typeface="MS PGothic"/>
              <a:cs typeface="Arial"/>
            </a:endParaRPr>
          </a:p>
        </p:txBody>
      </p:sp>
      <p:sp>
        <p:nvSpPr>
          <p:cNvPr id="43" name="TextBox 42">
            <a:extLst>
              <a:ext uri="{FF2B5EF4-FFF2-40B4-BE49-F238E27FC236}">
                <a16:creationId xmlns:a16="http://schemas.microsoft.com/office/drawing/2014/main" id="{36BBD722-9C17-B64B-BAB6-04CBA0D0AF6D}"/>
              </a:ext>
            </a:extLst>
          </p:cNvPr>
          <p:cNvSpPr txBox="1"/>
          <p:nvPr/>
        </p:nvSpPr>
        <p:spPr>
          <a:xfrm>
            <a:off x="4213428" y="3737091"/>
            <a:ext cx="3171417" cy="969496"/>
          </a:xfrm>
          <a:prstGeom prst="rect">
            <a:avLst/>
          </a:prstGeom>
          <a:noFill/>
        </p:spPr>
        <p:txBody>
          <a:bodyPr wrap="square" lIns="0" tIns="0" rIns="0" bIns="0" rtlCol="0" anchor="t">
            <a:spAutoFit/>
          </a:bodyPr>
          <a:lstStyle/>
          <a:p>
            <a:pPr fontAlgn="base">
              <a:spcBef>
                <a:spcPct val="0"/>
              </a:spcBef>
              <a:spcAft>
                <a:spcPts val="600"/>
              </a:spcAft>
              <a:defRPr/>
            </a:pPr>
            <a:r>
              <a:rPr lang="en-US" sz="1600" b="1" dirty="0">
                <a:solidFill>
                  <a:srgbClr val="0073E6"/>
                </a:solidFill>
                <a:latin typeface="Arial"/>
                <a:ea typeface="MS PGothic"/>
                <a:cs typeface="Arial"/>
              </a:rPr>
              <a:t>Corded headset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400" dirty="0">
                <a:solidFill>
                  <a:schemeClr val="accent6">
                    <a:lumMod val="25000"/>
                  </a:schemeClr>
                </a:solidFill>
              </a:rPr>
              <a:t>Prefer not to use Bluetooth? The clip mount’s universal 3.5 mm audio jack supports standard headsets</a:t>
            </a:r>
            <a:endParaRPr kumimoji="0" lang="en-GB" sz="1400" b="0" i="0" u="none" strike="noStrike" kern="1200" cap="none" spc="0" normalizeH="0" baseline="0" noProof="0" dirty="0">
              <a:ln>
                <a:noFill/>
              </a:ln>
              <a:effectLst/>
              <a:uLnTx/>
              <a:uFillTx/>
              <a:latin typeface="Arial"/>
              <a:ea typeface="MS PGothic"/>
              <a:cs typeface="Arial"/>
            </a:endParaRPr>
          </a:p>
        </p:txBody>
      </p:sp>
      <p:sp>
        <p:nvSpPr>
          <p:cNvPr id="58" name="TextBox 57">
            <a:extLst>
              <a:ext uri="{FF2B5EF4-FFF2-40B4-BE49-F238E27FC236}">
                <a16:creationId xmlns:a16="http://schemas.microsoft.com/office/drawing/2014/main" id="{7ADC12B3-CE44-134C-A33C-4786F3891290}"/>
              </a:ext>
            </a:extLst>
          </p:cNvPr>
          <p:cNvSpPr txBox="1"/>
          <p:nvPr/>
        </p:nvSpPr>
        <p:spPr>
          <a:xfrm>
            <a:off x="8059361" y="2494327"/>
            <a:ext cx="3795942" cy="430887"/>
          </a:xfrm>
          <a:prstGeom prst="rect">
            <a:avLst/>
          </a:prstGeom>
          <a:noFill/>
        </p:spPr>
        <p:txBody>
          <a:bodyPr wrap="square" lIns="0" tIns="0" rIns="0" bIns="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3E6"/>
                </a:solidFill>
                <a:effectLst/>
                <a:uLnTx/>
                <a:uFillTx/>
                <a:latin typeface="Arial"/>
                <a:ea typeface="MS PGothic"/>
                <a:cs typeface="Arial"/>
              </a:rPr>
              <a:t>Dedicated large textured Voice AI Assistant and PTT button is easy to find</a:t>
            </a:r>
          </a:p>
        </p:txBody>
      </p:sp>
      <p:grpSp>
        <p:nvGrpSpPr>
          <p:cNvPr id="10" name="Group 9">
            <a:extLst>
              <a:ext uri="{FF2B5EF4-FFF2-40B4-BE49-F238E27FC236}">
                <a16:creationId xmlns:a16="http://schemas.microsoft.com/office/drawing/2014/main" id="{D2FF6D78-1E76-0944-BE4E-C425DB163B8B}"/>
              </a:ext>
            </a:extLst>
          </p:cNvPr>
          <p:cNvGrpSpPr/>
          <p:nvPr/>
        </p:nvGrpSpPr>
        <p:grpSpPr>
          <a:xfrm>
            <a:off x="10444445" y="3314357"/>
            <a:ext cx="1871738" cy="2841911"/>
            <a:chOff x="8000085" y="2865560"/>
            <a:chExt cx="2493073" cy="3785300"/>
          </a:xfrm>
        </p:grpSpPr>
        <p:pic>
          <p:nvPicPr>
            <p:cNvPr id="25" name="Picture 24" descr="A black and grey device&#10;&#10;Description automatically generated">
              <a:extLst>
                <a:ext uri="{FF2B5EF4-FFF2-40B4-BE49-F238E27FC236}">
                  <a16:creationId xmlns:a16="http://schemas.microsoft.com/office/drawing/2014/main" id="{C7D0AC3B-5FA9-E141-901F-E38DF0CD7F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00085" y="2865560"/>
              <a:ext cx="2493073" cy="3785300"/>
            </a:xfrm>
            <a:prstGeom prst="rect">
              <a:avLst/>
            </a:prstGeom>
          </p:spPr>
        </p:pic>
        <p:sp>
          <p:nvSpPr>
            <p:cNvPr id="34" name="Rounded Rectangle 33">
              <a:extLst>
                <a:ext uri="{FF2B5EF4-FFF2-40B4-BE49-F238E27FC236}">
                  <a16:creationId xmlns:a16="http://schemas.microsoft.com/office/drawing/2014/main" id="{F470F144-A587-B24B-99AA-C7FEC8A5FC89}"/>
                </a:ext>
              </a:extLst>
            </p:cNvPr>
            <p:cNvSpPr/>
            <p:nvPr/>
          </p:nvSpPr>
          <p:spPr>
            <a:xfrm>
              <a:off x="8963759" y="5061590"/>
              <a:ext cx="414157" cy="938175"/>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E01F93A6-E92A-A54A-9510-DD0EF8F1673A}"/>
              </a:ext>
            </a:extLst>
          </p:cNvPr>
          <p:cNvGrpSpPr/>
          <p:nvPr/>
        </p:nvGrpSpPr>
        <p:grpSpPr>
          <a:xfrm>
            <a:off x="733578" y="5129322"/>
            <a:ext cx="3005745" cy="1460167"/>
            <a:chOff x="662511" y="6014392"/>
            <a:chExt cx="3436263" cy="1669309"/>
          </a:xfrm>
        </p:grpSpPr>
        <p:pic>
          <p:nvPicPr>
            <p:cNvPr id="30" name="Picture 29" descr="A person at a cashier&#10;&#10;Description automatically generated">
              <a:extLst>
                <a:ext uri="{FF2B5EF4-FFF2-40B4-BE49-F238E27FC236}">
                  <a16:creationId xmlns:a16="http://schemas.microsoft.com/office/drawing/2014/main" id="{42D7AF3A-815B-8A49-B2DF-C0399AED9BA7}"/>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6983" y="6018187"/>
              <a:ext cx="3041791" cy="1665514"/>
            </a:xfrm>
            <a:prstGeom prst="rect">
              <a:avLst/>
            </a:prstGeom>
          </p:spPr>
        </p:pic>
        <p:sp>
          <p:nvSpPr>
            <p:cNvPr id="2" name="Triangle 1">
              <a:extLst>
                <a:ext uri="{FF2B5EF4-FFF2-40B4-BE49-F238E27FC236}">
                  <a16:creationId xmlns:a16="http://schemas.microsoft.com/office/drawing/2014/main" id="{C9D86B0A-C44A-CF48-BCC5-76F682B8E781}"/>
                </a:ext>
              </a:extLst>
            </p:cNvPr>
            <p:cNvSpPr/>
            <p:nvPr/>
          </p:nvSpPr>
          <p:spPr>
            <a:xfrm rot="10800000">
              <a:off x="662511" y="6014392"/>
              <a:ext cx="788944" cy="6801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E87AA4C-EE0B-7E4C-A967-B99F42DB4709}"/>
              </a:ext>
            </a:extLst>
          </p:cNvPr>
          <p:cNvGrpSpPr/>
          <p:nvPr/>
        </p:nvGrpSpPr>
        <p:grpSpPr>
          <a:xfrm>
            <a:off x="592477" y="3479113"/>
            <a:ext cx="3146847" cy="1485453"/>
            <a:chOff x="662511" y="3758728"/>
            <a:chExt cx="3146847" cy="1485453"/>
          </a:xfrm>
        </p:grpSpPr>
        <p:pic>
          <p:nvPicPr>
            <p:cNvPr id="33" name="Picture 32" descr="A person handing a bag to a customer&#10;&#10;Description automatically generated">
              <a:extLst>
                <a:ext uri="{FF2B5EF4-FFF2-40B4-BE49-F238E27FC236}">
                  <a16:creationId xmlns:a16="http://schemas.microsoft.com/office/drawing/2014/main" id="{E4C0B93A-A130-DF4F-9663-2D27CD2BB3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6615" y="3758728"/>
              <a:ext cx="2672743" cy="1485453"/>
            </a:xfrm>
            <a:prstGeom prst="rect">
              <a:avLst/>
            </a:prstGeom>
          </p:spPr>
        </p:pic>
        <p:sp>
          <p:nvSpPr>
            <p:cNvPr id="37" name="Triangle 36">
              <a:extLst>
                <a:ext uri="{FF2B5EF4-FFF2-40B4-BE49-F238E27FC236}">
                  <a16:creationId xmlns:a16="http://schemas.microsoft.com/office/drawing/2014/main" id="{C48600D5-99B9-CA4A-B98C-E58F80E757D9}"/>
                </a:ext>
              </a:extLst>
            </p:cNvPr>
            <p:cNvSpPr/>
            <p:nvPr/>
          </p:nvSpPr>
          <p:spPr>
            <a:xfrm rot="10800000">
              <a:off x="662511" y="3758729"/>
              <a:ext cx="788944" cy="6801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54A61193-7822-EB49-A3D1-2434A0A4C7E7}"/>
              </a:ext>
            </a:extLst>
          </p:cNvPr>
          <p:cNvGrpSpPr/>
          <p:nvPr/>
        </p:nvGrpSpPr>
        <p:grpSpPr>
          <a:xfrm>
            <a:off x="717695" y="1839759"/>
            <a:ext cx="3021629" cy="1474598"/>
            <a:chOff x="662511" y="4783965"/>
            <a:chExt cx="3416433" cy="1667268"/>
          </a:xfrm>
        </p:grpSpPr>
        <p:pic>
          <p:nvPicPr>
            <p:cNvPr id="6" name="Picture 5" descr="A person and person in a store&#10;&#10;Description automatically generated">
              <a:extLst>
                <a:ext uri="{FF2B5EF4-FFF2-40B4-BE49-F238E27FC236}">
                  <a16:creationId xmlns:a16="http://schemas.microsoft.com/office/drawing/2014/main" id="{3BDA096F-A1B9-F940-A47B-ECA4A8DE824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56982" y="4785719"/>
              <a:ext cx="3021962" cy="1665514"/>
            </a:xfrm>
            <a:prstGeom prst="rect">
              <a:avLst/>
            </a:prstGeom>
          </p:spPr>
        </p:pic>
        <p:sp>
          <p:nvSpPr>
            <p:cNvPr id="31" name="Triangle 30">
              <a:extLst>
                <a:ext uri="{FF2B5EF4-FFF2-40B4-BE49-F238E27FC236}">
                  <a16:creationId xmlns:a16="http://schemas.microsoft.com/office/drawing/2014/main" id="{86115C09-7739-AF48-BD78-1551EAC76919}"/>
                </a:ext>
              </a:extLst>
            </p:cNvPr>
            <p:cNvSpPr/>
            <p:nvPr/>
          </p:nvSpPr>
          <p:spPr>
            <a:xfrm rot="10800000">
              <a:off x="662511" y="4783965"/>
              <a:ext cx="788944" cy="6801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BEE8C3E0-1D26-F249-9BD5-2B94F0573A41}"/>
              </a:ext>
            </a:extLst>
          </p:cNvPr>
          <p:cNvSpPr txBox="1"/>
          <p:nvPr/>
        </p:nvSpPr>
        <p:spPr>
          <a:xfrm>
            <a:off x="4213428" y="5399636"/>
            <a:ext cx="3171417" cy="969496"/>
          </a:xfrm>
          <a:prstGeom prst="rect">
            <a:avLst/>
          </a:prstGeom>
          <a:noFill/>
        </p:spPr>
        <p:txBody>
          <a:bodyPr wrap="square" lIns="0" tIns="0" rIns="0" bIns="0" rtlCol="0" anchor="t">
            <a:spAutoFit/>
          </a:bodyPr>
          <a:lstStyle/>
          <a:p>
            <a:pPr fontAlgn="base">
              <a:spcBef>
                <a:spcPct val="0"/>
              </a:spcBef>
              <a:spcAft>
                <a:spcPts val="600"/>
              </a:spcAft>
              <a:defRPr/>
            </a:pPr>
            <a:r>
              <a:rPr lang="en-US" sz="1600" b="1" dirty="0">
                <a:solidFill>
                  <a:srgbClr val="0073E6"/>
                </a:solidFill>
                <a:latin typeface="Arial"/>
                <a:ea typeface="MS PGothic"/>
                <a:cs typeface="Arial"/>
              </a:rPr>
              <a:t>Built-in microphone and speaker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accent6">
                    <a:lumMod val="25000"/>
                  </a:schemeClr>
                </a:solidFill>
                <a:effectLst/>
                <a:uLnTx/>
                <a:uFillTx/>
                <a:latin typeface="Arial"/>
                <a:ea typeface="MS PGothic"/>
                <a:cs typeface="Arial"/>
              </a:rPr>
              <a:t>Simply speak in natural language and the WS50’s Voice AI Assistant will take the appropriate action</a:t>
            </a:r>
            <a:endParaRPr kumimoji="0" lang="en-GB" sz="1400" b="0" i="0" u="none" strike="noStrike" kern="1200" cap="none" spc="0" normalizeH="0" baseline="0" noProof="0" dirty="0">
              <a:ln>
                <a:noFill/>
              </a:ln>
              <a:effectLst/>
              <a:uLnTx/>
              <a:uFillTx/>
              <a:latin typeface="Arial"/>
              <a:ea typeface="MS PGothic"/>
              <a:cs typeface="Arial"/>
            </a:endParaRPr>
          </a:p>
        </p:txBody>
      </p:sp>
      <p:grpSp>
        <p:nvGrpSpPr>
          <p:cNvPr id="5" name="Group 4">
            <a:extLst>
              <a:ext uri="{FF2B5EF4-FFF2-40B4-BE49-F238E27FC236}">
                <a16:creationId xmlns:a16="http://schemas.microsoft.com/office/drawing/2014/main" id="{36F15EF2-A5E0-2D42-BA90-D9590EE89672}"/>
              </a:ext>
            </a:extLst>
          </p:cNvPr>
          <p:cNvGrpSpPr/>
          <p:nvPr/>
        </p:nvGrpSpPr>
        <p:grpSpPr>
          <a:xfrm>
            <a:off x="7772212" y="3259853"/>
            <a:ext cx="2576536" cy="2833977"/>
            <a:chOff x="3962483" y="2606735"/>
            <a:chExt cx="3207482" cy="3527965"/>
          </a:xfrm>
        </p:grpSpPr>
        <p:pic>
          <p:nvPicPr>
            <p:cNvPr id="4" name="Picture 3" descr="A smart watch with a screen&#10;&#10;Description automatically generated">
              <a:extLst>
                <a:ext uri="{FF2B5EF4-FFF2-40B4-BE49-F238E27FC236}">
                  <a16:creationId xmlns:a16="http://schemas.microsoft.com/office/drawing/2014/main" id="{30715808-9486-9B4B-9BD0-C6BDE12E25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962483" y="2606735"/>
              <a:ext cx="3207482" cy="3527965"/>
            </a:xfrm>
            <a:prstGeom prst="rect">
              <a:avLst/>
            </a:prstGeom>
          </p:spPr>
        </p:pic>
        <p:sp>
          <p:nvSpPr>
            <p:cNvPr id="26" name="Rounded Rectangle 25">
              <a:extLst>
                <a:ext uri="{FF2B5EF4-FFF2-40B4-BE49-F238E27FC236}">
                  <a16:creationId xmlns:a16="http://schemas.microsoft.com/office/drawing/2014/main" id="{46316973-3A55-0648-9CBF-5D1759AF4035}"/>
                </a:ext>
              </a:extLst>
            </p:cNvPr>
            <p:cNvSpPr/>
            <p:nvPr/>
          </p:nvSpPr>
          <p:spPr>
            <a:xfrm rot="3769533">
              <a:off x="6735207" y="3488470"/>
              <a:ext cx="220740" cy="395361"/>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0622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75810B-F907-B34B-6E58-68635453A246}"/>
              </a:ext>
            </a:extLst>
          </p:cNvPr>
          <p:cNvGrpSpPr/>
          <p:nvPr/>
        </p:nvGrpSpPr>
        <p:grpSpPr>
          <a:xfrm rot="16200000">
            <a:off x="5882278" y="-4254523"/>
            <a:ext cx="427444" cy="10959778"/>
            <a:chOff x="5029190" y="1532709"/>
            <a:chExt cx="4428315" cy="5325291"/>
          </a:xfrm>
        </p:grpSpPr>
        <p:sp>
          <p:nvSpPr>
            <p:cNvPr id="7" name="Rectangle 6">
              <a:extLst>
                <a:ext uri="{FF2B5EF4-FFF2-40B4-BE49-F238E27FC236}">
                  <a16:creationId xmlns:a16="http://schemas.microsoft.com/office/drawing/2014/main" id="{3E405104-B40E-11F2-6905-8445C4684500}"/>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CDB5AA4-59B3-4C6C-2D50-B9304A35F840}"/>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6E76675-CCDB-9D10-37BC-999152E269F8}"/>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41E8A2D0-81BC-F9E0-A854-E02218C412BE}"/>
              </a:ext>
            </a:extLst>
          </p:cNvPr>
          <p:cNvSpPr txBox="1"/>
          <p:nvPr/>
        </p:nvSpPr>
        <p:spPr>
          <a:xfrm>
            <a:off x="0" y="394927"/>
            <a:ext cx="12192000" cy="700242"/>
          </a:xfrm>
          <a:prstGeom prst="rect">
            <a:avLst/>
          </a:prstGeom>
          <a:noFill/>
        </p:spPr>
        <p:txBody>
          <a:bodyPr wrap="square">
            <a:noAutofit/>
          </a:bodyPr>
          <a:lstStyle/>
          <a:p>
            <a:pPr algn="ctr"/>
            <a:r>
              <a:rPr lang="en-US" sz="4400" spc="-80" dirty="0">
                <a:solidFill>
                  <a:srgbClr val="0073E6"/>
                </a:solidFill>
              </a:rPr>
              <a:t>All the right features</a:t>
            </a:r>
            <a:endParaRPr lang="en-US" sz="4400" spc="-80" dirty="0">
              <a:solidFill>
                <a:srgbClr val="0073E6"/>
              </a:solidFill>
              <a:effectLst/>
            </a:endParaRPr>
          </a:p>
        </p:txBody>
      </p:sp>
      <p:pic>
        <p:nvPicPr>
          <p:cNvPr id="6" name="Picture 5" descr="A smart watch with a black strap&#10;&#10;Description automatically generated">
            <a:extLst>
              <a:ext uri="{FF2B5EF4-FFF2-40B4-BE49-F238E27FC236}">
                <a16:creationId xmlns:a16="http://schemas.microsoft.com/office/drawing/2014/main" id="{5DB332AB-EC65-4C45-B355-310416D84A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1768" y="2114645"/>
            <a:ext cx="2326350" cy="2567007"/>
          </a:xfrm>
          <a:prstGeom prst="rect">
            <a:avLst/>
          </a:prstGeom>
        </p:spPr>
      </p:pic>
      <p:grpSp>
        <p:nvGrpSpPr>
          <p:cNvPr id="25" name="Group 24">
            <a:extLst>
              <a:ext uri="{FF2B5EF4-FFF2-40B4-BE49-F238E27FC236}">
                <a16:creationId xmlns:a16="http://schemas.microsoft.com/office/drawing/2014/main" id="{478CEDA4-27C5-4BBC-3C4A-8685EEBD1AE1}"/>
              </a:ext>
            </a:extLst>
          </p:cNvPr>
          <p:cNvGrpSpPr/>
          <p:nvPr/>
        </p:nvGrpSpPr>
        <p:grpSpPr>
          <a:xfrm>
            <a:off x="758198" y="2114799"/>
            <a:ext cx="3495815" cy="3621498"/>
            <a:chOff x="381768" y="1958737"/>
            <a:chExt cx="3495815" cy="3621498"/>
          </a:xfrm>
        </p:grpSpPr>
        <p:sp>
          <p:nvSpPr>
            <p:cNvPr id="9" name="TextBox 8">
              <a:extLst>
                <a:ext uri="{FF2B5EF4-FFF2-40B4-BE49-F238E27FC236}">
                  <a16:creationId xmlns:a16="http://schemas.microsoft.com/office/drawing/2014/main" id="{95D754E0-C77D-FA4F-91CF-DDD12ADD4785}"/>
                </a:ext>
              </a:extLst>
            </p:cNvPr>
            <p:cNvSpPr txBox="1"/>
            <p:nvPr/>
          </p:nvSpPr>
          <p:spPr>
            <a:xfrm>
              <a:off x="381768" y="1958737"/>
              <a:ext cx="2546324" cy="291234"/>
            </a:xfrm>
            <a:prstGeom prst="rect">
              <a:avLst/>
            </a:prstGeom>
            <a:noFill/>
          </p:spPr>
          <p:txBody>
            <a:bodyPr wrap="square">
              <a:noAutofit/>
            </a:bodyPr>
            <a:lstStyle/>
            <a:p>
              <a:r>
                <a:rPr lang="en-US" sz="1400" dirty="0"/>
                <a:t>Lightweight</a:t>
              </a:r>
              <a:endParaRPr lang="en-US" sz="1400" dirty="0">
                <a:effectLst/>
              </a:endParaRPr>
            </a:p>
          </p:txBody>
        </p:sp>
        <p:sp>
          <p:nvSpPr>
            <p:cNvPr id="10" name="TextBox 9">
              <a:extLst>
                <a:ext uri="{FF2B5EF4-FFF2-40B4-BE49-F238E27FC236}">
                  <a16:creationId xmlns:a16="http://schemas.microsoft.com/office/drawing/2014/main" id="{65B26BB7-DE18-8D44-A38F-FFDA128B6EF2}"/>
                </a:ext>
              </a:extLst>
            </p:cNvPr>
            <p:cNvSpPr txBox="1"/>
            <p:nvPr/>
          </p:nvSpPr>
          <p:spPr>
            <a:xfrm>
              <a:off x="381768" y="2456084"/>
              <a:ext cx="2707689" cy="291234"/>
            </a:xfrm>
            <a:prstGeom prst="rect">
              <a:avLst/>
            </a:prstGeom>
            <a:noFill/>
          </p:spPr>
          <p:txBody>
            <a:bodyPr wrap="square">
              <a:noAutofit/>
            </a:bodyPr>
            <a:lstStyle/>
            <a:p>
              <a:r>
                <a:rPr lang="en-US" sz="1400" dirty="0"/>
                <a:t>Low discrete profile</a:t>
              </a:r>
              <a:endParaRPr lang="en-US" sz="1400" dirty="0">
                <a:effectLst/>
              </a:endParaRPr>
            </a:p>
          </p:txBody>
        </p:sp>
        <p:sp>
          <p:nvSpPr>
            <p:cNvPr id="11" name="TextBox 10">
              <a:extLst>
                <a:ext uri="{FF2B5EF4-FFF2-40B4-BE49-F238E27FC236}">
                  <a16:creationId xmlns:a16="http://schemas.microsoft.com/office/drawing/2014/main" id="{379D81C2-58AB-F04F-BA7A-60A6AAC24FC2}"/>
                </a:ext>
              </a:extLst>
            </p:cNvPr>
            <p:cNvSpPr txBox="1"/>
            <p:nvPr/>
          </p:nvSpPr>
          <p:spPr>
            <a:xfrm>
              <a:off x="381768" y="2953431"/>
              <a:ext cx="2707689" cy="293635"/>
            </a:xfrm>
            <a:prstGeom prst="rect">
              <a:avLst/>
            </a:prstGeom>
            <a:noFill/>
          </p:spPr>
          <p:txBody>
            <a:bodyPr wrap="square">
              <a:noAutofit/>
            </a:bodyPr>
            <a:lstStyle/>
            <a:p>
              <a:r>
                <a:rPr lang="en-US" sz="1400" dirty="0"/>
                <a:t>Designed for full-shift comfort</a:t>
              </a:r>
              <a:endParaRPr lang="en-US" sz="1400" dirty="0">
                <a:effectLst/>
              </a:endParaRPr>
            </a:p>
          </p:txBody>
        </p:sp>
        <p:sp>
          <p:nvSpPr>
            <p:cNvPr id="12" name="TextBox 11">
              <a:extLst>
                <a:ext uri="{FF2B5EF4-FFF2-40B4-BE49-F238E27FC236}">
                  <a16:creationId xmlns:a16="http://schemas.microsoft.com/office/drawing/2014/main" id="{CC5A03D6-1B4E-C94F-9A29-CCDA7BEA8C77}"/>
                </a:ext>
              </a:extLst>
            </p:cNvPr>
            <p:cNvSpPr txBox="1"/>
            <p:nvPr/>
          </p:nvSpPr>
          <p:spPr>
            <a:xfrm>
              <a:off x="381768" y="3426285"/>
              <a:ext cx="3286767" cy="546335"/>
            </a:xfrm>
            <a:prstGeom prst="rect">
              <a:avLst/>
            </a:prstGeom>
            <a:noFill/>
          </p:spPr>
          <p:txBody>
            <a:bodyPr wrap="square">
              <a:noAutofit/>
            </a:bodyPr>
            <a:lstStyle/>
            <a:p>
              <a:r>
                <a:rPr lang="en-US" sz="1400" dirty="0"/>
                <a:t>Rugged, designed to last – drop </a:t>
              </a:r>
              <a:br>
                <a:rPr lang="en-US" sz="1400" dirty="0"/>
              </a:br>
              <a:r>
                <a:rPr lang="en-US" sz="1400" dirty="0"/>
                <a:t>and tumble tested and IP sealed</a:t>
              </a:r>
              <a:endParaRPr lang="en-US" sz="1400" dirty="0">
                <a:effectLst/>
              </a:endParaRPr>
            </a:p>
          </p:txBody>
        </p:sp>
        <p:sp>
          <p:nvSpPr>
            <p:cNvPr id="13" name="TextBox 12">
              <a:extLst>
                <a:ext uri="{FF2B5EF4-FFF2-40B4-BE49-F238E27FC236}">
                  <a16:creationId xmlns:a16="http://schemas.microsoft.com/office/drawing/2014/main" id="{02365AB9-D23F-4948-B48A-7D50EE64791D}"/>
                </a:ext>
              </a:extLst>
            </p:cNvPr>
            <p:cNvSpPr txBox="1"/>
            <p:nvPr/>
          </p:nvSpPr>
          <p:spPr>
            <a:xfrm>
              <a:off x="381768" y="4151839"/>
              <a:ext cx="3495815" cy="700242"/>
            </a:xfrm>
            <a:prstGeom prst="rect">
              <a:avLst/>
            </a:prstGeom>
            <a:noFill/>
          </p:spPr>
          <p:txBody>
            <a:bodyPr wrap="square">
              <a:noAutofit/>
            </a:bodyPr>
            <a:lstStyle/>
            <a:p>
              <a:r>
                <a:rPr lang="en-US" sz="1400" dirty="0"/>
                <a:t>2-inch AMOLED advanced color touchscreen display; extraordinarily </a:t>
              </a:r>
              <a:br>
                <a:rPr lang="en-US" sz="1400" dirty="0"/>
              </a:br>
              <a:r>
                <a:rPr lang="en-US" sz="1400" dirty="0"/>
                <a:t>bright – no backlight required</a:t>
              </a:r>
              <a:endParaRPr lang="en-US" sz="1400" dirty="0">
                <a:effectLst/>
              </a:endParaRPr>
            </a:p>
          </p:txBody>
        </p:sp>
        <p:sp>
          <p:nvSpPr>
            <p:cNvPr id="14" name="TextBox 13">
              <a:extLst>
                <a:ext uri="{FF2B5EF4-FFF2-40B4-BE49-F238E27FC236}">
                  <a16:creationId xmlns:a16="http://schemas.microsoft.com/office/drawing/2014/main" id="{9ACF07DE-132D-7642-A2B6-B52C91020CFC}"/>
                </a:ext>
              </a:extLst>
            </p:cNvPr>
            <p:cNvSpPr txBox="1"/>
            <p:nvPr/>
          </p:nvSpPr>
          <p:spPr>
            <a:xfrm>
              <a:off x="381768" y="5058194"/>
              <a:ext cx="3077483" cy="522041"/>
            </a:xfrm>
            <a:prstGeom prst="rect">
              <a:avLst/>
            </a:prstGeom>
            <a:noFill/>
          </p:spPr>
          <p:txBody>
            <a:bodyPr wrap="square">
              <a:noAutofit/>
            </a:bodyPr>
            <a:lstStyle/>
            <a:p>
              <a:r>
                <a:rPr lang="en-US" sz="1400" dirty="0"/>
                <a:t>Textured buttons that are easy </a:t>
              </a:r>
              <a:br>
                <a:rPr lang="en-US" sz="1400" dirty="0"/>
              </a:br>
              <a:r>
                <a:rPr lang="en-US" sz="1400" dirty="0"/>
                <a:t>to find and easy to identify</a:t>
              </a:r>
              <a:endParaRPr lang="en-US" sz="1400" dirty="0">
                <a:effectLst/>
              </a:endParaRPr>
            </a:p>
          </p:txBody>
        </p:sp>
      </p:grpSp>
      <p:grpSp>
        <p:nvGrpSpPr>
          <p:cNvPr id="32" name="Group 31">
            <a:extLst>
              <a:ext uri="{FF2B5EF4-FFF2-40B4-BE49-F238E27FC236}">
                <a16:creationId xmlns:a16="http://schemas.microsoft.com/office/drawing/2014/main" id="{D5DB85A3-CD05-9280-8528-98701E85678D}"/>
              </a:ext>
            </a:extLst>
          </p:cNvPr>
          <p:cNvGrpSpPr/>
          <p:nvPr/>
        </p:nvGrpSpPr>
        <p:grpSpPr>
          <a:xfrm>
            <a:off x="8422350" y="2114645"/>
            <a:ext cx="3077483" cy="4011477"/>
            <a:chOff x="8523703" y="2165794"/>
            <a:chExt cx="3077483" cy="4011477"/>
          </a:xfrm>
        </p:grpSpPr>
        <p:sp>
          <p:nvSpPr>
            <p:cNvPr id="16" name="TextBox 15">
              <a:extLst>
                <a:ext uri="{FF2B5EF4-FFF2-40B4-BE49-F238E27FC236}">
                  <a16:creationId xmlns:a16="http://schemas.microsoft.com/office/drawing/2014/main" id="{2324638E-88A0-FB44-A218-82FD6485ED91}"/>
                </a:ext>
              </a:extLst>
            </p:cNvPr>
            <p:cNvSpPr txBox="1"/>
            <p:nvPr/>
          </p:nvSpPr>
          <p:spPr>
            <a:xfrm>
              <a:off x="8523703" y="2836865"/>
              <a:ext cx="3077482" cy="3340406"/>
            </a:xfrm>
            <a:prstGeom prst="rect">
              <a:avLst/>
            </a:prstGeom>
            <a:noFill/>
          </p:spPr>
          <p:txBody>
            <a:bodyPr wrap="square">
              <a:noAutofit/>
            </a:bodyPr>
            <a:lstStyle/>
            <a:p>
              <a:pPr algn="r">
                <a:spcAft>
                  <a:spcPts val="100"/>
                </a:spcAft>
              </a:pPr>
              <a:r>
                <a:rPr lang="en-US" sz="1400" dirty="0"/>
                <a:t>Mobility DNA Fusion for superior </a:t>
              </a:r>
              <a:br>
                <a:rPr lang="en-US" sz="1400" dirty="0"/>
              </a:br>
              <a:r>
                <a:rPr lang="en-US" sz="1400" dirty="0"/>
                <a:t>Wi-Fi performance and reliability</a:t>
              </a:r>
            </a:p>
            <a:p>
              <a:pPr algn="r">
                <a:spcAft>
                  <a:spcPts val="100"/>
                </a:spcAft>
              </a:pPr>
              <a:endParaRPr lang="en-US" sz="1400" dirty="0">
                <a:effectLst/>
              </a:endParaRPr>
            </a:p>
            <a:p>
              <a:pPr algn="r">
                <a:spcAft>
                  <a:spcPts val="100"/>
                </a:spcAft>
              </a:pPr>
              <a:r>
                <a:rPr lang="en-US" sz="1400" dirty="0"/>
                <a:t>Hot-swappable batteries — no need to take it out of service to charge</a:t>
              </a:r>
            </a:p>
            <a:p>
              <a:pPr algn="r">
                <a:spcAft>
                  <a:spcPts val="100"/>
                </a:spcAft>
              </a:pPr>
              <a:endParaRPr lang="en-US" sz="1400" dirty="0">
                <a:effectLst/>
              </a:endParaRPr>
            </a:p>
            <a:p>
              <a:pPr algn="r">
                <a:spcAft>
                  <a:spcPts val="100"/>
                </a:spcAft>
              </a:pPr>
              <a:r>
                <a:rPr lang="en-US" sz="1400" dirty="0"/>
                <a:t>Flexible charging options — cradles that charge devices and spare batteries; USB cable for wristband</a:t>
              </a:r>
            </a:p>
            <a:p>
              <a:pPr algn="r">
                <a:spcAft>
                  <a:spcPts val="100"/>
                </a:spcAft>
              </a:pPr>
              <a:endParaRPr lang="en-US" sz="1400" dirty="0">
                <a:effectLst/>
              </a:endParaRPr>
            </a:p>
            <a:p>
              <a:pPr algn="r">
                <a:spcAft>
                  <a:spcPts val="100"/>
                </a:spcAft>
              </a:pPr>
              <a:r>
                <a:rPr lang="en-US" sz="1400" dirty="0">
                  <a:effectLst/>
                </a:rPr>
                <a:t>Easy management </a:t>
              </a:r>
              <a:r>
                <a:rPr lang="en-US" sz="1400" dirty="0"/>
                <a:t>via your EMM</a:t>
              </a:r>
            </a:p>
            <a:p>
              <a:pPr algn="r">
                <a:spcAft>
                  <a:spcPts val="100"/>
                </a:spcAft>
              </a:pPr>
              <a:endParaRPr lang="en-US" sz="1400" dirty="0">
                <a:effectLst/>
              </a:endParaRPr>
            </a:p>
            <a:p>
              <a:pPr algn="r">
                <a:spcAft>
                  <a:spcPts val="100"/>
                </a:spcAft>
              </a:pPr>
              <a:r>
                <a:rPr lang="en-US" sz="1400" dirty="0"/>
                <a:t>Interoperability with other </a:t>
              </a:r>
              <a:br>
                <a:rPr lang="en-US" sz="1400" dirty="0"/>
              </a:br>
              <a:r>
                <a:rPr lang="en-US" sz="1400" dirty="0"/>
                <a:t>Zebra mobile devices running Workcloud software</a:t>
              </a:r>
              <a:endParaRPr lang="en-US" sz="1400" dirty="0">
                <a:effectLst/>
              </a:endParaRPr>
            </a:p>
          </p:txBody>
        </p:sp>
        <p:sp>
          <p:nvSpPr>
            <p:cNvPr id="26" name="TextBox 25">
              <a:extLst>
                <a:ext uri="{FF2B5EF4-FFF2-40B4-BE49-F238E27FC236}">
                  <a16:creationId xmlns:a16="http://schemas.microsoft.com/office/drawing/2014/main" id="{AE181D19-4B7A-8DDE-586D-B41E71FB0F70}"/>
                </a:ext>
              </a:extLst>
            </p:cNvPr>
            <p:cNvSpPr txBox="1"/>
            <p:nvPr/>
          </p:nvSpPr>
          <p:spPr>
            <a:xfrm>
              <a:off x="8523703" y="2165794"/>
              <a:ext cx="3077483" cy="520497"/>
            </a:xfrm>
            <a:prstGeom prst="rect">
              <a:avLst/>
            </a:prstGeom>
            <a:noFill/>
          </p:spPr>
          <p:txBody>
            <a:bodyPr wrap="square">
              <a:noAutofit/>
            </a:bodyPr>
            <a:lstStyle/>
            <a:p>
              <a:pPr algn="r"/>
              <a:r>
                <a:rPr lang="en-US" sz="1400" dirty="0"/>
                <a:t>High resolution 13MP camera for easy barcode and image capture</a:t>
              </a:r>
              <a:endParaRPr lang="en-US" sz="1400" dirty="0">
                <a:effectLst/>
              </a:endParaRPr>
            </a:p>
          </p:txBody>
        </p:sp>
      </p:grpSp>
      <p:grpSp>
        <p:nvGrpSpPr>
          <p:cNvPr id="40" name="Group 39">
            <a:extLst>
              <a:ext uri="{FF2B5EF4-FFF2-40B4-BE49-F238E27FC236}">
                <a16:creationId xmlns:a16="http://schemas.microsoft.com/office/drawing/2014/main" id="{43797760-991C-D298-C969-526D8C1B0633}"/>
              </a:ext>
            </a:extLst>
          </p:cNvPr>
          <p:cNvGrpSpPr/>
          <p:nvPr/>
        </p:nvGrpSpPr>
        <p:grpSpPr>
          <a:xfrm>
            <a:off x="6919157" y="2310499"/>
            <a:ext cx="2388616" cy="3326594"/>
            <a:chOff x="6919157" y="2310499"/>
            <a:chExt cx="2388616" cy="3326594"/>
          </a:xfrm>
        </p:grpSpPr>
        <p:cxnSp>
          <p:nvCxnSpPr>
            <p:cNvPr id="4" name="Straight Connector 3">
              <a:extLst>
                <a:ext uri="{FF2B5EF4-FFF2-40B4-BE49-F238E27FC236}">
                  <a16:creationId xmlns:a16="http://schemas.microsoft.com/office/drawing/2014/main" id="{162253E3-B953-58AF-6C32-44374C6BA947}"/>
                </a:ext>
              </a:extLst>
            </p:cNvPr>
            <p:cNvCxnSpPr/>
            <p:nvPr/>
          </p:nvCxnSpPr>
          <p:spPr>
            <a:xfrm>
              <a:off x="6919157" y="2310499"/>
              <a:ext cx="1774209"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7BE214-6D6E-6257-811C-1311B8CDF4A6}"/>
                </a:ext>
              </a:extLst>
            </p:cNvPr>
            <p:cNvCxnSpPr/>
            <p:nvPr/>
          </p:nvCxnSpPr>
          <p:spPr>
            <a:xfrm>
              <a:off x="6919157" y="2950626"/>
              <a:ext cx="1774209"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044527-4BAA-C0B8-4A88-242A31EDEB12}"/>
                </a:ext>
              </a:extLst>
            </p:cNvPr>
            <p:cNvCxnSpPr>
              <a:cxnSpLocks/>
            </p:cNvCxnSpPr>
            <p:nvPr/>
          </p:nvCxnSpPr>
          <p:spPr>
            <a:xfrm>
              <a:off x="7902054" y="3628275"/>
              <a:ext cx="520296"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058E4B-B226-CACF-F790-465F86473A43}"/>
                </a:ext>
              </a:extLst>
            </p:cNvPr>
            <p:cNvCxnSpPr>
              <a:cxnSpLocks/>
            </p:cNvCxnSpPr>
            <p:nvPr/>
          </p:nvCxnSpPr>
          <p:spPr>
            <a:xfrm>
              <a:off x="7902054" y="4280605"/>
              <a:ext cx="561240"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58B0B04-40CF-ED43-E87F-08F2ED1B8C48}"/>
                </a:ext>
              </a:extLst>
            </p:cNvPr>
            <p:cNvCxnSpPr>
              <a:cxnSpLocks/>
            </p:cNvCxnSpPr>
            <p:nvPr/>
          </p:nvCxnSpPr>
          <p:spPr>
            <a:xfrm>
              <a:off x="7924206" y="5157147"/>
              <a:ext cx="714568"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E919B33-ACB9-7E76-EF0A-F9FFE888F109}"/>
                </a:ext>
              </a:extLst>
            </p:cNvPr>
            <p:cNvCxnSpPr>
              <a:cxnSpLocks/>
            </p:cNvCxnSpPr>
            <p:nvPr/>
          </p:nvCxnSpPr>
          <p:spPr>
            <a:xfrm>
              <a:off x="7924206" y="5637093"/>
              <a:ext cx="1383567"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6A969B-FB14-8607-6B11-7477622FAEC7}"/>
              </a:ext>
            </a:extLst>
          </p:cNvPr>
          <p:cNvGrpSpPr/>
          <p:nvPr/>
        </p:nvGrpSpPr>
        <p:grpSpPr>
          <a:xfrm flipH="1">
            <a:off x="1898564" y="2291324"/>
            <a:ext cx="3287585" cy="2390328"/>
            <a:chOff x="5405781" y="2310499"/>
            <a:chExt cx="3287585" cy="2390328"/>
          </a:xfrm>
        </p:grpSpPr>
        <p:cxnSp>
          <p:nvCxnSpPr>
            <p:cNvPr id="42" name="Straight Connector 41">
              <a:extLst>
                <a:ext uri="{FF2B5EF4-FFF2-40B4-BE49-F238E27FC236}">
                  <a16:creationId xmlns:a16="http://schemas.microsoft.com/office/drawing/2014/main" id="{6BCD2017-55C0-2E45-66C7-B47778D7D276}"/>
                </a:ext>
              </a:extLst>
            </p:cNvPr>
            <p:cNvCxnSpPr>
              <a:cxnSpLocks/>
            </p:cNvCxnSpPr>
            <p:nvPr/>
          </p:nvCxnSpPr>
          <p:spPr>
            <a:xfrm>
              <a:off x="6140162" y="2310499"/>
              <a:ext cx="2553204"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DA60D44-EFF2-FA8F-3D12-1ACA012CE6BD}"/>
                </a:ext>
              </a:extLst>
            </p:cNvPr>
            <p:cNvCxnSpPr>
              <a:cxnSpLocks/>
            </p:cNvCxnSpPr>
            <p:nvPr/>
          </p:nvCxnSpPr>
          <p:spPr>
            <a:xfrm>
              <a:off x="6337917" y="2787768"/>
              <a:ext cx="1760195" cy="17123"/>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5746C4A-0D4C-FFF0-8081-CC3ED8F03622}"/>
                </a:ext>
              </a:extLst>
            </p:cNvPr>
            <p:cNvCxnSpPr>
              <a:cxnSpLocks/>
            </p:cNvCxnSpPr>
            <p:nvPr/>
          </p:nvCxnSpPr>
          <p:spPr>
            <a:xfrm>
              <a:off x="6140161" y="3289133"/>
              <a:ext cx="1147247"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74D748-BED3-A233-BAF2-585522708DD0}"/>
                </a:ext>
              </a:extLst>
            </p:cNvPr>
            <p:cNvCxnSpPr>
              <a:cxnSpLocks/>
            </p:cNvCxnSpPr>
            <p:nvPr/>
          </p:nvCxnSpPr>
          <p:spPr>
            <a:xfrm>
              <a:off x="6140162" y="3994003"/>
              <a:ext cx="927099"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C6A84C-4C5D-3191-8E36-D2ABE924D193}"/>
                </a:ext>
              </a:extLst>
            </p:cNvPr>
            <p:cNvCxnSpPr>
              <a:cxnSpLocks/>
            </p:cNvCxnSpPr>
            <p:nvPr/>
          </p:nvCxnSpPr>
          <p:spPr>
            <a:xfrm>
              <a:off x="5405781" y="4700827"/>
              <a:ext cx="1406950"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8829C591-6C59-C233-A1BB-50114860AE45}"/>
              </a:ext>
            </a:extLst>
          </p:cNvPr>
          <p:cNvCxnSpPr>
            <a:cxnSpLocks/>
          </p:cNvCxnSpPr>
          <p:nvPr/>
        </p:nvCxnSpPr>
        <p:spPr>
          <a:xfrm flipH="1">
            <a:off x="3370351" y="5396944"/>
            <a:ext cx="2484539" cy="0"/>
          </a:xfrm>
          <a:prstGeom prst="line">
            <a:avLst/>
          </a:prstGeom>
          <a:ln>
            <a:solidFill>
              <a:srgbClr val="0073E6"/>
            </a:solidFill>
            <a:tailEnd type="oval"/>
          </a:ln>
        </p:spPr>
        <p:style>
          <a:lnRef idx="1">
            <a:schemeClr val="accent1"/>
          </a:lnRef>
          <a:fillRef idx="0">
            <a:schemeClr val="accent1"/>
          </a:fillRef>
          <a:effectRef idx="0">
            <a:schemeClr val="accent1"/>
          </a:effectRef>
          <a:fontRef idx="minor">
            <a:schemeClr val="tx1"/>
          </a:fontRef>
        </p:style>
      </p:cxnSp>
      <p:pic>
        <p:nvPicPr>
          <p:cNvPr id="19" name="Picture 18" descr="A close-up of a smart watch&#10;&#10;Description automatically generated">
            <a:extLst>
              <a:ext uri="{FF2B5EF4-FFF2-40B4-BE49-F238E27FC236}">
                <a16:creationId xmlns:a16="http://schemas.microsoft.com/office/drawing/2014/main" id="{E917CE8F-F2DF-A840-8FDF-9C4CACE362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3103" y="3176568"/>
            <a:ext cx="2088456" cy="3115940"/>
          </a:xfrm>
          <a:prstGeom prst="rect">
            <a:avLst/>
          </a:prstGeom>
        </p:spPr>
      </p:pic>
    </p:spTree>
    <p:extLst>
      <p:ext uri="{BB962C8B-B14F-4D97-AF65-F5344CB8AC3E}">
        <p14:creationId xmlns:p14="http://schemas.microsoft.com/office/powerpoint/2010/main" val="33269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C57846-0F26-7B41-4285-B52327010D8B}"/>
              </a:ext>
            </a:extLst>
          </p:cNvPr>
          <p:cNvGrpSpPr/>
          <p:nvPr/>
        </p:nvGrpSpPr>
        <p:grpSpPr>
          <a:xfrm>
            <a:off x="4096011" y="-10144"/>
            <a:ext cx="8095989" cy="6923792"/>
            <a:chOff x="4096011" y="-10144"/>
            <a:chExt cx="8095989" cy="6923792"/>
          </a:xfrm>
        </p:grpSpPr>
        <p:pic>
          <p:nvPicPr>
            <p:cNvPr id="4" name="Picture 3">
              <a:extLst>
                <a:ext uri="{FF2B5EF4-FFF2-40B4-BE49-F238E27FC236}">
                  <a16:creationId xmlns:a16="http://schemas.microsoft.com/office/drawing/2014/main" id="{C84B0060-90B7-30BF-A029-C970A5DD96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96011" y="-10144"/>
              <a:ext cx="7985974" cy="6886212"/>
            </a:xfrm>
            <a:prstGeom prst="parallelogram">
              <a:avLst>
                <a:gd name="adj" fmla="val 53261"/>
              </a:avLst>
            </a:prstGeom>
          </p:spPr>
        </p:pic>
        <p:sp>
          <p:nvSpPr>
            <p:cNvPr id="5" name="Right Triangle 4">
              <a:extLst>
                <a:ext uri="{FF2B5EF4-FFF2-40B4-BE49-F238E27FC236}">
                  <a16:creationId xmlns:a16="http://schemas.microsoft.com/office/drawing/2014/main" id="{0C8F6B3D-01FE-7B1C-9006-A9CE26BAE801}"/>
                </a:ext>
              </a:extLst>
            </p:cNvPr>
            <p:cNvSpPr/>
            <p:nvPr/>
          </p:nvSpPr>
          <p:spPr>
            <a:xfrm flipH="1">
              <a:off x="8542827" y="27436"/>
              <a:ext cx="3649173" cy="6886212"/>
            </a:xfrm>
            <a:prstGeom prst="rtTriangle">
              <a:avLst/>
            </a:prstGeom>
            <a:solidFill>
              <a:srgbClr val="007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riangle 2">
              <a:extLst>
                <a:ext uri="{FF2B5EF4-FFF2-40B4-BE49-F238E27FC236}">
                  <a16:creationId xmlns:a16="http://schemas.microsoft.com/office/drawing/2014/main" id="{DC72A908-032A-F71A-F063-C76279732E55}"/>
                </a:ext>
              </a:extLst>
            </p:cNvPr>
            <p:cNvSpPr/>
            <p:nvPr/>
          </p:nvSpPr>
          <p:spPr>
            <a:xfrm rot="10800000">
              <a:off x="6047315" y="-10142"/>
              <a:ext cx="1582345" cy="148860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2A0E4D14-4E7D-4F51-B0E7-B19CFB387176}"/>
              </a:ext>
            </a:extLst>
          </p:cNvPr>
          <p:cNvSpPr txBox="1"/>
          <p:nvPr/>
        </p:nvSpPr>
        <p:spPr>
          <a:xfrm>
            <a:off x="454789" y="979557"/>
            <a:ext cx="5911380" cy="3845665"/>
          </a:xfrm>
          <a:prstGeom prst="rect">
            <a:avLst/>
          </a:prstGeom>
          <a:noFill/>
        </p:spPr>
        <p:txBody>
          <a:bodyPr wrap="square">
            <a:noAutofit/>
          </a:bodyPr>
          <a:lstStyle/>
          <a:p>
            <a:pPr>
              <a:lnSpc>
                <a:spcPts val="5900"/>
              </a:lnSpc>
              <a:spcAft>
                <a:spcPts val="400"/>
              </a:spcAft>
              <a:defRPr/>
            </a:pPr>
            <a:r>
              <a:rPr lang="en-US" sz="4400" spc="-50" dirty="0">
                <a:solidFill>
                  <a:srgbClr val="0073E6"/>
                </a:solidFill>
                <a:latin typeface="Arial" pitchFamily="-103" charset="0"/>
                <a:ea typeface="MS PGothic" charset="0"/>
              </a:rPr>
              <a:t>New wearable mounting accessories designed for retail</a:t>
            </a:r>
          </a:p>
        </p:txBody>
      </p:sp>
    </p:spTree>
    <p:extLst>
      <p:ext uri="{BB962C8B-B14F-4D97-AF65-F5344CB8AC3E}">
        <p14:creationId xmlns:p14="http://schemas.microsoft.com/office/powerpoint/2010/main" val="180892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829282-EC9D-CE34-84ED-117841C6BF7F}"/>
              </a:ext>
            </a:extLst>
          </p:cNvPr>
          <p:cNvGrpSpPr/>
          <p:nvPr/>
        </p:nvGrpSpPr>
        <p:grpSpPr>
          <a:xfrm rot="16200000">
            <a:off x="5882278" y="-3785560"/>
            <a:ext cx="427444" cy="10959778"/>
            <a:chOff x="5029190" y="1532709"/>
            <a:chExt cx="4428315" cy="5325291"/>
          </a:xfrm>
        </p:grpSpPr>
        <p:sp>
          <p:nvSpPr>
            <p:cNvPr id="10" name="Rectangle 9">
              <a:extLst>
                <a:ext uri="{FF2B5EF4-FFF2-40B4-BE49-F238E27FC236}">
                  <a16:creationId xmlns:a16="http://schemas.microsoft.com/office/drawing/2014/main" id="{A3E634C2-43B9-9D66-B7F3-731F1228F161}"/>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D0A39C0-AA54-AB1E-ADF6-7B556E05103E}"/>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EE47A1F-6C3A-B325-FF06-F0A499D8B5F6}"/>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2C77DFFF-DC1D-CEB9-2AB8-B7E595ADEA9A}"/>
              </a:ext>
            </a:extLst>
          </p:cNvPr>
          <p:cNvSpPr txBox="1"/>
          <p:nvPr/>
        </p:nvSpPr>
        <p:spPr>
          <a:xfrm>
            <a:off x="0" y="407505"/>
            <a:ext cx="12192000" cy="700242"/>
          </a:xfrm>
          <a:prstGeom prst="rect">
            <a:avLst/>
          </a:prstGeom>
          <a:noFill/>
        </p:spPr>
        <p:txBody>
          <a:bodyPr wrap="square">
            <a:noAutofit/>
          </a:bodyPr>
          <a:lstStyle/>
          <a:p>
            <a:pPr algn="ctr"/>
            <a:r>
              <a:rPr lang="en-US" sz="4400" spc="-80" dirty="0">
                <a:solidFill>
                  <a:srgbClr val="0073E6"/>
                </a:solidFill>
              </a:rPr>
              <a:t>New wrist mount</a:t>
            </a:r>
            <a:endParaRPr lang="en-US" sz="4400" spc="-80" dirty="0">
              <a:solidFill>
                <a:srgbClr val="0073E6"/>
              </a:solidFill>
              <a:effectLst/>
            </a:endParaRPr>
          </a:p>
        </p:txBody>
      </p:sp>
      <p:sp>
        <p:nvSpPr>
          <p:cNvPr id="8" name="TextBox 7">
            <a:extLst>
              <a:ext uri="{FF2B5EF4-FFF2-40B4-BE49-F238E27FC236}">
                <a16:creationId xmlns:a16="http://schemas.microsoft.com/office/drawing/2014/main" id="{5989E7EA-C417-4608-F775-FD5FC7C0D2CC}"/>
              </a:ext>
            </a:extLst>
          </p:cNvPr>
          <p:cNvSpPr txBox="1"/>
          <p:nvPr/>
        </p:nvSpPr>
        <p:spPr>
          <a:xfrm>
            <a:off x="0" y="1153668"/>
            <a:ext cx="12192000" cy="540661"/>
          </a:xfrm>
          <a:prstGeom prst="rect">
            <a:avLst/>
          </a:prstGeom>
          <a:noFill/>
        </p:spPr>
        <p:txBody>
          <a:bodyPr wrap="square">
            <a:noAutofit/>
          </a:bodyPr>
          <a:lstStyle/>
          <a:p>
            <a:pPr algn="ctr"/>
            <a:r>
              <a:rPr lang="en-US" sz="2400" dirty="0"/>
              <a:t>Thinner materials chosen for comfort, easy to adjust, easy to change wristbands</a:t>
            </a:r>
            <a:endParaRPr lang="en-US" sz="2400" dirty="0">
              <a:effectLst/>
            </a:endParaRPr>
          </a:p>
        </p:txBody>
      </p:sp>
      <p:sp>
        <p:nvSpPr>
          <p:cNvPr id="2" name="Rectangle 1">
            <a:extLst>
              <a:ext uri="{FF2B5EF4-FFF2-40B4-BE49-F238E27FC236}">
                <a16:creationId xmlns:a16="http://schemas.microsoft.com/office/drawing/2014/main" id="{F4EB7CBC-793C-1E43-C621-B004B8A3AE2E}"/>
              </a:ext>
            </a:extLst>
          </p:cNvPr>
          <p:cNvSpPr/>
          <p:nvPr/>
        </p:nvSpPr>
        <p:spPr>
          <a:xfrm>
            <a:off x="0" y="1699494"/>
            <a:ext cx="12192000" cy="51585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descr="A smart watch with a black strap&#10;&#10;Description automatically generated">
            <a:extLst>
              <a:ext uri="{FF2B5EF4-FFF2-40B4-BE49-F238E27FC236}">
                <a16:creationId xmlns:a16="http://schemas.microsoft.com/office/drawing/2014/main" id="{6648AC09-621F-924F-AA57-C046A6BB4DA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0395" y="2509354"/>
            <a:ext cx="2733251" cy="3016004"/>
          </a:xfrm>
          <a:prstGeom prst="rect">
            <a:avLst/>
          </a:prstGeom>
        </p:spPr>
      </p:pic>
      <p:sp>
        <p:nvSpPr>
          <p:cNvPr id="71" name="TextBox 70">
            <a:extLst>
              <a:ext uri="{FF2B5EF4-FFF2-40B4-BE49-F238E27FC236}">
                <a16:creationId xmlns:a16="http://schemas.microsoft.com/office/drawing/2014/main" id="{1FC9F466-0100-544F-BAEA-E76DEE6B0DB9}"/>
              </a:ext>
            </a:extLst>
          </p:cNvPr>
          <p:cNvSpPr txBox="1"/>
          <p:nvPr/>
        </p:nvSpPr>
        <p:spPr>
          <a:xfrm>
            <a:off x="4170824" y="4695891"/>
            <a:ext cx="2114386" cy="846386"/>
          </a:xfrm>
          <a:prstGeom prst="rect">
            <a:avLst/>
          </a:prstGeom>
          <a:noFill/>
        </p:spPr>
        <p:txBody>
          <a:bodyPr wrap="square" lIns="0" tIns="0" rIns="0" bIns="0" rtlCol="0" anchor="t">
            <a:spAutoFit/>
          </a:bodyPr>
          <a:lstStyle/>
          <a:p>
            <a:pPr algn="ctr" fontAlgn="base">
              <a:spcBef>
                <a:spcPct val="0"/>
              </a:spcBef>
              <a:spcAft>
                <a:spcPts val="600"/>
              </a:spcAft>
              <a:defRPr/>
            </a:pPr>
            <a:r>
              <a:rPr lang="en-US" sz="1400" b="1" dirty="0">
                <a:solidFill>
                  <a:srgbClr val="0073E6"/>
                </a:solidFill>
                <a:latin typeface="Arial"/>
                <a:ea typeface="MS PGothic"/>
                <a:cs typeface="Arial"/>
              </a:rPr>
              <a:t>Low profile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dirty="0"/>
              <a:t>Doesn’t protrude, isn’t bulky, it’s discreet to work seamlessly for the task at-hand</a:t>
            </a:r>
            <a:endParaRPr kumimoji="0" lang="en-GB" sz="1200" b="0" i="0" u="none" strike="noStrike" kern="1200" cap="none" spc="0" normalizeH="0" baseline="0" noProof="0" dirty="0">
              <a:ln>
                <a:noFill/>
              </a:ln>
              <a:effectLst/>
              <a:uLnTx/>
              <a:uFillTx/>
              <a:latin typeface="Arial"/>
              <a:ea typeface="MS PGothic"/>
              <a:cs typeface="Arial"/>
            </a:endParaRPr>
          </a:p>
        </p:txBody>
      </p:sp>
      <p:pic>
        <p:nvPicPr>
          <p:cNvPr id="5" name="Picture 4" descr="A close up of a watch&#10;&#10;Description automatically generated">
            <a:extLst>
              <a:ext uri="{FF2B5EF4-FFF2-40B4-BE49-F238E27FC236}">
                <a16:creationId xmlns:a16="http://schemas.microsoft.com/office/drawing/2014/main" id="{F31CC60F-E6AE-7A42-8D58-4D00663282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71465" y="2716206"/>
            <a:ext cx="1654864" cy="1562541"/>
          </a:xfrm>
          <a:prstGeom prst="rect">
            <a:avLst/>
          </a:prstGeom>
        </p:spPr>
      </p:pic>
      <p:pic>
        <p:nvPicPr>
          <p:cNvPr id="7" name="Picture 6" descr="A close up of a smart watch&#10;&#10;Description automatically generated">
            <a:extLst>
              <a:ext uri="{FF2B5EF4-FFF2-40B4-BE49-F238E27FC236}">
                <a16:creationId xmlns:a16="http://schemas.microsoft.com/office/drawing/2014/main" id="{734FD155-7BEC-8C4D-97A9-A6C3071340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73721" y="2768469"/>
            <a:ext cx="2079328" cy="1742365"/>
          </a:xfrm>
          <a:prstGeom prst="rect">
            <a:avLst/>
          </a:prstGeom>
        </p:spPr>
      </p:pic>
      <p:sp>
        <p:nvSpPr>
          <p:cNvPr id="32" name="TextBox 31">
            <a:extLst>
              <a:ext uri="{FF2B5EF4-FFF2-40B4-BE49-F238E27FC236}">
                <a16:creationId xmlns:a16="http://schemas.microsoft.com/office/drawing/2014/main" id="{F663B371-FFD3-354A-B0C2-FD531C8213CA}"/>
              </a:ext>
            </a:extLst>
          </p:cNvPr>
          <p:cNvSpPr txBox="1"/>
          <p:nvPr/>
        </p:nvSpPr>
        <p:spPr>
          <a:xfrm>
            <a:off x="6695358" y="4676442"/>
            <a:ext cx="2280409" cy="846386"/>
          </a:xfrm>
          <a:prstGeom prst="rect">
            <a:avLst/>
          </a:prstGeom>
          <a:noFill/>
        </p:spPr>
        <p:txBody>
          <a:bodyPr wrap="square" lIns="0" tIns="0" rIns="0" bIns="0" rtlCol="0" anchor="t">
            <a:spAutoFit/>
          </a:bodyPr>
          <a:lstStyle/>
          <a:p>
            <a:pPr algn="ctr" fontAlgn="base">
              <a:spcBef>
                <a:spcPct val="0"/>
              </a:spcBef>
              <a:spcAft>
                <a:spcPts val="600"/>
              </a:spcAft>
              <a:defRPr/>
            </a:pPr>
            <a:r>
              <a:rPr lang="en-US" sz="1400" b="1" dirty="0">
                <a:solidFill>
                  <a:srgbClr val="0073E6"/>
                </a:solidFill>
                <a:latin typeface="Arial"/>
                <a:ea typeface="MS PGothic"/>
                <a:cs typeface="Arial"/>
              </a:rPr>
              <a:t>New ultra-thin wristband</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dirty="0"/>
              <a:t>Nylon Velcro strap provides all-day wearing comfort, and is adjustable to fit any size wrist</a:t>
            </a:r>
            <a:endParaRPr kumimoji="0" lang="en-GB" sz="1200" b="0" i="0" u="none" strike="noStrike" kern="1200" cap="none" spc="0" normalizeH="0" baseline="0" noProof="0" dirty="0">
              <a:ln>
                <a:noFill/>
              </a:ln>
              <a:effectLst/>
              <a:uLnTx/>
              <a:uFillTx/>
              <a:latin typeface="Arial"/>
              <a:ea typeface="MS PGothic"/>
              <a:cs typeface="Arial"/>
            </a:endParaRPr>
          </a:p>
        </p:txBody>
      </p:sp>
      <p:grpSp>
        <p:nvGrpSpPr>
          <p:cNvPr id="18" name="Group 17">
            <a:extLst>
              <a:ext uri="{FF2B5EF4-FFF2-40B4-BE49-F238E27FC236}">
                <a16:creationId xmlns:a16="http://schemas.microsoft.com/office/drawing/2014/main" id="{45817FC8-CE1A-8845-C86E-63203438228F}"/>
              </a:ext>
            </a:extLst>
          </p:cNvPr>
          <p:cNvGrpSpPr/>
          <p:nvPr/>
        </p:nvGrpSpPr>
        <p:grpSpPr>
          <a:xfrm rot="5400000">
            <a:off x="8014192" y="2477272"/>
            <a:ext cx="427444" cy="7695082"/>
            <a:chOff x="5029190" y="1532709"/>
            <a:chExt cx="4428315" cy="5325291"/>
          </a:xfrm>
        </p:grpSpPr>
        <p:sp>
          <p:nvSpPr>
            <p:cNvPr id="19" name="Rectangle 18">
              <a:extLst>
                <a:ext uri="{FF2B5EF4-FFF2-40B4-BE49-F238E27FC236}">
                  <a16:creationId xmlns:a16="http://schemas.microsoft.com/office/drawing/2014/main" id="{66423DCF-E269-A3F2-BFCB-E7A0C81529D0}"/>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5D6C24F-FE02-C3E7-63E6-40AD39E2A7A1}"/>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AD24249-A43B-30BA-D51E-BFF7EFB92C3B}"/>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2" name="Straight Connector 21">
            <a:extLst>
              <a:ext uri="{FF2B5EF4-FFF2-40B4-BE49-F238E27FC236}">
                <a16:creationId xmlns:a16="http://schemas.microsoft.com/office/drawing/2014/main" id="{4A5D43C9-547E-7FC2-057F-48FBA4A85179}"/>
              </a:ext>
            </a:extLst>
          </p:cNvPr>
          <p:cNvCxnSpPr>
            <a:cxnSpLocks/>
          </p:cNvCxnSpPr>
          <p:nvPr/>
        </p:nvCxnSpPr>
        <p:spPr>
          <a:xfrm>
            <a:off x="3869143" y="2016783"/>
            <a:ext cx="0" cy="3925934"/>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3DF1D6-56DA-FC6E-5998-96EAA2416C58}"/>
              </a:ext>
            </a:extLst>
          </p:cNvPr>
          <p:cNvCxnSpPr>
            <a:cxnSpLocks/>
          </p:cNvCxnSpPr>
          <p:nvPr/>
        </p:nvCxnSpPr>
        <p:spPr>
          <a:xfrm>
            <a:off x="6513841" y="2016783"/>
            <a:ext cx="0" cy="3959838"/>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492724-166E-8511-59A2-4D420C84487E}"/>
              </a:ext>
            </a:extLst>
          </p:cNvPr>
          <p:cNvCxnSpPr>
            <a:cxnSpLocks/>
          </p:cNvCxnSpPr>
          <p:nvPr/>
        </p:nvCxnSpPr>
        <p:spPr>
          <a:xfrm>
            <a:off x="9145092" y="2016783"/>
            <a:ext cx="0" cy="3959838"/>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pic>
        <p:nvPicPr>
          <p:cNvPr id="25" name="Picture 24" descr="A wrist with a watch on it&#10;&#10;Description automatically generated">
            <a:extLst>
              <a:ext uri="{FF2B5EF4-FFF2-40B4-BE49-F238E27FC236}">
                <a16:creationId xmlns:a16="http://schemas.microsoft.com/office/drawing/2014/main" id="{A24815D8-27F5-6C40-8170-19ED7C2A3BA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3924558" y="2638249"/>
            <a:ext cx="2279762" cy="1609159"/>
          </a:xfrm>
          <a:prstGeom prst="rect">
            <a:avLst/>
          </a:prstGeom>
        </p:spPr>
      </p:pic>
      <p:sp>
        <p:nvSpPr>
          <p:cNvPr id="36" name="TextBox 35">
            <a:extLst>
              <a:ext uri="{FF2B5EF4-FFF2-40B4-BE49-F238E27FC236}">
                <a16:creationId xmlns:a16="http://schemas.microsoft.com/office/drawing/2014/main" id="{ECCE2355-74B7-C04F-90C1-6B64A616134A}"/>
              </a:ext>
            </a:extLst>
          </p:cNvPr>
          <p:cNvSpPr txBox="1"/>
          <p:nvPr/>
        </p:nvSpPr>
        <p:spPr>
          <a:xfrm>
            <a:off x="9470076" y="4676442"/>
            <a:ext cx="2136942" cy="1400383"/>
          </a:xfrm>
          <a:prstGeom prst="rect">
            <a:avLst/>
          </a:prstGeom>
          <a:noFill/>
        </p:spPr>
        <p:txBody>
          <a:bodyPr wrap="square" lIns="0" tIns="0" rIns="0" bIns="0" rtlCol="0" anchor="t">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lang="en-US" sz="1400" b="1" dirty="0">
                <a:solidFill>
                  <a:srgbClr val="0073E6"/>
                </a:solidFill>
                <a:latin typeface="Arial"/>
                <a:ea typeface="MS PGothic"/>
                <a:cs typeface="Arial"/>
              </a:rPr>
              <a:t>Easy to detach</a:t>
            </a:r>
          </a:p>
          <a:p>
            <a:pPr algn="ctr" fontAlgn="base">
              <a:spcBef>
                <a:spcPct val="0"/>
              </a:spcBef>
              <a:spcAft>
                <a:spcPct val="0"/>
              </a:spcAft>
              <a:defRPr/>
            </a:pPr>
            <a:r>
              <a:rPr kumimoji="0" lang="en-US" sz="1200" b="0" i="0" u="none" strike="noStrike" kern="1200" cap="none" spc="0" normalizeH="0" baseline="0" noProof="0" dirty="0">
                <a:ln>
                  <a:noFill/>
                </a:ln>
                <a:effectLst/>
                <a:uLnTx/>
                <a:uFillTx/>
                <a:latin typeface="Arial"/>
                <a:ea typeface="MS PGothic"/>
                <a:cs typeface="Arial"/>
              </a:rPr>
              <a:t>Just press a button to release the WS50 from the wristband</a:t>
            </a:r>
            <a:r>
              <a:rPr kumimoji="0" lang="en-US" sz="1200" b="0" i="0" u="none" strike="noStrike" kern="1200" cap="none" spc="0" normalizeH="0" baseline="0" noProof="0" dirty="0">
                <a:ln>
                  <a:noFill/>
                </a:ln>
                <a:effectLst/>
                <a:uLnTx/>
                <a:uFillTx/>
                <a:latin typeface="Arial" panose="020B0604020202020204" pitchFamily="34" charset="0"/>
                <a:ea typeface="MS PGothic"/>
                <a:cs typeface="Arial" panose="020B0604020202020204" pitchFamily="34" charset="0"/>
              </a:rPr>
              <a:t>;</a:t>
            </a:r>
            <a:r>
              <a:rPr lang="en-US" sz="1200" dirty="0">
                <a:latin typeface="Arial" panose="020B0604020202020204" pitchFamily="34" charset="0"/>
                <a:cs typeface="Arial" panose="020B0604020202020204" pitchFamily="34" charset="0"/>
              </a:rPr>
              <a:t> easily switch to another associate's personal wristband or charge in a cradle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effectLst/>
              <a:uLnTx/>
              <a:uFillTx/>
              <a:latin typeface="Arial"/>
              <a:ea typeface="MS PGothic"/>
              <a:cs typeface="Arial"/>
            </a:endParaRPr>
          </a:p>
        </p:txBody>
      </p:sp>
    </p:spTree>
    <p:extLst>
      <p:ext uri="{BB962C8B-B14F-4D97-AF65-F5344CB8AC3E}">
        <p14:creationId xmlns:p14="http://schemas.microsoft.com/office/powerpoint/2010/main" val="159783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261A5D-A4BD-7751-B4D3-9CE83569209A}"/>
              </a:ext>
            </a:extLst>
          </p:cNvPr>
          <p:cNvGrpSpPr/>
          <p:nvPr/>
        </p:nvGrpSpPr>
        <p:grpSpPr>
          <a:xfrm>
            <a:off x="8734449" y="2808818"/>
            <a:ext cx="1541152" cy="2422067"/>
            <a:chOff x="698554" y="744610"/>
            <a:chExt cx="3247970" cy="5104493"/>
          </a:xfrm>
        </p:grpSpPr>
        <p:pic>
          <p:nvPicPr>
            <p:cNvPr id="3" name="Picture 2" descr="A black device with a clip&#10;&#10;Description automatically generated">
              <a:extLst>
                <a:ext uri="{FF2B5EF4-FFF2-40B4-BE49-F238E27FC236}">
                  <a16:creationId xmlns:a16="http://schemas.microsoft.com/office/drawing/2014/main" id="{8993E34C-C72E-83DD-FCD2-F761B38F08B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3586" t="14157" r="33478" b="20850"/>
            <a:stretch/>
          </p:blipFill>
          <p:spPr>
            <a:xfrm>
              <a:off x="698554" y="1577436"/>
              <a:ext cx="3247970" cy="4271667"/>
            </a:xfrm>
            <a:prstGeom prst="rect">
              <a:avLst/>
            </a:prstGeom>
          </p:spPr>
        </p:pic>
        <p:pic>
          <p:nvPicPr>
            <p:cNvPr id="11" name="Picture 10" descr="A black device with a clip&#10;&#10;Description automatically generated">
              <a:extLst>
                <a:ext uri="{FF2B5EF4-FFF2-40B4-BE49-F238E27FC236}">
                  <a16:creationId xmlns:a16="http://schemas.microsoft.com/office/drawing/2014/main" id="{77A18AB6-45C9-7086-63FC-AB9DD772C5B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7894" t="14157" r="13671" b="7472"/>
            <a:stretch/>
          </p:blipFill>
          <p:spPr>
            <a:xfrm>
              <a:off x="847568" y="744610"/>
              <a:ext cx="1716957" cy="4864860"/>
            </a:xfrm>
            <a:prstGeom prst="rect">
              <a:avLst/>
            </a:prstGeom>
          </p:spPr>
        </p:pic>
      </p:grpSp>
      <p:grpSp>
        <p:nvGrpSpPr>
          <p:cNvPr id="41" name="Group 40">
            <a:extLst>
              <a:ext uri="{FF2B5EF4-FFF2-40B4-BE49-F238E27FC236}">
                <a16:creationId xmlns:a16="http://schemas.microsoft.com/office/drawing/2014/main" id="{3B33F9CC-3330-B145-8333-49202D989091}"/>
              </a:ext>
            </a:extLst>
          </p:cNvPr>
          <p:cNvGrpSpPr/>
          <p:nvPr/>
        </p:nvGrpSpPr>
        <p:grpSpPr>
          <a:xfrm>
            <a:off x="5551448" y="3208516"/>
            <a:ext cx="1984329" cy="1828031"/>
            <a:chOff x="245699" y="2134771"/>
            <a:chExt cx="4271667" cy="3935202"/>
          </a:xfrm>
        </p:grpSpPr>
        <p:pic>
          <p:nvPicPr>
            <p:cNvPr id="42" name="Picture 41" descr="A black device with a clip&#10;&#10;Description automatically generated">
              <a:extLst>
                <a:ext uri="{FF2B5EF4-FFF2-40B4-BE49-F238E27FC236}">
                  <a16:creationId xmlns:a16="http://schemas.microsoft.com/office/drawing/2014/main" id="{FBF0658B-E571-084A-8C76-8774F6EDD3E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rot="5400000">
              <a:off x="757548" y="1862572"/>
              <a:ext cx="3247970" cy="4271667"/>
            </a:xfrm>
            <a:prstGeom prst="rect">
              <a:avLst/>
            </a:prstGeom>
          </p:spPr>
        </p:pic>
        <p:pic>
          <p:nvPicPr>
            <p:cNvPr id="43" name="Picture 42" descr="A black camera with a black cover&#10;&#10;Description automatically generated">
              <a:extLst>
                <a:ext uri="{FF2B5EF4-FFF2-40B4-BE49-F238E27FC236}">
                  <a16:creationId xmlns:a16="http://schemas.microsoft.com/office/drawing/2014/main" id="{3BDC5710-24BC-2E48-9DE3-F4BA75276BF5}"/>
                </a:ext>
              </a:extLst>
            </p:cNvPr>
            <p:cNvPicPr>
              <a:picLocks noChangeAspect="1"/>
            </p:cNvPicPr>
            <p:nvPr/>
          </p:nvPicPr>
          <p:blipFill rotWithShape="1">
            <a:blip r:embed="rId7" cstate="print">
              <a:alphaModFix/>
              <a:extLst>
                <a:ext uri="{28A0092B-C50C-407E-A947-70E740481C1C}">
                  <a14:useLocalDpi xmlns:a14="http://schemas.microsoft.com/office/drawing/2010/main"/>
                </a:ext>
              </a:extLst>
            </a:blip>
            <a:srcRect/>
            <a:stretch/>
          </p:blipFill>
          <p:spPr>
            <a:xfrm rot="5400000">
              <a:off x="413931" y="2461170"/>
              <a:ext cx="3935202" cy="3282403"/>
            </a:xfrm>
            <a:prstGeom prst="rect">
              <a:avLst/>
            </a:prstGeom>
          </p:spPr>
        </p:pic>
      </p:grpSp>
      <p:grpSp>
        <p:nvGrpSpPr>
          <p:cNvPr id="6" name="Group 5">
            <a:extLst>
              <a:ext uri="{FF2B5EF4-FFF2-40B4-BE49-F238E27FC236}">
                <a16:creationId xmlns:a16="http://schemas.microsoft.com/office/drawing/2014/main" id="{22B45D50-5556-A21F-6E46-73E3D5FE0B15}"/>
              </a:ext>
            </a:extLst>
          </p:cNvPr>
          <p:cNvGrpSpPr/>
          <p:nvPr/>
        </p:nvGrpSpPr>
        <p:grpSpPr>
          <a:xfrm rot="16200000">
            <a:off x="5719628" y="-3703935"/>
            <a:ext cx="427444" cy="10796527"/>
            <a:chOff x="5029190" y="1532709"/>
            <a:chExt cx="4428315" cy="5325291"/>
          </a:xfrm>
        </p:grpSpPr>
        <p:sp>
          <p:nvSpPr>
            <p:cNvPr id="7" name="Rectangle 6">
              <a:extLst>
                <a:ext uri="{FF2B5EF4-FFF2-40B4-BE49-F238E27FC236}">
                  <a16:creationId xmlns:a16="http://schemas.microsoft.com/office/drawing/2014/main" id="{8E60A49F-E1D9-2812-60A3-8575108A9865}"/>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C125937-E59F-146D-82D2-B1882975E72A}"/>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779C55-0EEE-2CB5-A736-14ADDCECBBE7}"/>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TextBox 59">
            <a:extLst>
              <a:ext uri="{FF2B5EF4-FFF2-40B4-BE49-F238E27FC236}">
                <a16:creationId xmlns:a16="http://schemas.microsoft.com/office/drawing/2014/main" id="{3B70CAA3-D1A0-A64C-BFF0-91920B397C1D}"/>
              </a:ext>
            </a:extLst>
          </p:cNvPr>
          <p:cNvSpPr txBox="1"/>
          <p:nvPr/>
        </p:nvSpPr>
        <p:spPr>
          <a:xfrm>
            <a:off x="3025944" y="5047332"/>
            <a:ext cx="1680381" cy="1200290"/>
          </a:xfrm>
          <a:prstGeom prst="rect">
            <a:avLst/>
          </a:prstGeom>
          <a:noFill/>
        </p:spPr>
        <p:txBody>
          <a:bodyPr wrap="square" lIns="121883" tIns="60941" rIns="121883" bIns="60941" rtlCol="0">
            <a:spAutoFit/>
          </a:bodyPr>
          <a:lstStyle/>
          <a:p>
            <a:pPr marL="0" marR="0" lvl="0" indent="0" algn="l" defTabSz="1088142" rtl="0" eaLnBrk="1" fontAlgn="auto" latinLnBrk="0" hangingPunct="1">
              <a:lnSpc>
                <a:spcPts val="144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ea typeface="+mn-ea"/>
                <a:cs typeface="+mn-cs"/>
              </a:rPr>
              <a:t>Just swivel the clip to change orientation — workers can change as needed to clip on whatever they are wearing</a:t>
            </a:r>
          </a:p>
        </p:txBody>
      </p:sp>
      <p:grpSp>
        <p:nvGrpSpPr>
          <p:cNvPr id="66" name="Group 65">
            <a:extLst>
              <a:ext uri="{FF2B5EF4-FFF2-40B4-BE49-F238E27FC236}">
                <a16:creationId xmlns:a16="http://schemas.microsoft.com/office/drawing/2014/main" id="{0C8482D5-E179-F64E-B80B-085B16CEA97B}"/>
              </a:ext>
            </a:extLst>
          </p:cNvPr>
          <p:cNvGrpSpPr/>
          <p:nvPr/>
        </p:nvGrpSpPr>
        <p:grpSpPr>
          <a:xfrm rot="19615008">
            <a:off x="1687914" y="4154775"/>
            <a:ext cx="1258925" cy="2280263"/>
            <a:chOff x="4063022" y="1048020"/>
            <a:chExt cx="2550207" cy="4619133"/>
          </a:xfrm>
        </p:grpSpPr>
        <p:pic>
          <p:nvPicPr>
            <p:cNvPr id="67" name="Picture 66" descr="A close-up of a device&#10;&#10;Description automatically generated">
              <a:extLst>
                <a:ext uri="{FF2B5EF4-FFF2-40B4-BE49-F238E27FC236}">
                  <a16:creationId xmlns:a16="http://schemas.microsoft.com/office/drawing/2014/main" id="{E7193C09-B83F-034D-ACEA-0F14B332DAA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070610" y="1048020"/>
              <a:ext cx="2542619" cy="4508719"/>
            </a:xfrm>
            <a:prstGeom prst="rect">
              <a:avLst/>
            </a:prstGeom>
          </p:spPr>
        </p:pic>
        <p:pic>
          <p:nvPicPr>
            <p:cNvPr id="68" name="Picture 67" descr="A close-up of a device&#10;&#10;Description automatically generated">
              <a:extLst>
                <a:ext uri="{FF2B5EF4-FFF2-40B4-BE49-F238E27FC236}">
                  <a16:creationId xmlns:a16="http://schemas.microsoft.com/office/drawing/2014/main" id="{BDB6AA5A-4C74-7345-8E41-E8D22D1A20FF}"/>
                </a:ext>
              </a:extLst>
            </p:cNvPr>
            <p:cNvPicPr>
              <a:picLocks noChangeAspect="1"/>
            </p:cNvPicPr>
            <p:nvPr/>
          </p:nvPicPr>
          <p:blipFill rotWithShape="1">
            <a:blip r:embed="rId9" cstate="print">
              <a:alphaModFix amt="50000"/>
              <a:extLst>
                <a:ext uri="{28A0092B-C50C-407E-A947-70E740481C1C}">
                  <a14:useLocalDpi xmlns:a14="http://schemas.microsoft.com/office/drawing/2010/main"/>
                </a:ext>
              </a:extLst>
            </a:blip>
            <a:srcRect/>
            <a:stretch/>
          </p:blipFill>
          <p:spPr>
            <a:xfrm>
              <a:off x="4063022" y="2738535"/>
              <a:ext cx="2168817" cy="2157047"/>
            </a:xfrm>
            <a:prstGeom prst="rect">
              <a:avLst/>
            </a:prstGeom>
          </p:spPr>
        </p:pic>
        <p:sp>
          <p:nvSpPr>
            <p:cNvPr id="69" name="Arrow: Circular 13">
              <a:extLst>
                <a:ext uri="{FF2B5EF4-FFF2-40B4-BE49-F238E27FC236}">
                  <a16:creationId xmlns:a16="http://schemas.microsoft.com/office/drawing/2014/main" id="{7922714B-1B88-7740-AF26-1D625F1ECA0C}"/>
                </a:ext>
              </a:extLst>
            </p:cNvPr>
            <p:cNvSpPr/>
            <p:nvPr/>
          </p:nvSpPr>
          <p:spPr>
            <a:xfrm rot="661186">
              <a:off x="4557898" y="1998423"/>
              <a:ext cx="1274490" cy="1297459"/>
            </a:xfrm>
            <a:prstGeom prst="circularArrow">
              <a:avLst/>
            </a:prstGeom>
            <a:gradFill flip="none" rotWithShape="1">
              <a:gsLst>
                <a:gs pos="59000">
                  <a:srgbClr val="FFC000"/>
                </a:gs>
                <a:gs pos="92000">
                  <a:schemeClr val="bg1">
                    <a:alpha val="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Arrow: Circular 14">
              <a:extLst>
                <a:ext uri="{FF2B5EF4-FFF2-40B4-BE49-F238E27FC236}">
                  <a16:creationId xmlns:a16="http://schemas.microsoft.com/office/drawing/2014/main" id="{C5A47F48-4655-9349-88B1-FA947EC3287A}"/>
                </a:ext>
              </a:extLst>
            </p:cNvPr>
            <p:cNvSpPr/>
            <p:nvPr/>
          </p:nvSpPr>
          <p:spPr>
            <a:xfrm rot="11700000">
              <a:off x="4488467" y="4369694"/>
              <a:ext cx="1274490" cy="1297459"/>
            </a:xfrm>
            <a:prstGeom prst="circularArrow">
              <a:avLst/>
            </a:prstGeom>
            <a:gradFill flip="none" rotWithShape="1">
              <a:gsLst>
                <a:gs pos="59000">
                  <a:srgbClr val="FFC000"/>
                </a:gs>
                <a:gs pos="92000">
                  <a:schemeClr val="bg1">
                    <a:alpha val="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77" name="Straight Connector 76">
            <a:extLst>
              <a:ext uri="{FF2B5EF4-FFF2-40B4-BE49-F238E27FC236}">
                <a16:creationId xmlns:a16="http://schemas.microsoft.com/office/drawing/2014/main" id="{C9BE1684-00D1-0B4D-95ED-5C568C246910}"/>
              </a:ext>
            </a:extLst>
          </p:cNvPr>
          <p:cNvCxnSpPr>
            <a:cxnSpLocks/>
          </p:cNvCxnSpPr>
          <p:nvPr/>
        </p:nvCxnSpPr>
        <p:spPr>
          <a:xfrm>
            <a:off x="5255390" y="2073837"/>
            <a:ext cx="0" cy="3925934"/>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F526B29-1EE9-3589-0C1B-7D643C9B584A}"/>
              </a:ext>
            </a:extLst>
          </p:cNvPr>
          <p:cNvSpPr txBox="1"/>
          <p:nvPr/>
        </p:nvSpPr>
        <p:spPr>
          <a:xfrm>
            <a:off x="-81025" y="394927"/>
            <a:ext cx="12192000" cy="700242"/>
          </a:xfrm>
          <a:prstGeom prst="rect">
            <a:avLst/>
          </a:prstGeom>
          <a:noFill/>
        </p:spPr>
        <p:txBody>
          <a:bodyPr wrap="square">
            <a:noAutofit/>
          </a:bodyPr>
          <a:lstStyle/>
          <a:p>
            <a:pPr algn="ctr"/>
            <a:r>
              <a:rPr lang="en-US" sz="4400" spc="-80" dirty="0">
                <a:solidFill>
                  <a:srgbClr val="0073E6"/>
                </a:solidFill>
              </a:rPr>
              <a:t>New versatile clip mount</a:t>
            </a:r>
            <a:endParaRPr lang="en-US" sz="4400" spc="-80" dirty="0">
              <a:solidFill>
                <a:srgbClr val="0073E6"/>
              </a:solidFill>
              <a:effectLst/>
            </a:endParaRPr>
          </a:p>
        </p:txBody>
      </p:sp>
      <p:sp>
        <p:nvSpPr>
          <p:cNvPr id="5" name="TextBox 4">
            <a:extLst>
              <a:ext uri="{FF2B5EF4-FFF2-40B4-BE49-F238E27FC236}">
                <a16:creationId xmlns:a16="http://schemas.microsoft.com/office/drawing/2014/main" id="{3D42F182-7073-BD8F-D79F-52D29C59B173}"/>
              </a:ext>
            </a:extLst>
          </p:cNvPr>
          <p:cNvSpPr txBox="1"/>
          <p:nvPr/>
        </p:nvSpPr>
        <p:spPr>
          <a:xfrm>
            <a:off x="-81025" y="1153668"/>
            <a:ext cx="12192000" cy="540661"/>
          </a:xfrm>
          <a:prstGeom prst="rect">
            <a:avLst/>
          </a:prstGeom>
          <a:noFill/>
        </p:spPr>
        <p:txBody>
          <a:bodyPr wrap="square">
            <a:noAutofit/>
          </a:bodyPr>
          <a:lstStyle/>
          <a:p>
            <a:pPr algn="ctr"/>
            <a:r>
              <a:rPr lang="en-US" sz="2400" dirty="0"/>
              <a:t>A wearing style for every worker, regardless of what they are wearing</a:t>
            </a:r>
            <a:endParaRPr lang="en-US" sz="2400" dirty="0">
              <a:effectLst/>
            </a:endParaRPr>
          </a:p>
        </p:txBody>
      </p:sp>
      <p:grpSp>
        <p:nvGrpSpPr>
          <p:cNvPr id="20" name="Group 19">
            <a:extLst>
              <a:ext uri="{FF2B5EF4-FFF2-40B4-BE49-F238E27FC236}">
                <a16:creationId xmlns:a16="http://schemas.microsoft.com/office/drawing/2014/main" id="{C11C658C-E897-7000-C7E3-8B7867F904EA}"/>
              </a:ext>
            </a:extLst>
          </p:cNvPr>
          <p:cNvGrpSpPr/>
          <p:nvPr/>
        </p:nvGrpSpPr>
        <p:grpSpPr>
          <a:xfrm rot="5400000">
            <a:off x="7532309" y="2808681"/>
            <a:ext cx="427444" cy="7032264"/>
            <a:chOff x="5029190" y="1532709"/>
            <a:chExt cx="4428315" cy="5325291"/>
          </a:xfrm>
        </p:grpSpPr>
        <p:sp>
          <p:nvSpPr>
            <p:cNvPr id="21" name="Rectangle 20">
              <a:extLst>
                <a:ext uri="{FF2B5EF4-FFF2-40B4-BE49-F238E27FC236}">
                  <a16:creationId xmlns:a16="http://schemas.microsoft.com/office/drawing/2014/main" id="{B6E9737F-34D0-A5DC-339A-33940469D7E9}"/>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20E68C1-128A-1A07-91E9-12F4E499DF83}"/>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6E013E-96E5-B9FE-ED74-C20782CACC71}"/>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ED4814A4-0CD6-C44E-BFB2-1257177E7BB4}"/>
              </a:ext>
            </a:extLst>
          </p:cNvPr>
          <p:cNvSpPr txBox="1"/>
          <p:nvPr/>
        </p:nvSpPr>
        <p:spPr>
          <a:xfrm>
            <a:off x="5731091" y="2491780"/>
            <a:ext cx="1951947" cy="553959"/>
          </a:xfrm>
          <a:prstGeom prst="rect">
            <a:avLst/>
          </a:prstGeom>
          <a:noFill/>
        </p:spPr>
        <p:txBody>
          <a:bodyPr wrap="square" lIns="121883" tIns="60941" rIns="121883" bIns="60941" rtlCol="0">
            <a:spAutoFit/>
          </a:bodyPr>
          <a:lstStyle/>
          <a:p>
            <a:pPr marL="0" marR="0" lvl="0" indent="0" algn="ctr" defTabSz="1088142"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073E6"/>
                </a:solidFill>
                <a:effectLst/>
                <a:uLnTx/>
                <a:uFillTx/>
                <a:ea typeface="+mn-ea"/>
                <a:cs typeface="+mn-cs"/>
              </a:rPr>
              <a:t>Horizontal clip orientation for belts</a:t>
            </a:r>
          </a:p>
        </p:txBody>
      </p:sp>
      <p:pic>
        <p:nvPicPr>
          <p:cNvPr id="29" name="Picture 28">
            <a:extLst>
              <a:ext uri="{FF2B5EF4-FFF2-40B4-BE49-F238E27FC236}">
                <a16:creationId xmlns:a16="http://schemas.microsoft.com/office/drawing/2014/main" id="{36E400BE-B7E1-EAEF-3DD2-3D3691F4526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711456" y="4349907"/>
            <a:ext cx="1136495" cy="1166563"/>
          </a:xfrm>
          <a:prstGeom prst="ellipse">
            <a:avLst/>
          </a:prstGeom>
          <a:ln w="38100">
            <a:solidFill>
              <a:schemeClr val="bg1"/>
            </a:solidFill>
          </a:ln>
          <a:effectLst>
            <a:outerShdw blurRad="211250" dist="77463" dir="2700000" algn="tl" rotWithShape="0">
              <a:prstClr val="black">
                <a:alpha val="14510"/>
              </a:prstClr>
            </a:outerShdw>
          </a:effectLst>
        </p:spPr>
      </p:pic>
      <p:grpSp>
        <p:nvGrpSpPr>
          <p:cNvPr id="57" name="Group 56">
            <a:extLst>
              <a:ext uri="{FF2B5EF4-FFF2-40B4-BE49-F238E27FC236}">
                <a16:creationId xmlns:a16="http://schemas.microsoft.com/office/drawing/2014/main" id="{0C8FEDE0-9AE0-E4C1-BDC9-CB1D8E820A0C}"/>
              </a:ext>
            </a:extLst>
          </p:cNvPr>
          <p:cNvGrpSpPr/>
          <p:nvPr/>
        </p:nvGrpSpPr>
        <p:grpSpPr>
          <a:xfrm>
            <a:off x="8326775" y="2491780"/>
            <a:ext cx="2404171" cy="3024690"/>
            <a:chOff x="4477679" y="2491780"/>
            <a:chExt cx="2404171" cy="3024690"/>
          </a:xfrm>
        </p:grpSpPr>
        <p:sp>
          <p:nvSpPr>
            <p:cNvPr id="45" name="TextBox 44">
              <a:extLst>
                <a:ext uri="{FF2B5EF4-FFF2-40B4-BE49-F238E27FC236}">
                  <a16:creationId xmlns:a16="http://schemas.microsoft.com/office/drawing/2014/main" id="{4E9CA864-8102-A44F-9D38-977AB356888B}"/>
                </a:ext>
              </a:extLst>
            </p:cNvPr>
            <p:cNvSpPr txBox="1"/>
            <p:nvPr/>
          </p:nvSpPr>
          <p:spPr>
            <a:xfrm>
              <a:off x="4477679" y="2491780"/>
              <a:ext cx="2404171" cy="553959"/>
            </a:xfrm>
            <a:prstGeom prst="rect">
              <a:avLst/>
            </a:prstGeom>
            <a:noFill/>
          </p:spPr>
          <p:txBody>
            <a:bodyPr wrap="square" lIns="121883" tIns="60941" rIns="121883" bIns="60941" rtlCol="0">
              <a:spAutoFit/>
            </a:bodyPr>
            <a:lstStyle/>
            <a:p>
              <a:pPr marL="0" marR="0" lvl="0" indent="0" algn="ctr" defTabSz="1088142"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073E6"/>
                  </a:solidFill>
                  <a:effectLst/>
                  <a:uLnTx/>
                  <a:uFillTx/>
                  <a:ea typeface="+mn-ea"/>
                  <a:cs typeface="+mn-cs"/>
                </a:rPr>
                <a:t>Vertical clip orientation</a:t>
              </a:r>
            </a:p>
            <a:p>
              <a:pPr marL="0" marR="0" lvl="0" indent="0" algn="ctr" defTabSz="1088142" rtl="0" eaLnBrk="1" fontAlgn="auto" latinLnBrk="0" hangingPunct="1">
                <a:spcBef>
                  <a:spcPts val="0"/>
                </a:spcBef>
                <a:spcAft>
                  <a:spcPts val="0"/>
                </a:spcAft>
                <a:buClrTx/>
                <a:buSzTx/>
                <a:buFontTx/>
                <a:buNone/>
                <a:tabLst/>
                <a:defRPr/>
              </a:pPr>
              <a:r>
                <a:rPr lang="en-US" sz="1400" b="1" dirty="0">
                  <a:solidFill>
                    <a:srgbClr val="0073E6"/>
                  </a:solidFill>
                </a:rPr>
                <a:t>for vests and aprons</a:t>
              </a:r>
              <a:endParaRPr kumimoji="0" lang="en-US" sz="1400" b="1" i="0" u="none" strike="noStrike" kern="1200" cap="none" spc="0" normalizeH="0" baseline="0" noProof="0" dirty="0">
                <a:ln>
                  <a:noFill/>
                </a:ln>
                <a:solidFill>
                  <a:srgbClr val="0073E6"/>
                </a:solidFill>
                <a:effectLst/>
                <a:uLnTx/>
                <a:uFillTx/>
                <a:ea typeface="+mn-ea"/>
                <a:cs typeface="+mn-cs"/>
              </a:endParaRPr>
            </a:p>
          </p:txBody>
        </p:sp>
        <p:pic>
          <p:nvPicPr>
            <p:cNvPr id="30" name="Picture 29">
              <a:extLst>
                <a:ext uri="{FF2B5EF4-FFF2-40B4-BE49-F238E27FC236}">
                  <a16:creationId xmlns:a16="http://schemas.microsoft.com/office/drawing/2014/main" id="{0E42CDB1-C7EC-593E-798F-7D38E4CCB21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655929" y="4349907"/>
              <a:ext cx="1136495" cy="1166563"/>
            </a:xfrm>
            <a:prstGeom prst="ellipse">
              <a:avLst/>
            </a:prstGeom>
            <a:ln w="38100">
              <a:solidFill>
                <a:schemeClr val="bg1"/>
              </a:solidFill>
            </a:ln>
            <a:effectLst>
              <a:outerShdw blurRad="211250" dist="77463" dir="2700000" algn="tl" rotWithShape="0">
                <a:prstClr val="black">
                  <a:alpha val="14510"/>
                </a:prstClr>
              </a:outerShdw>
            </a:effectLst>
          </p:spPr>
        </p:pic>
      </p:grpSp>
      <p:cxnSp>
        <p:nvCxnSpPr>
          <p:cNvPr id="36" name="Straight Connector 35">
            <a:extLst>
              <a:ext uri="{FF2B5EF4-FFF2-40B4-BE49-F238E27FC236}">
                <a16:creationId xmlns:a16="http://schemas.microsoft.com/office/drawing/2014/main" id="{63033A57-7C0F-6F44-D0C1-CA03E1FDDE03}"/>
              </a:ext>
            </a:extLst>
          </p:cNvPr>
          <p:cNvCxnSpPr>
            <a:cxnSpLocks/>
          </p:cNvCxnSpPr>
          <p:nvPr/>
        </p:nvCxnSpPr>
        <p:spPr>
          <a:xfrm>
            <a:off x="8245750" y="2039933"/>
            <a:ext cx="0" cy="3959838"/>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pic>
        <p:nvPicPr>
          <p:cNvPr id="9" name="Picture 8" descr="A black smart watch with a blue screen&#10;&#10;Description automatically generated">
            <a:extLst>
              <a:ext uri="{FF2B5EF4-FFF2-40B4-BE49-F238E27FC236}">
                <a16:creationId xmlns:a16="http://schemas.microsoft.com/office/drawing/2014/main" id="{9117DF67-4EF6-4440-ADB1-998F715B6E7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328132" y="2021085"/>
            <a:ext cx="2080285" cy="2941046"/>
          </a:xfrm>
          <a:prstGeom prst="rect">
            <a:avLst/>
          </a:prstGeom>
        </p:spPr>
      </p:pic>
      <p:pic>
        <p:nvPicPr>
          <p:cNvPr id="13" name="Picture 12" descr="A black and grey device&#10;&#10;Description automatically generated">
            <a:extLst>
              <a:ext uri="{FF2B5EF4-FFF2-40B4-BE49-F238E27FC236}">
                <a16:creationId xmlns:a16="http://schemas.microsoft.com/office/drawing/2014/main" id="{981E23BA-457B-5E49-95BD-7DFB258DC54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493879" y="2075345"/>
            <a:ext cx="1413619" cy="2805156"/>
          </a:xfrm>
          <a:prstGeom prst="rect">
            <a:avLst/>
          </a:prstGeom>
        </p:spPr>
      </p:pic>
    </p:spTree>
    <p:extLst>
      <p:ext uri="{BB962C8B-B14F-4D97-AF65-F5344CB8AC3E}">
        <p14:creationId xmlns:p14="http://schemas.microsoft.com/office/powerpoint/2010/main" val="425261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175255-2E00-79A4-5A16-1E778756C0A5}"/>
              </a:ext>
            </a:extLst>
          </p:cNvPr>
          <p:cNvSpPr txBox="1"/>
          <p:nvPr/>
        </p:nvSpPr>
        <p:spPr>
          <a:xfrm>
            <a:off x="548640" y="1722427"/>
            <a:ext cx="5022542" cy="1382056"/>
          </a:xfrm>
          <a:prstGeom prst="rect">
            <a:avLst/>
          </a:prstGeom>
          <a:noFill/>
        </p:spPr>
        <p:txBody>
          <a:bodyPr wrap="square">
            <a:noAutofit/>
          </a:bodyPr>
          <a:lstStyle/>
          <a:p>
            <a:pPr>
              <a:lnSpc>
                <a:spcPts val="5900"/>
              </a:lnSpc>
              <a:spcAft>
                <a:spcPts val="400"/>
              </a:spcAft>
              <a:defRPr/>
            </a:pPr>
            <a:r>
              <a:rPr lang="en-US" sz="4400" spc="-50" dirty="0">
                <a:solidFill>
                  <a:srgbClr val="0073E6"/>
                </a:solidFill>
                <a:latin typeface="Arial" pitchFamily="-103" charset="0"/>
                <a:ea typeface="MS PGothic" charset="0"/>
              </a:rPr>
              <a:t>Thoughtfully selected software — including Zebra Workcloud™</a:t>
            </a:r>
          </a:p>
        </p:txBody>
      </p:sp>
      <p:grpSp>
        <p:nvGrpSpPr>
          <p:cNvPr id="9" name="Group 8">
            <a:extLst>
              <a:ext uri="{FF2B5EF4-FFF2-40B4-BE49-F238E27FC236}">
                <a16:creationId xmlns:a16="http://schemas.microsoft.com/office/drawing/2014/main" id="{C4F7C956-68DA-CEC8-2C9A-E48F3D14E8A0}"/>
              </a:ext>
            </a:extLst>
          </p:cNvPr>
          <p:cNvGrpSpPr/>
          <p:nvPr/>
        </p:nvGrpSpPr>
        <p:grpSpPr>
          <a:xfrm>
            <a:off x="4111171" y="-10142"/>
            <a:ext cx="8080829" cy="6923790"/>
            <a:chOff x="4111171" y="-10142"/>
            <a:chExt cx="8080829" cy="6923790"/>
          </a:xfrm>
        </p:grpSpPr>
        <p:pic>
          <p:nvPicPr>
            <p:cNvPr id="4" name="Picture 3">
              <a:extLst>
                <a:ext uri="{FF2B5EF4-FFF2-40B4-BE49-F238E27FC236}">
                  <a16:creationId xmlns:a16="http://schemas.microsoft.com/office/drawing/2014/main" id="{E6E87BA0-2890-CD1D-2AC6-1AEE019A72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111171" y="0"/>
              <a:ext cx="7954474" cy="6885434"/>
            </a:xfrm>
            <a:prstGeom prst="parallelogram">
              <a:avLst>
                <a:gd name="adj" fmla="val 53261"/>
              </a:avLst>
            </a:prstGeom>
          </p:spPr>
        </p:pic>
        <p:sp>
          <p:nvSpPr>
            <p:cNvPr id="7" name="Right Triangle 6">
              <a:extLst>
                <a:ext uri="{FF2B5EF4-FFF2-40B4-BE49-F238E27FC236}">
                  <a16:creationId xmlns:a16="http://schemas.microsoft.com/office/drawing/2014/main" id="{9354F9A2-74F2-545F-8A3B-6B5EDA89FCEE}"/>
                </a:ext>
              </a:extLst>
            </p:cNvPr>
            <p:cNvSpPr/>
            <p:nvPr/>
          </p:nvSpPr>
          <p:spPr>
            <a:xfrm flipH="1">
              <a:off x="8542827" y="27436"/>
              <a:ext cx="3649173" cy="6886212"/>
            </a:xfrm>
            <a:prstGeom prst="rtTriangle">
              <a:avLst/>
            </a:prstGeom>
            <a:solidFill>
              <a:srgbClr val="007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1016E88F-521D-52DF-D9FC-C5D90BF00A85}"/>
                </a:ext>
              </a:extLst>
            </p:cNvPr>
            <p:cNvSpPr/>
            <p:nvPr/>
          </p:nvSpPr>
          <p:spPr>
            <a:xfrm rot="10800000">
              <a:off x="6047315" y="-10142"/>
              <a:ext cx="1582345" cy="148860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7000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5BCB10-0B79-F2FD-B700-114FD7AE73DD}"/>
              </a:ext>
            </a:extLst>
          </p:cNvPr>
          <p:cNvGrpSpPr/>
          <p:nvPr/>
        </p:nvGrpSpPr>
        <p:grpSpPr>
          <a:xfrm rot="5400000">
            <a:off x="3005620" y="3592958"/>
            <a:ext cx="427444" cy="5206464"/>
            <a:chOff x="5029190" y="1532709"/>
            <a:chExt cx="4428315" cy="5325291"/>
          </a:xfrm>
        </p:grpSpPr>
        <p:sp>
          <p:nvSpPr>
            <p:cNvPr id="4" name="Rectangle 3">
              <a:extLst>
                <a:ext uri="{FF2B5EF4-FFF2-40B4-BE49-F238E27FC236}">
                  <a16:creationId xmlns:a16="http://schemas.microsoft.com/office/drawing/2014/main" id="{4FE67F62-D522-681C-AE3D-AB2ABDC04E60}"/>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4414D39-0293-2F84-4A17-0544D9FD394C}"/>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8591DDF-2ED2-DF49-7A20-EA4143EB19B2}"/>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6FFDD70E-3CC0-4138-4A1A-1EC1F5147B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39150" y="2397714"/>
            <a:ext cx="4979553" cy="2988128"/>
          </a:xfrm>
          <a:prstGeom prst="parallelogram">
            <a:avLst/>
          </a:prstGeom>
        </p:spPr>
      </p:pic>
      <p:sp>
        <p:nvSpPr>
          <p:cNvPr id="9" name="TextBox 8">
            <a:extLst>
              <a:ext uri="{FF2B5EF4-FFF2-40B4-BE49-F238E27FC236}">
                <a16:creationId xmlns:a16="http://schemas.microsoft.com/office/drawing/2014/main" id="{F5F32245-A99E-1EA4-4922-BD4306DB5D54}"/>
              </a:ext>
            </a:extLst>
          </p:cNvPr>
          <p:cNvSpPr txBox="1"/>
          <p:nvPr/>
        </p:nvSpPr>
        <p:spPr>
          <a:xfrm>
            <a:off x="0" y="394927"/>
            <a:ext cx="12192000" cy="700242"/>
          </a:xfrm>
          <a:prstGeom prst="rect">
            <a:avLst/>
          </a:prstGeom>
          <a:noFill/>
        </p:spPr>
        <p:txBody>
          <a:bodyPr wrap="square">
            <a:noAutofit/>
          </a:bodyPr>
          <a:lstStyle/>
          <a:p>
            <a:pPr algn="ctr"/>
            <a:r>
              <a:rPr lang="en-US" sz="4400" spc="-80" dirty="0">
                <a:solidFill>
                  <a:srgbClr val="0073E6"/>
                </a:solidFill>
              </a:rPr>
              <a:t>Voice AI Assistant</a:t>
            </a:r>
            <a:endParaRPr lang="en-US" sz="4400" spc="-80" dirty="0">
              <a:solidFill>
                <a:srgbClr val="0073E6"/>
              </a:solidFill>
              <a:effectLst/>
            </a:endParaRPr>
          </a:p>
        </p:txBody>
      </p:sp>
      <p:sp>
        <p:nvSpPr>
          <p:cNvPr id="10" name="TextBox 9">
            <a:extLst>
              <a:ext uri="{FF2B5EF4-FFF2-40B4-BE49-F238E27FC236}">
                <a16:creationId xmlns:a16="http://schemas.microsoft.com/office/drawing/2014/main" id="{31413AEC-36F4-4AB9-EBFA-AC4B4D5FAF25}"/>
              </a:ext>
            </a:extLst>
          </p:cNvPr>
          <p:cNvSpPr txBox="1"/>
          <p:nvPr/>
        </p:nvSpPr>
        <p:spPr>
          <a:xfrm>
            <a:off x="0" y="1153668"/>
            <a:ext cx="12192000" cy="540661"/>
          </a:xfrm>
          <a:prstGeom prst="rect">
            <a:avLst/>
          </a:prstGeom>
          <a:noFill/>
        </p:spPr>
        <p:txBody>
          <a:bodyPr wrap="square">
            <a:noAutofit/>
          </a:bodyPr>
          <a:lstStyle/>
          <a:p>
            <a:pPr algn="ctr"/>
            <a:r>
              <a:rPr lang="en-US" sz="2400" dirty="0"/>
              <a:t>Turns the WS50 into a hands-free solution</a:t>
            </a:r>
            <a:endParaRPr lang="en-US" sz="2400" dirty="0">
              <a:effectLst/>
            </a:endParaRPr>
          </a:p>
        </p:txBody>
      </p:sp>
      <p:grpSp>
        <p:nvGrpSpPr>
          <p:cNvPr id="11" name="Group 10">
            <a:extLst>
              <a:ext uri="{FF2B5EF4-FFF2-40B4-BE49-F238E27FC236}">
                <a16:creationId xmlns:a16="http://schemas.microsoft.com/office/drawing/2014/main" id="{5D1500B5-45EA-F47B-4ADB-C9F7C770C89B}"/>
              </a:ext>
            </a:extLst>
          </p:cNvPr>
          <p:cNvGrpSpPr/>
          <p:nvPr/>
        </p:nvGrpSpPr>
        <p:grpSpPr>
          <a:xfrm rot="16200000">
            <a:off x="5882278" y="-3785560"/>
            <a:ext cx="427444" cy="10959778"/>
            <a:chOff x="5029190" y="1532709"/>
            <a:chExt cx="4428315" cy="5325291"/>
          </a:xfrm>
        </p:grpSpPr>
        <p:sp>
          <p:nvSpPr>
            <p:cNvPr id="12" name="Rectangle 11">
              <a:extLst>
                <a:ext uri="{FF2B5EF4-FFF2-40B4-BE49-F238E27FC236}">
                  <a16:creationId xmlns:a16="http://schemas.microsoft.com/office/drawing/2014/main" id="{5F89E058-6D14-1501-BAD9-DF734A743BE8}"/>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5AA0F6C-F580-8FBC-3BFC-CAB344E2DD12}"/>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326A995-3E6B-92EF-BE96-6415909A8F9B}"/>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A0960F70-D526-A261-2045-186BDA71D312}"/>
              </a:ext>
            </a:extLst>
          </p:cNvPr>
          <p:cNvGrpSpPr/>
          <p:nvPr/>
        </p:nvGrpSpPr>
        <p:grpSpPr>
          <a:xfrm>
            <a:off x="6096000" y="2396629"/>
            <a:ext cx="5092537" cy="3648489"/>
            <a:chOff x="6096000" y="2396629"/>
            <a:chExt cx="5092537" cy="3648489"/>
          </a:xfrm>
        </p:grpSpPr>
        <p:sp>
          <p:nvSpPr>
            <p:cNvPr id="17" name="TextBox 16">
              <a:extLst>
                <a:ext uri="{FF2B5EF4-FFF2-40B4-BE49-F238E27FC236}">
                  <a16:creationId xmlns:a16="http://schemas.microsoft.com/office/drawing/2014/main" id="{72ADCA5C-42B5-7F73-9B9F-724F7C58650D}"/>
                </a:ext>
              </a:extLst>
            </p:cNvPr>
            <p:cNvSpPr txBox="1"/>
            <p:nvPr/>
          </p:nvSpPr>
          <p:spPr>
            <a:xfrm>
              <a:off x="6337026" y="2425205"/>
              <a:ext cx="4851511" cy="3619913"/>
            </a:xfrm>
            <a:prstGeom prst="rect">
              <a:avLst/>
            </a:prstGeom>
            <a:noFill/>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dirty="0">
                  <a:ln>
                    <a:noFill/>
                  </a:ln>
                  <a:solidFill>
                    <a:srgbClr val="0073E6"/>
                  </a:solidFill>
                  <a:effectLst/>
                  <a:uLnTx/>
                  <a:uFillTx/>
                  <a:latin typeface="Arial"/>
                  <a:ea typeface="MS PGothic"/>
                  <a:cs typeface="Arial"/>
                </a:rPr>
                <a:t>Features</a:t>
              </a:r>
            </a:p>
            <a:p>
              <a:pPr marL="173038" marR="0" indent="-173038" fontAlgn="base">
                <a:lnSpc>
                  <a:spcPct val="100000"/>
                </a:lnSpc>
                <a:spcBef>
                  <a:spcPct val="0"/>
                </a:spcBef>
                <a:spcAft>
                  <a:spcPts val="400"/>
                </a:spcAft>
                <a:buClr>
                  <a:srgbClr val="0073E6"/>
                </a:buClr>
                <a:buSzTx/>
                <a:buFont typeface="Arial" panose="020B0604020202020204" pitchFamily="34" charset="0"/>
                <a:buChar char="•"/>
                <a:tabLst/>
                <a:defRPr/>
              </a:pPr>
              <a:r>
                <a:rPr lang="en-US" sz="1500" dirty="0">
                  <a:solidFill>
                    <a:schemeClr val="accent6">
                      <a:lumMod val="25000"/>
                    </a:schemeClr>
                  </a:solidFill>
                </a:rPr>
                <a:t>True natural language voice AI engine</a:t>
              </a:r>
            </a:p>
            <a:p>
              <a:pPr marL="173038" marR="0" indent="-173038" fontAlgn="base">
                <a:lnSpc>
                  <a:spcPct val="100000"/>
                </a:lnSpc>
                <a:spcBef>
                  <a:spcPct val="0"/>
                </a:spcBef>
                <a:spcAft>
                  <a:spcPts val="400"/>
                </a:spcAft>
                <a:buClr>
                  <a:srgbClr val="0073E6"/>
                </a:buClr>
                <a:buSzTx/>
                <a:buFont typeface="Arial" panose="020B0604020202020204" pitchFamily="34" charset="0"/>
                <a:buChar char="•"/>
                <a:tabLst/>
                <a:defRPr/>
              </a:pPr>
              <a:r>
                <a:rPr lang="en-US" sz="1500" dirty="0">
                  <a:solidFill>
                    <a:schemeClr val="accent6">
                      <a:lumMod val="25000"/>
                    </a:schemeClr>
                  </a:solidFill>
                </a:rPr>
                <a:t>Allows workers to speak naturally</a:t>
              </a:r>
            </a:p>
            <a:p>
              <a:pPr marL="173038" marR="0" indent="-173038" fontAlgn="base">
                <a:lnSpc>
                  <a:spcPct val="100000"/>
                </a:lnSpc>
                <a:spcBef>
                  <a:spcPct val="0"/>
                </a:spcBef>
                <a:spcAft>
                  <a:spcPts val="400"/>
                </a:spcAft>
                <a:buClr>
                  <a:srgbClr val="0073E6"/>
                </a:buClr>
                <a:buSzTx/>
                <a:buFont typeface="Arial" panose="020B0604020202020204" pitchFamily="34" charset="0"/>
                <a:buChar char="•"/>
                <a:tabLst/>
                <a:defRPr/>
              </a:pPr>
              <a:r>
                <a:rPr lang="en-US" sz="1500" dirty="0">
                  <a:solidFill>
                    <a:schemeClr val="accent6">
                      <a:lumMod val="25000"/>
                    </a:schemeClr>
                  </a:solidFill>
                </a:rPr>
                <a:t>Sophisticated algorithm analyzes the natural language spoken words, determines intention and takes the </a:t>
              </a:r>
              <a:br>
                <a:rPr lang="en-US" sz="1500" dirty="0">
                  <a:solidFill>
                    <a:schemeClr val="accent6">
                      <a:lumMod val="25000"/>
                    </a:schemeClr>
                  </a:solidFill>
                </a:rPr>
              </a:br>
              <a:r>
                <a:rPr lang="en-US" sz="1500" dirty="0">
                  <a:solidFill>
                    <a:schemeClr val="accent6">
                      <a:lumMod val="25000"/>
                    </a:schemeClr>
                  </a:solidFill>
                </a:rPr>
                <a:t>right action</a:t>
              </a:r>
            </a:p>
            <a:p>
              <a:pPr marL="173038" marR="0" indent="-173038" fontAlgn="base">
                <a:lnSpc>
                  <a:spcPct val="100000"/>
                </a:lnSpc>
                <a:spcBef>
                  <a:spcPct val="0"/>
                </a:spcBef>
                <a:spcAft>
                  <a:spcPts val="400"/>
                </a:spcAft>
                <a:buClr>
                  <a:srgbClr val="0073E6"/>
                </a:buClr>
                <a:buSzTx/>
                <a:buFont typeface="Arial" panose="020B0604020202020204" pitchFamily="34" charset="0"/>
                <a:buChar char="•"/>
                <a:tabLst/>
                <a:defRPr/>
              </a:pPr>
              <a:r>
                <a:rPr lang="en-US" sz="1500" dirty="0">
                  <a:solidFill>
                    <a:schemeClr val="accent6">
                      <a:lumMod val="25000"/>
                    </a:schemeClr>
                  </a:solidFill>
                </a:rPr>
                <a:t>Supports multiple languages</a:t>
              </a:r>
              <a:endParaRPr kumimoji="0" lang="en-GB" sz="1400" b="0" i="0" u="none" strike="noStrike" kern="1200" cap="none" spc="0" normalizeH="0" baseline="0" noProof="0" dirty="0">
                <a:ln>
                  <a:noFill/>
                </a:ln>
                <a:effectLst/>
                <a:uLnTx/>
                <a:uFillTx/>
                <a:latin typeface="Arial"/>
                <a:ea typeface="MS PGothic"/>
                <a:cs typeface="Arial"/>
              </a:endParaRPr>
            </a:p>
          </p:txBody>
        </p:sp>
        <p:cxnSp>
          <p:nvCxnSpPr>
            <p:cNvPr id="18" name="Straight Connector 17">
              <a:extLst>
                <a:ext uri="{FF2B5EF4-FFF2-40B4-BE49-F238E27FC236}">
                  <a16:creationId xmlns:a16="http://schemas.microsoft.com/office/drawing/2014/main" id="{040A7337-D3AE-49F7-BAB2-126333076B2B}"/>
                </a:ext>
              </a:extLst>
            </p:cNvPr>
            <p:cNvCxnSpPr>
              <a:cxnSpLocks/>
            </p:cNvCxnSpPr>
            <p:nvPr/>
          </p:nvCxnSpPr>
          <p:spPr>
            <a:xfrm>
              <a:off x="6096000" y="2396629"/>
              <a:ext cx="0" cy="1961058"/>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2609638-6192-182F-16E6-996DAAF9C4BD}"/>
              </a:ext>
            </a:extLst>
          </p:cNvPr>
          <p:cNvGrpSpPr/>
          <p:nvPr/>
        </p:nvGrpSpPr>
        <p:grpSpPr>
          <a:xfrm>
            <a:off x="5983016" y="4519404"/>
            <a:ext cx="5916894" cy="1621395"/>
            <a:chOff x="2789040" y="4553425"/>
            <a:chExt cx="6508583" cy="1783535"/>
          </a:xfrm>
        </p:grpSpPr>
        <p:pic>
          <p:nvPicPr>
            <p:cNvPr id="5" name="Picture 4" descr="A screenshot of a computer&#10;&#10;Description automatically generated">
              <a:extLst>
                <a:ext uri="{FF2B5EF4-FFF2-40B4-BE49-F238E27FC236}">
                  <a16:creationId xmlns:a16="http://schemas.microsoft.com/office/drawing/2014/main" id="{762752EE-BFFC-5C45-9BC6-E37FD92B2E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89040" y="4559217"/>
              <a:ext cx="1715725" cy="1777743"/>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AAEB6803-98EB-DB5B-8312-AD81B1395B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62226" y="4580319"/>
              <a:ext cx="3272257" cy="1737360"/>
            </a:xfrm>
            <a:prstGeom prst="rect">
              <a:avLst/>
            </a:prstGeom>
          </p:spPr>
        </p:pic>
        <p:pic>
          <p:nvPicPr>
            <p:cNvPr id="25" name="Picture 24" descr="A screenshot of a computer&#10;&#10;Description automatically generated">
              <a:extLst>
                <a:ext uri="{FF2B5EF4-FFF2-40B4-BE49-F238E27FC236}">
                  <a16:creationId xmlns:a16="http://schemas.microsoft.com/office/drawing/2014/main" id="{EC2DB65A-1135-9C19-9222-B65DB92E5A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81898" y="4553425"/>
              <a:ext cx="1715725" cy="1777743"/>
            </a:xfrm>
            <a:prstGeom prst="rect">
              <a:avLst/>
            </a:prstGeom>
          </p:spPr>
        </p:pic>
      </p:grpSp>
      <p:pic>
        <p:nvPicPr>
          <p:cNvPr id="27" name="Picture 26">
            <a:extLst>
              <a:ext uri="{FF2B5EF4-FFF2-40B4-BE49-F238E27FC236}">
                <a16:creationId xmlns:a16="http://schemas.microsoft.com/office/drawing/2014/main" id="{B353DDFB-518D-EB4E-B5E3-97A496659F84}"/>
              </a:ext>
            </a:extLst>
          </p:cNvPr>
          <p:cNvPicPr>
            <a:picLocks noChangeAspect="1"/>
          </p:cNvPicPr>
          <p:nvPr/>
        </p:nvPicPr>
        <p:blipFill>
          <a:blip r:embed="rId6"/>
          <a:srcRect/>
          <a:stretch/>
        </p:blipFill>
        <p:spPr>
          <a:xfrm>
            <a:off x="935206" y="3898725"/>
            <a:ext cx="1644857" cy="2102449"/>
          </a:xfrm>
          <a:prstGeom prst="rect">
            <a:avLst/>
          </a:prstGeom>
        </p:spPr>
      </p:pic>
    </p:spTree>
    <p:extLst>
      <p:ext uri="{BB962C8B-B14F-4D97-AF65-F5344CB8AC3E}">
        <p14:creationId xmlns:p14="http://schemas.microsoft.com/office/powerpoint/2010/main" val="64422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D2F398-1F7D-0F12-7977-8A1A0E0ED4A5}"/>
              </a:ext>
            </a:extLst>
          </p:cNvPr>
          <p:cNvGrpSpPr/>
          <p:nvPr/>
        </p:nvGrpSpPr>
        <p:grpSpPr>
          <a:xfrm rot="5400000">
            <a:off x="3005620" y="3540978"/>
            <a:ext cx="427444" cy="5206464"/>
            <a:chOff x="5029190" y="1532709"/>
            <a:chExt cx="4428315" cy="5325291"/>
          </a:xfrm>
        </p:grpSpPr>
        <p:sp>
          <p:nvSpPr>
            <p:cNvPr id="12" name="Rectangle 11">
              <a:extLst>
                <a:ext uri="{FF2B5EF4-FFF2-40B4-BE49-F238E27FC236}">
                  <a16:creationId xmlns:a16="http://schemas.microsoft.com/office/drawing/2014/main" id="{4D8F993E-7999-2090-80D6-B5F30D6F5EA4}"/>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DE60455-B581-6379-558C-25D86622FC75}"/>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FA2329C-2EDE-CAE1-8C7F-0A96177C7A71}"/>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A71A993F-6CE0-8BC5-0691-225EA3608C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6372" y="2400295"/>
            <a:ext cx="4993051" cy="2993924"/>
          </a:xfrm>
          <a:prstGeom prst="parallelogram">
            <a:avLst/>
          </a:prstGeom>
        </p:spPr>
      </p:pic>
      <p:sp>
        <p:nvSpPr>
          <p:cNvPr id="16" name="TextBox 15">
            <a:extLst>
              <a:ext uri="{FF2B5EF4-FFF2-40B4-BE49-F238E27FC236}">
                <a16:creationId xmlns:a16="http://schemas.microsoft.com/office/drawing/2014/main" id="{2284CC7A-235C-FF1B-6BE9-BDE5C7318F0E}"/>
              </a:ext>
            </a:extLst>
          </p:cNvPr>
          <p:cNvSpPr txBox="1"/>
          <p:nvPr/>
        </p:nvSpPr>
        <p:spPr>
          <a:xfrm>
            <a:off x="0" y="394927"/>
            <a:ext cx="12192000" cy="700242"/>
          </a:xfrm>
          <a:prstGeom prst="rect">
            <a:avLst/>
          </a:prstGeom>
          <a:noFill/>
        </p:spPr>
        <p:txBody>
          <a:bodyPr wrap="square">
            <a:noAutofit/>
          </a:bodyPr>
          <a:lstStyle/>
          <a:p>
            <a:pPr algn="ctr"/>
            <a:r>
              <a:rPr lang="en-US" sz="4400" spc="-80" dirty="0">
                <a:solidFill>
                  <a:srgbClr val="0073E6"/>
                </a:solidFill>
              </a:rPr>
              <a:t>Workcloud Communication PTT</a:t>
            </a:r>
            <a:endParaRPr lang="en-US" sz="4400" spc="-80" dirty="0">
              <a:solidFill>
                <a:srgbClr val="0073E6"/>
              </a:solidFill>
              <a:effectLst/>
            </a:endParaRPr>
          </a:p>
        </p:txBody>
      </p:sp>
      <p:sp>
        <p:nvSpPr>
          <p:cNvPr id="17" name="TextBox 16">
            <a:extLst>
              <a:ext uri="{FF2B5EF4-FFF2-40B4-BE49-F238E27FC236}">
                <a16:creationId xmlns:a16="http://schemas.microsoft.com/office/drawing/2014/main" id="{4D80B316-4B3B-3E3B-55B9-FF44D54A9D16}"/>
              </a:ext>
            </a:extLst>
          </p:cNvPr>
          <p:cNvSpPr txBox="1"/>
          <p:nvPr/>
        </p:nvSpPr>
        <p:spPr>
          <a:xfrm>
            <a:off x="0" y="1153668"/>
            <a:ext cx="12192000" cy="540661"/>
          </a:xfrm>
          <a:prstGeom prst="rect">
            <a:avLst/>
          </a:prstGeom>
          <a:noFill/>
        </p:spPr>
        <p:txBody>
          <a:bodyPr wrap="square">
            <a:noAutofit/>
          </a:bodyPr>
          <a:lstStyle/>
          <a:p>
            <a:pPr algn="ctr"/>
            <a:r>
              <a:rPr lang="en-US" sz="2400" dirty="0"/>
              <a:t>Enable instant push-to-talk calls for superior collaboration</a:t>
            </a:r>
            <a:endParaRPr lang="en-US" sz="2400" dirty="0">
              <a:effectLst/>
            </a:endParaRPr>
          </a:p>
        </p:txBody>
      </p:sp>
      <p:grpSp>
        <p:nvGrpSpPr>
          <p:cNvPr id="18" name="Group 17">
            <a:extLst>
              <a:ext uri="{FF2B5EF4-FFF2-40B4-BE49-F238E27FC236}">
                <a16:creationId xmlns:a16="http://schemas.microsoft.com/office/drawing/2014/main" id="{5C6F0B11-C5E5-EF98-496E-59FA4F28D1F8}"/>
              </a:ext>
            </a:extLst>
          </p:cNvPr>
          <p:cNvGrpSpPr/>
          <p:nvPr/>
        </p:nvGrpSpPr>
        <p:grpSpPr>
          <a:xfrm rot="16200000">
            <a:off x="5882278" y="-3785560"/>
            <a:ext cx="427444" cy="10959778"/>
            <a:chOff x="5029190" y="1532709"/>
            <a:chExt cx="4428315" cy="5325291"/>
          </a:xfrm>
        </p:grpSpPr>
        <p:sp>
          <p:nvSpPr>
            <p:cNvPr id="19" name="Rectangle 18">
              <a:extLst>
                <a:ext uri="{FF2B5EF4-FFF2-40B4-BE49-F238E27FC236}">
                  <a16:creationId xmlns:a16="http://schemas.microsoft.com/office/drawing/2014/main" id="{8E487DD5-F6D6-076B-37F0-5F34C9C7AA1B}"/>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4D63D45-B212-C4B8-01CE-4AC3C7D81AEF}"/>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A0FA33D-EF17-F626-9AFC-479C12EF1ABC}"/>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1F45DFC-C093-F021-6466-6B19F7FD5103}"/>
              </a:ext>
            </a:extLst>
          </p:cNvPr>
          <p:cNvGrpSpPr/>
          <p:nvPr/>
        </p:nvGrpSpPr>
        <p:grpSpPr>
          <a:xfrm>
            <a:off x="6096000" y="2400295"/>
            <a:ext cx="5392103" cy="3756031"/>
            <a:chOff x="6096000" y="2400295"/>
            <a:chExt cx="5392103" cy="3756031"/>
          </a:xfrm>
        </p:grpSpPr>
        <p:sp>
          <p:nvSpPr>
            <p:cNvPr id="23" name="TextBox 22">
              <a:extLst>
                <a:ext uri="{FF2B5EF4-FFF2-40B4-BE49-F238E27FC236}">
                  <a16:creationId xmlns:a16="http://schemas.microsoft.com/office/drawing/2014/main" id="{DE826412-F3A0-2E10-23A8-7D7D5FB4EDE7}"/>
                </a:ext>
              </a:extLst>
            </p:cNvPr>
            <p:cNvSpPr txBox="1"/>
            <p:nvPr/>
          </p:nvSpPr>
          <p:spPr>
            <a:xfrm>
              <a:off x="6337026" y="2488655"/>
              <a:ext cx="5151077" cy="3667671"/>
            </a:xfrm>
            <a:prstGeom prst="rect">
              <a:avLst/>
            </a:prstGeom>
            <a:noFill/>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dirty="0">
                  <a:ln>
                    <a:noFill/>
                  </a:ln>
                  <a:solidFill>
                    <a:srgbClr val="0073E6"/>
                  </a:solidFill>
                  <a:effectLst/>
                  <a:uLnTx/>
                  <a:uFillTx/>
                  <a:latin typeface="Arial"/>
                  <a:ea typeface="MS PGothic"/>
                  <a:cs typeface="Arial"/>
                </a:rPr>
                <a:t>Features</a:t>
              </a:r>
            </a:p>
            <a:p>
              <a:pPr marL="173038" marR="0" indent="-173038" fontAlgn="base">
                <a:lnSpc>
                  <a:spcPct val="100000"/>
                </a:lnSpc>
                <a:spcBef>
                  <a:spcPct val="0"/>
                </a:spcBef>
                <a:spcAft>
                  <a:spcPts val="400"/>
                </a:spcAft>
                <a:buClr>
                  <a:srgbClr val="0073E6"/>
                </a:buClr>
                <a:buSzTx/>
                <a:buFont typeface="Arial" panose="020B0604020202020204" pitchFamily="34" charset="0"/>
                <a:buChar char="•"/>
                <a:defRPr/>
              </a:pPr>
              <a:r>
                <a:rPr lang="en-US" sz="1500" dirty="0">
                  <a:solidFill>
                    <a:schemeClr val="accent6">
                      <a:lumMod val="25000"/>
                    </a:schemeClr>
                  </a:solidFill>
                </a:rPr>
                <a:t>Enables workers to place and receive instant push-to-talk calls with co-workers and supervisors</a:t>
              </a:r>
            </a:p>
            <a:p>
              <a:pPr marL="173038" marR="0" indent="-173038" fontAlgn="base">
                <a:lnSpc>
                  <a:spcPct val="100000"/>
                </a:lnSpc>
                <a:spcBef>
                  <a:spcPct val="0"/>
                </a:spcBef>
                <a:spcAft>
                  <a:spcPts val="400"/>
                </a:spcAft>
                <a:buClr>
                  <a:srgbClr val="0073E6"/>
                </a:buClr>
                <a:buSzTx/>
                <a:buFont typeface="Arial" panose="020B0604020202020204" pitchFamily="34" charset="0"/>
                <a:buChar char="•"/>
                <a:defRPr/>
              </a:pPr>
              <a:r>
                <a:rPr lang="en-US" sz="1500" dirty="0">
                  <a:solidFill>
                    <a:schemeClr val="accent6">
                      <a:lumMod val="25000"/>
                    </a:schemeClr>
                  </a:solidFill>
                </a:rPr>
                <a:t>Both mounts support wireless Bluetooth headsets;</a:t>
              </a:r>
              <a:br>
                <a:rPr lang="en-US" sz="1500" dirty="0">
                  <a:solidFill>
                    <a:schemeClr val="accent6">
                      <a:lumMod val="25000"/>
                    </a:schemeClr>
                  </a:solidFill>
                </a:rPr>
              </a:br>
              <a:r>
                <a:rPr lang="en-US" sz="1500" dirty="0">
                  <a:solidFill>
                    <a:schemeClr val="accent6">
                      <a:lumMod val="25000"/>
                    </a:schemeClr>
                  </a:solidFill>
                </a:rPr>
                <a:t>the clip mount also supports wired headsets</a:t>
              </a:r>
            </a:p>
            <a:p>
              <a:pPr marL="173038" marR="0" indent="-173038" fontAlgn="base">
                <a:lnSpc>
                  <a:spcPct val="100000"/>
                </a:lnSpc>
                <a:spcBef>
                  <a:spcPct val="0"/>
                </a:spcBef>
                <a:spcAft>
                  <a:spcPts val="400"/>
                </a:spcAft>
                <a:buClr>
                  <a:srgbClr val="0073E6"/>
                </a:buClr>
                <a:buSzTx/>
                <a:buFont typeface="Arial" panose="020B0604020202020204" pitchFamily="34" charset="0"/>
                <a:buChar char="•"/>
                <a:defRPr/>
              </a:pPr>
              <a:r>
                <a:rPr lang="en-US" sz="1500" dirty="0">
                  <a:solidFill>
                    <a:schemeClr val="accent6">
                      <a:lumMod val="25000"/>
                    </a:schemeClr>
                  </a:solidFill>
                </a:rPr>
                <a:t>Both mounts enable voice via the built-in microphone and speaker — no headset required</a:t>
              </a:r>
            </a:p>
            <a:p>
              <a:pPr marL="173038" marR="0" indent="-173038" fontAlgn="base">
                <a:lnSpc>
                  <a:spcPct val="100000"/>
                </a:lnSpc>
                <a:spcBef>
                  <a:spcPct val="0"/>
                </a:spcBef>
                <a:spcAft>
                  <a:spcPts val="400"/>
                </a:spcAft>
                <a:buClr>
                  <a:srgbClr val="0073E6"/>
                </a:buClr>
                <a:buSzTx/>
                <a:buFont typeface="Arial" panose="020B0604020202020204" pitchFamily="34" charset="0"/>
                <a:buChar char="•"/>
                <a:defRPr/>
              </a:pPr>
              <a:r>
                <a:rPr lang="en-US" sz="1500" dirty="0">
                  <a:solidFill>
                    <a:schemeClr val="accent6">
                      <a:lumMod val="25000"/>
                    </a:schemeClr>
                  </a:solidFill>
                </a:rPr>
                <a:t>1-to-1 and 1-to-group calling</a:t>
              </a:r>
            </a:p>
            <a:p>
              <a:pPr marL="173038" marR="0" indent="-173038" fontAlgn="base">
                <a:lnSpc>
                  <a:spcPct val="100000"/>
                </a:lnSpc>
                <a:spcBef>
                  <a:spcPct val="0"/>
                </a:spcBef>
                <a:spcAft>
                  <a:spcPts val="400"/>
                </a:spcAft>
                <a:buClr>
                  <a:srgbClr val="0073E6"/>
                </a:buClr>
                <a:buSzTx/>
                <a:buFont typeface="Arial" panose="020B0604020202020204" pitchFamily="34" charset="0"/>
                <a:buChar char="•"/>
                <a:defRPr/>
              </a:pPr>
              <a:r>
                <a:rPr lang="en-US" sz="1500" dirty="0">
                  <a:solidFill>
                    <a:schemeClr val="accent6">
                      <a:lumMod val="25000"/>
                    </a:schemeClr>
                  </a:solidFill>
                </a:rPr>
                <a:t>Enterprise grade security on every call</a:t>
              </a:r>
            </a:p>
            <a:p>
              <a:pPr marL="173038" marR="0" indent="-173038" fontAlgn="base">
                <a:lnSpc>
                  <a:spcPct val="100000"/>
                </a:lnSpc>
                <a:spcBef>
                  <a:spcPct val="0"/>
                </a:spcBef>
                <a:spcAft>
                  <a:spcPts val="400"/>
                </a:spcAft>
                <a:buClr>
                  <a:srgbClr val="0073E6"/>
                </a:buClr>
                <a:buSzTx/>
                <a:buFont typeface="Arial" panose="020B0604020202020204" pitchFamily="34" charset="0"/>
                <a:buChar char="•"/>
                <a:defRPr/>
              </a:pPr>
              <a:r>
                <a:rPr lang="en-US" sz="1500" dirty="0">
                  <a:solidFill>
                    <a:schemeClr val="accent6">
                      <a:lumMod val="25000"/>
                    </a:schemeClr>
                  </a:solidFill>
                </a:rPr>
                <a:t>Supports multiple languages</a:t>
              </a:r>
            </a:p>
            <a:p>
              <a:pPr marL="173038" marR="0" indent="-173038" fontAlgn="base">
                <a:lnSpc>
                  <a:spcPct val="100000"/>
                </a:lnSpc>
                <a:spcBef>
                  <a:spcPct val="0"/>
                </a:spcBef>
                <a:spcAft>
                  <a:spcPts val="400"/>
                </a:spcAft>
                <a:buClr>
                  <a:srgbClr val="0073E6"/>
                </a:buClr>
                <a:buSzTx/>
                <a:buFont typeface="Arial" panose="020B0604020202020204" pitchFamily="34" charset="0"/>
                <a:buChar char="•"/>
                <a:defRPr/>
              </a:pPr>
              <a:r>
                <a:rPr lang="en-US" sz="1500" dirty="0">
                  <a:solidFill>
                    <a:schemeClr val="accent6">
                      <a:lumMod val="25000"/>
                    </a:schemeClr>
                  </a:solidFill>
                </a:rPr>
                <a:t>Simple software download</a:t>
              </a:r>
            </a:p>
          </p:txBody>
        </p:sp>
        <p:cxnSp>
          <p:nvCxnSpPr>
            <p:cNvPr id="24" name="Straight Connector 23">
              <a:extLst>
                <a:ext uri="{FF2B5EF4-FFF2-40B4-BE49-F238E27FC236}">
                  <a16:creationId xmlns:a16="http://schemas.microsoft.com/office/drawing/2014/main" id="{EE90041F-DED2-0FEE-DCA0-C116B574F010}"/>
                </a:ext>
              </a:extLst>
            </p:cNvPr>
            <p:cNvCxnSpPr>
              <a:cxnSpLocks/>
            </p:cNvCxnSpPr>
            <p:nvPr/>
          </p:nvCxnSpPr>
          <p:spPr>
            <a:xfrm>
              <a:off x="6096000" y="2400295"/>
              <a:ext cx="0" cy="3304037"/>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pic>
        <p:nvPicPr>
          <p:cNvPr id="3" name="Picture 2" descr="A close up of a smart watch&#10;&#10;Description automatically generated">
            <a:extLst>
              <a:ext uri="{FF2B5EF4-FFF2-40B4-BE49-F238E27FC236}">
                <a16:creationId xmlns:a16="http://schemas.microsoft.com/office/drawing/2014/main" id="{4DCE75EA-5D35-7143-801F-6EFA5E43D3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6078" y="3876623"/>
            <a:ext cx="1636806" cy="2102449"/>
          </a:xfrm>
          <a:prstGeom prst="rect">
            <a:avLst/>
          </a:prstGeom>
        </p:spPr>
      </p:pic>
      <p:pic>
        <p:nvPicPr>
          <p:cNvPr id="5" name="Picture 4" descr="A screenshot of a phone call&#10;&#10;Description automatically generated">
            <a:extLst>
              <a:ext uri="{FF2B5EF4-FFF2-40B4-BE49-F238E27FC236}">
                <a16:creationId xmlns:a16="http://schemas.microsoft.com/office/drawing/2014/main" id="{0CF08197-F2FF-7E42-9B0A-7B5D9E157F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88404" y="4530371"/>
            <a:ext cx="1023275" cy="1023275"/>
          </a:xfrm>
          <a:prstGeom prst="rect">
            <a:avLst/>
          </a:prstGeom>
        </p:spPr>
      </p:pic>
    </p:spTree>
    <p:extLst>
      <p:ext uri="{BB962C8B-B14F-4D97-AF65-F5344CB8AC3E}">
        <p14:creationId xmlns:p14="http://schemas.microsoft.com/office/powerpoint/2010/main" val="226896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7A973D-3F8A-22DD-E044-51A93333F12C}"/>
              </a:ext>
            </a:extLst>
          </p:cNvPr>
          <p:cNvGrpSpPr/>
          <p:nvPr/>
        </p:nvGrpSpPr>
        <p:grpSpPr>
          <a:xfrm rot="16200000">
            <a:off x="5882278" y="-3785560"/>
            <a:ext cx="427444" cy="10959778"/>
            <a:chOff x="5029190" y="1532709"/>
            <a:chExt cx="4428315" cy="5325291"/>
          </a:xfrm>
        </p:grpSpPr>
        <p:sp>
          <p:nvSpPr>
            <p:cNvPr id="6" name="Rectangle 5">
              <a:extLst>
                <a:ext uri="{FF2B5EF4-FFF2-40B4-BE49-F238E27FC236}">
                  <a16:creationId xmlns:a16="http://schemas.microsoft.com/office/drawing/2014/main" id="{BC89E727-30AD-2DA3-4D95-05A76052A566}"/>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A0F357-E980-44EE-EBA9-2F83D9A50CE3}"/>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FD4F3C21-69FC-E20F-3515-0A9691213B11}"/>
              </a:ext>
            </a:extLst>
          </p:cNvPr>
          <p:cNvGrpSpPr/>
          <p:nvPr/>
        </p:nvGrpSpPr>
        <p:grpSpPr>
          <a:xfrm rot="5400000">
            <a:off x="3005620" y="3540978"/>
            <a:ext cx="427444" cy="5206464"/>
            <a:chOff x="5029190" y="1532709"/>
            <a:chExt cx="4428315" cy="5325291"/>
          </a:xfrm>
        </p:grpSpPr>
        <p:sp>
          <p:nvSpPr>
            <p:cNvPr id="13" name="Rectangle 12">
              <a:extLst>
                <a:ext uri="{FF2B5EF4-FFF2-40B4-BE49-F238E27FC236}">
                  <a16:creationId xmlns:a16="http://schemas.microsoft.com/office/drawing/2014/main" id="{067EC95B-8271-1D55-FC17-F46C1C0F34D3}"/>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244986-C36C-6E66-D904-9C440A140A72}"/>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E280BA4-A74E-B39F-A529-89A380F93045}"/>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8F1278D5-AE04-EDAF-D412-33C0CE57CC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0962" y="2404736"/>
            <a:ext cx="4993051" cy="2993924"/>
          </a:xfrm>
          <a:prstGeom prst="parallelogram">
            <a:avLst/>
          </a:prstGeom>
        </p:spPr>
      </p:pic>
      <p:sp>
        <p:nvSpPr>
          <p:cNvPr id="17" name="TextBox 16">
            <a:extLst>
              <a:ext uri="{FF2B5EF4-FFF2-40B4-BE49-F238E27FC236}">
                <a16:creationId xmlns:a16="http://schemas.microsoft.com/office/drawing/2014/main" id="{0F3A5E6A-344C-7CB7-5071-505D34A08177}"/>
              </a:ext>
            </a:extLst>
          </p:cNvPr>
          <p:cNvSpPr txBox="1"/>
          <p:nvPr/>
        </p:nvSpPr>
        <p:spPr>
          <a:xfrm>
            <a:off x="0" y="394927"/>
            <a:ext cx="12192000" cy="700242"/>
          </a:xfrm>
          <a:prstGeom prst="rect">
            <a:avLst/>
          </a:prstGeom>
          <a:noFill/>
        </p:spPr>
        <p:txBody>
          <a:bodyPr wrap="square">
            <a:noAutofit/>
          </a:bodyPr>
          <a:lstStyle/>
          <a:p>
            <a:pPr algn="ctr"/>
            <a:r>
              <a:rPr lang="en-US" sz="4400" spc="-80" dirty="0">
                <a:solidFill>
                  <a:srgbClr val="0073E6"/>
                </a:solidFill>
              </a:rPr>
              <a:t>Workcloud Task Management</a:t>
            </a:r>
            <a:endParaRPr lang="en-US" sz="4400" spc="-80" dirty="0">
              <a:solidFill>
                <a:srgbClr val="0073E6"/>
              </a:solidFill>
              <a:effectLst/>
            </a:endParaRPr>
          </a:p>
        </p:txBody>
      </p:sp>
      <p:sp>
        <p:nvSpPr>
          <p:cNvPr id="18" name="TextBox 17">
            <a:extLst>
              <a:ext uri="{FF2B5EF4-FFF2-40B4-BE49-F238E27FC236}">
                <a16:creationId xmlns:a16="http://schemas.microsoft.com/office/drawing/2014/main" id="{3791EB5B-5E0B-3B8C-F009-4EDD467FC1F7}"/>
              </a:ext>
            </a:extLst>
          </p:cNvPr>
          <p:cNvSpPr txBox="1"/>
          <p:nvPr/>
        </p:nvSpPr>
        <p:spPr>
          <a:xfrm>
            <a:off x="0" y="1153668"/>
            <a:ext cx="12192000" cy="540661"/>
          </a:xfrm>
          <a:prstGeom prst="rect">
            <a:avLst/>
          </a:prstGeom>
          <a:noFill/>
        </p:spPr>
        <p:txBody>
          <a:bodyPr wrap="square">
            <a:noAutofit/>
          </a:bodyPr>
          <a:lstStyle/>
          <a:p>
            <a:pPr algn="ctr"/>
            <a:r>
              <a:rPr lang="en-US" sz="2400" dirty="0"/>
              <a:t>Enable associates to execute tasks more efficiently</a:t>
            </a:r>
          </a:p>
        </p:txBody>
      </p:sp>
      <p:grpSp>
        <p:nvGrpSpPr>
          <p:cNvPr id="19" name="Group 18">
            <a:extLst>
              <a:ext uri="{FF2B5EF4-FFF2-40B4-BE49-F238E27FC236}">
                <a16:creationId xmlns:a16="http://schemas.microsoft.com/office/drawing/2014/main" id="{49453627-8D5A-4BD6-4CC0-04651519152F}"/>
              </a:ext>
            </a:extLst>
          </p:cNvPr>
          <p:cNvGrpSpPr/>
          <p:nvPr/>
        </p:nvGrpSpPr>
        <p:grpSpPr>
          <a:xfrm rot="16200000">
            <a:off x="5882278" y="-3785560"/>
            <a:ext cx="427444" cy="10959778"/>
            <a:chOff x="5029190" y="1532709"/>
            <a:chExt cx="4428315" cy="5325291"/>
          </a:xfrm>
        </p:grpSpPr>
        <p:sp>
          <p:nvSpPr>
            <p:cNvPr id="20" name="Rectangle 19">
              <a:extLst>
                <a:ext uri="{FF2B5EF4-FFF2-40B4-BE49-F238E27FC236}">
                  <a16:creationId xmlns:a16="http://schemas.microsoft.com/office/drawing/2014/main" id="{39E935AD-0FE9-6D96-7D21-AEB4010A7B16}"/>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50F0FCE-3913-386B-1466-DB576635BAC3}"/>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5970276-E961-D5A7-6907-C27E7469A054}"/>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2A640BA1-0221-2A47-6B63-1B115FF485BE}"/>
              </a:ext>
            </a:extLst>
          </p:cNvPr>
          <p:cNvSpPr txBox="1"/>
          <p:nvPr/>
        </p:nvSpPr>
        <p:spPr>
          <a:xfrm>
            <a:off x="6337027" y="2722469"/>
            <a:ext cx="4955814" cy="3667671"/>
          </a:xfrm>
          <a:prstGeom prst="rect">
            <a:avLst/>
          </a:prstGeom>
          <a:noFill/>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dirty="0">
                <a:ln>
                  <a:noFill/>
                </a:ln>
                <a:solidFill>
                  <a:srgbClr val="0073E6"/>
                </a:solidFill>
                <a:effectLst/>
                <a:uLnTx/>
                <a:uFillTx/>
                <a:latin typeface="Arial"/>
                <a:ea typeface="MS PGothic"/>
                <a:cs typeface="Arial"/>
              </a:rPr>
              <a:t>Workcloud Task Management</a:t>
            </a:r>
          </a:p>
          <a:p>
            <a:pPr marL="173038" indent="-173038" fontAlgn="base">
              <a:spcBef>
                <a:spcPct val="0"/>
              </a:spcBef>
              <a:spcAft>
                <a:spcPts val="400"/>
              </a:spcAft>
              <a:buClr>
                <a:srgbClr val="0073E6"/>
              </a:buClr>
              <a:buFont typeface="Arial" panose="020B0604020202020204" pitchFamily="34" charset="0"/>
              <a:buChar char="•"/>
              <a:defRPr/>
            </a:pPr>
            <a:r>
              <a:rPr lang="en-US" sz="1500" dirty="0">
                <a:solidFill>
                  <a:schemeClr val="accent6">
                    <a:lumMod val="25000"/>
                  </a:schemeClr>
                </a:solidFill>
              </a:rPr>
              <a:t>Easily accept, complete and update the status of tasks from supervisors</a:t>
            </a:r>
          </a:p>
          <a:p>
            <a:pPr marL="173038" marR="0" indent="-173038" fontAlgn="base">
              <a:lnSpc>
                <a:spcPct val="100000"/>
              </a:lnSpc>
              <a:spcBef>
                <a:spcPct val="0"/>
              </a:spcBef>
              <a:spcAft>
                <a:spcPts val="400"/>
              </a:spcAft>
              <a:buClr>
                <a:srgbClr val="0073E6"/>
              </a:buClr>
              <a:buSzTx/>
              <a:buFont typeface="Arial" panose="020B0604020202020204" pitchFamily="34" charset="0"/>
              <a:buChar char="•"/>
              <a:tabLst/>
              <a:defRPr/>
            </a:pPr>
            <a:r>
              <a:rPr lang="en-US" sz="1500" dirty="0">
                <a:solidFill>
                  <a:schemeClr val="accent6">
                    <a:lumMod val="25000"/>
                  </a:schemeClr>
                </a:solidFill>
              </a:rPr>
              <a:t>Provides managers with real-time visibility into tasks, who is responsible for each task and whether the task has been completed</a:t>
            </a:r>
          </a:p>
          <a:p>
            <a:pPr marL="173038" marR="0" indent="-173038" fontAlgn="base">
              <a:lnSpc>
                <a:spcPct val="100000"/>
              </a:lnSpc>
              <a:spcBef>
                <a:spcPct val="0"/>
              </a:spcBef>
              <a:spcAft>
                <a:spcPts val="400"/>
              </a:spcAft>
              <a:buClr>
                <a:srgbClr val="0073E6"/>
              </a:buClr>
              <a:buSzTx/>
              <a:buFont typeface="Arial" panose="020B0604020202020204" pitchFamily="34" charset="0"/>
              <a:buChar char="•"/>
              <a:tabLst/>
              <a:defRPr/>
            </a:pPr>
            <a:r>
              <a:rPr lang="en-US" sz="1500" dirty="0">
                <a:solidFill>
                  <a:schemeClr val="accent6">
                    <a:lumMod val="25000"/>
                  </a:schemeClr>
                </a:solidFill>
              </a:rPr>
              <a:t>Workers have clear direction on the tasks they are responsible for</a:t>
            </a:r>
          </a:p>
          <a:p>
            <a:pPr marL="173038" marR="0" indent="-173038" fontAlgn="base">
              <a:lnSpc>
                <a:spcPct val="100000"/>
              </a:lnSpc>
              <a:spcBef>
                <a:spcPct val="0"/>
              </a:spcBef>
              <a:spcAft>
                <a:spcPts val="400"/>
              </a:spcAft>
              <a:buClr>
                <a:srgbClr val="0073E6"/>
              </a:buClr>
              <a:buSzTx/>
              <a:buFont typeface="Arial" panose="020B0604020202020204" pitchFamily="34" charset="0"/>
              <a:buChar char="•"/>
              <a:tabLst/>
              <a:defRPr/>
            </a:pPr>
            <a:r>
              <a:rPr lang="en-US" sz="1500" dirty="0">
                <a:solidFill>
                  <a:schemeClr val="accent6">
                    <a:lumMod val="25000"/>
                  </a:schemeClr>
                </a:solidFill>
              </a:rPr>
              <a:t>Task management is more efficient</a:t>
            </a:r>
          </a:p>
        </p:txBody>
      </p:sp>
      <p:pic>
        <p:nvPicPr>
          <p:cNvPr id="26" name="Picture 25">
            <a:extLst>
              <a:ext uri="{FF2B5EF4-FFF2-40B4-BE49-F238E27FC236}">
                <a16:creationId xmlns:a16="http://schemas.microsoft.com/office/drawing/2014/main" id="{CF64F83F-DC92-9944-5736-5C2B32C2028A}"/>
              </a:ext>
            </a:extLst>
          </p:cNvPr>
          <p:cNvPicPr>
            <a:picLocks noChangeAspect="1"/>
          </p:cNvPicPr>
          <p:nvPr/>
        </p:nvPicPr>
        <p:blipFill>
          <a:blip r:embed="rId3"/>
          <a:srcRect/>
          <a:stretch/>
        </p:blipFill>
        <p:spPr>
          <a:xfrm>
            <a:off x="4116335" y="3898725"/>
            <a:ext cx="1689468" cy="2102449"/>
          </a:xfrm>
          <a:prstGeom prst="rect">
            <a:avLst/>
          </a:prstGeom>
        </p:spPr>
      </p:pic>
      <p:cxnSp>
        <p:nvCxnSpPr>
          <p:cNvPr id="30" name="Straight Connector 29">
            <a:extLst>
              <a:ext uri="{FF2B5EF4-FFF2-40B4-BE49-F238E27FC236}">
                <a16:creationId xmlns:a16="http://schemas.microsoft.com/office/drawing/2014/main" id="{34C32D9F-7B6B-2346-9195-8D8BD7D8DE01}"/>
              </a:ext>
            </a:extLst>
          </p:cNvPr>
          <p:cNvCxnSpPr>
            <a:cxnSpLocks/>
          </p:cNvCxnSpPr>
          <p:nvPr/>
        </p:nvCxnSpPr>
        <p:spPr>
          <a:xfrm>
            <a:off x="6096000" y="2400295"/>
            <a:ext cx="0" cy="3304037"/>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07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99426E6-96B5-F44F-D568-998C86871240}"/>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1E848C79-250B-7154-242A-EC6377F610B6}"/>
              </a:ext>
            </a:extLst>
          </p:cNvPr>
          <p:cNvSpPr txBox="1">
            <a:spLocks/>
          </p:cNvSpPr>
          <p:nvPr/>
        </p:nvSpPr>
        <p:spPr>
          <a:xfrm>
            <a:off x="637031" y="1772967"/>
            <a:ext cx="9379166" cy="4050792"/>
          </a:xfrm>
          <a:prstGeom prst="rect">
            <a:avLst/>
          </a:prstGeom>
        </p:spPr>
        <p:txBody>
          <a:bodyPr vert="horz" lIns="0" tIns="0" rIns="0" bIns="0" rtlCol="0" anchor="t">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39713" marR="0" lvl="0" indent="-239713" algn="l" defTabSz="914126" rtl="0" eaLnBrk="1" fontAlgn="auto" latinLnBrk="0" hangingPunct="1">
              <a:lnSpc>
                <a:spcPct val="100000"/>
              </a:lnSpc>
              <a:spcBef>
                <a:spcPts val="1800"/>
              </a:spcBef>
              <a:spcAft>
                <a:spcPts val="0"/>
              </a:spcAft>
              <a:buClr>
                <a:srgbClr val="1CA6F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Challenge and solution</a:t>
            </a:r>
          </a:p>
          <a:p>
            <a:pPr marL="239713" marR="0" lvl="0" indent="-239713" algn="l" defTabSz="914126" rtl="0" eaLnBrk="1" fontAlgn="auto" latinLnBrk="0" hangingPunct="1">
              <a:lnSpc>
                <a:spcPct val="100000"/>
              </a:lnSpc>
              <a:spcBef>
                <a:spcPts val="1800"/>
              </a:spcBef>
              <a:spcAft>
                <a:spcPts val="0"/>
              </a:spcAft>
              <a:buClr>
                <a:srgbClr val="1CA6F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Arial"/>
              </a:rPr>
              <a:t>The WS50 mobile computing platform</a:t>
            </a:r>
          </a:p>
          <a:p>
            <a:pPr marL="239713" marR="0" lvl="0" indent="-239713" algn="l" defTabSz="914126" rtl="0" eaLnBrk="1" fontAlgn="auto" latinLnBrk="0" hangingPunct="1">
              <a:lnSpc>
                <a:spcPct val="100000"/>
              </a:lnSpc>
              <a:spcBef>
                <a:spcPts val="1800"/>
              </a:spcBef>
              <a:spcAft>
                <a:spcPts val="0"/>
              </a:spcAft>
              <a:buClr>
                <a:srgbClr val="1CA6FF"/>
              </a:buClr>
              <a:buSzTx/>
              <a:buFont typeface="Arial" panose="020B0604020202020204" pitchFamily="34" charset="0"/>
              <a:buChar char="•"/>
              <a:tabLst/>
              <a:defRPr/>
            </a:pPr>
            <a:r>
              <a:rPr lang="en-US" sz="2000" dirty="0">
                <a:solidFill>
                  <a:srgbClr val="FFFFFF"/>
                </a:solidFill>
                <a:latin typeface="Arial" panose="020B0604020202020204"/>
                <a:cs typeface="Arial"/>
              </a:rPr>
              <a:t>New wearable mounting accessories designed-for-retail</a:t>
            </a: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Arial"/>
            </a:endParaRPr>
          </a:p>
          <a:p>
            <a:pPr marL="239713" marR="0" lvl="0" indent="-239713" algn="l" defTabSz="914126" rtl="0" eaLnBrk="1" fontAlgn="auto" latinLnBrk="0" hangingPunct="1">
              <a:lnSpc>
                <a:spcPct val="100000"/>
              </a:lnSpc>
              <a:spcBef>
                <a:spcPts val="1800"/>
              </a:spcBef>
              <a:spcAft>
                <a:spcPts val="0"/>
              </a:spcAft>
              <a:buClr>
                <a:srgbClr val="1CA6F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The software — Zebra Workcloud, Item Lookup and Voice AI Assistant</a:t>
            </a:r>
          </a:p>
          <a:p>
            <a:pPr marL="239713" marR="0" lvl="0" indent="-239713" algn="l" defTabSz="914126" rtl="0" eaLnBrk="1" fontAlgn="auto" latinLnBrk="0" hangingPunct="1">
              <a:lnSpc>
                <a:spcPct val="100000"/>
              </a:lnSpc>
              <a:spcBef>
                <a:spcPts val="1800"/>
              </a:spcBef>
              <a:spcAft>
                <a:spcPts val="0"/>
              </a:spcAft>
              <a:buClr>
                <a:srgbClr val="1CA6FF"/>
              </a:buClr>
              <a:buSzTx/>
              <a:buFont typeface="Arial" panose="020B0604020202020204" pitchFamily="34" charset="0"/>
              <a:buChar char="•"/>
              <a:tabLst/>
              <a:defRPr/>
            </a:pPr>
            <a:r>
              <a:rPr lang="en-US" sz="2000" dirty="0">
                <a:solidFill>
                  <a:srgbClr val="FFFFFF"/>
                </a:solidFill>
                <a:latin typeface="Arial" panose="020B0604020202020204"/>
              </a:rPr>
              <a:t>Mobility DNA — only from Zebra</a:t>
            </a:r>
          </a:p>
          <a:p>
            <a:pPr marL="239713" marR="0" lvl="0" indent="-239713" algn="l" defTabSz="914126" rtl="0" eaLnBrk="1" fontAlgn="auto" latinLnBrk="0" hangingPunct="1">
              <a:lnSpc>
                <a:spcPct val="100000"/>
              </a:lnSpc>
              <a:spcBef>
                <a:spcPts val="1800"/>
              </a:spcBef>
              <a:spcAft>
                <a:spcPts val="0"/>
              </a:spcAft>
              <a:buClr>
                <a:srgbClr val="1CA6F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Service and support</a:t>
            </a:r>
          </a:p>
        </p:txBody>
      </p:sp>
      <p:sp>
        <p:nvSpPr>
          <p:cNvPr id="14" name="Title 3">
            <a:extLst>
              <a:ext uri="{FF2B5EF4-FFF2-40B4-BE49-F238E27FC236}">
                <a16:creationId xmlns:a16="http://schemas.microsoft.com/office/drawing/2014/main" id="{B9683769-F0E4-59A8-9670-AF4CEB6DA626}"/>
              </a:ext>
            </a:extLst>
          </p:cNvPr>
          <p:cNvSpPr txBox="1">
            <a:spLocks/>
          </p:cNvSpPr>
          <p:nvPr/>
        </p:nvSpPr>
        <p:spPr>
          <a:xfrm>
            <a:off x="576072" y="522608"/>
            <a:ext cx="5079661" cy="766230"/>
          </a:xfrm>
          <a:prstGeom prst="rect">
            <a:avLst/>
          </a:prstGeom>
        </p:spPr>
        <p:txBody>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a:ea typeface="+mj-ea"/>
                <a:cs typeface="+mj-cs"/>
              </a:rPr>
              <a:t>Topics</a:t>
            </a:r>
          </a:p>
        </p:txBody>
      </p:sp>
    </p:spTree>
    <p:extLst>
      <p:ext uri="{BB962C8B-B14F-4D97-AF65-F5344CB8AC3E}">
        <p14:creationId xmlns:p14="http://schemas.microsoft.com/office/powerpoint/2010/main" val="413198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5C96D2F-E250-DCEE-C507-D8F628947944}"/>
              </a:ext>
            </a:extLst>
          </p:cNvPr>
          <p:cNvGrpSpPr/>
          <p:nvPr/>
        </p:nvGrpSpPr>
        <p:grpSpPr>
          <a:xfrm rot="5400000">
            <a:off x="3005620" y="3540978"/>
            <a:ext cx="427444" cy="5206464"/>
            <a:chOff x="5029190" y="1532709"/>
            <a:chExt cx="4428315" cy="5325291"/>
          </a:xfrm>
        </p:grpSpPr>
        <p:sp>
          <p:nvSpPr>
            <p:cNvPr id="15" name="Rectangle 14">
              <a:extLst>
                <a:ext uri="{FF2B5EF4-FFF2-40B4-BE49-F238E27FC236}">
                  <a16:creationId xmlns:a16="http://schemas.microsoft.com/office/drawing/2014/main" id="{BECF51D8-F0B0-22CC-87E7-ED315DF0E9B2}"/>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C2316EB-820C-363E-F052-00CA0D731F91}"/>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B0C5C9C-B41E-A947-7775-F706BB1A07B1}"/>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3CBD8118-3BA4-3847-926F-6B3C9B6BBA0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907692" y="2405278"/>
            <a:ext cx="4993051" cy="3000232"/>
          </a:xfrm>
          <a:prstGeom prst="parallelogram">
            <a:avLst/>
          </a:prstGeom>
        </p:spPr>
      </p:pic>
      <p:sp>
        <p:nvSpPr>
          <p:cNvPr id="41" name="TextBox 40">
            <a:extLst>
              <a:ext uri="{FF2B5EF4-FFF2-40B4-BE49-F238E27FC236}">
                <a16:creationId xmlns:a16="http://schemas.microsoft.com/office/drawing/2014/main" id="{4AE2E5C9-96D5-8F4B-BBA5-D9B6AF3D9692}"/>
              </a:ext>
            </a:extLst>
          </p:cNvPr>
          <p:cNvSpPr txBox="1"/>
          <p:nvPr/>
        </p:nvSpPr>
        <p:spPr>
          <a:xfrm>
            <a:off x="0" y="394927"/>
            <a:ext cx="12192000" cy="700242"/>
          </a:xfrm>
          <a:prstGeom prst="rect">
            <a:avLst/>
          </a:prstGeom>
          <a:noFill/>
        </p:spPr>
        <p:txBody>
          <a:bodyPr wrap="square">
            <a:noAutofit/>
          </a:bodyPr>
          <a:lstStyle/>
          <a:p>
            <a:pPr algn="ctr"/>
            <a:r>
              <a:rPr lang="en-US" sz="4400" spc="-80" dirty="0">
                <a:solidFill>
                  <a:srgbClr val="0073E6"/>
                </a:solidFill>
              </a:rPr>
              <a:t>Item Lookup</a:t>
            </a:r>
            <a:endParaRPr lang="en-US" sz="4400" spc="-80" dirty="0">
              <a:solidFill>
                <a:srgbClr val="0073E6"/>
              </a:solidFill>
              <a:effectLst/>
            </a:endParaRPr>
          </a:p>
        </p:txBody>
      </p:sp>
      <p:sp>
        <p:nvSpPr>
          <p:cNvPr id="56" name="TextBox 55">
            <a:extLst>
              <a:ext uri="{FF2B5EF4-FFF2-40B4-BE49-F238E27FC236}">
                <a16:creationId xmlns:a16="http://schemas.microsoft.com/office/drawing/2014/main" id="{28FDD839-FA2C-3541-9A9A-2953359E8151}"/>
              </a:ext>
            </a:extLst>
          </p:cNvPr>
          <p:cNvSpPr txBox="1"/>
          <p:nvPr/>
        </p:nvSpPr>
        <p:spPr>
          <a:xfrm>
            <a:off x="0" y="1153668"/>
            <a:ext cx="12192000" cy="540661"/>
          </a:xfrm>
          <a:prstGeom prst="rect">
            <a:avLst/>
          </a:prstGeom>
          <a:noFill/>
        </p:spPr>
        <p:txBody>
          <a:bodyPr wrap="square">
            <a:noAutofit/>
          </a:bodyPr>
          <a:lstStyle/>
          <a:p>
            <a:pPr algn="ctr"/>
            <a:r>
              <a:rPr lang="en-US" sz="2400" dirty="0"/>
              <a:t>Enable associates to look up inventory information in seconds</a:t>
            </a:r>
            <a:endParaRPr lang="en-US" sz="2400" dirty="0">
              <a:effectLst/>
            </a:endParaRPr>
          </a:p>
        </p:txBody>
      </p:sp>
      <p:grpSp>
        <p:nvGrpSpPr>
          <p:cNvPr id="2" name="Group 1">
            <a:extLst>
              <a:ext uri="{FF2B5EF4-FFF2-40B4-BE49-F238E27FC236}">
                <a16:creationId xmlns:a16="http://schemas.microsoft.com/office/drawing/2014/main" id="{34D50DA6-4F2E-EEA8-469D-A208E9F3B0E7}"/>
              </a:ext>
            </a:extLst>
          </p:cNvPr>
          <p:cNvGrpSpPr/>
          <p:nvPr/>
        </p:nvGrpSpPr>
        <p:grpSpPr>
          <a:xfrm rot="16200000">
            <a:off x="5882278" y="-3785560"/>
            <a:ext cx="427444" cy="10959778"/>
            <a:chOff x="5029190" y="1532709"/>
            <a:chExt cx="4428315" cy="5325291"/>
          </a:xfrm>
        </p:grpSpPr>
        <p:sp>
          <p:nvSpPr>
            <p:cNvPr id="4" name="Rectangle 3">
              <a:extLst>
                <a:ext uri="{FF2B5EF4-FFF2-40B4-BE49-F238E27FC236}">
                  <a16:creationId xmlns:a16="http://schemas.microsoft.com/office/drawing/2014/main" id="{311FE96D-EF50-0FC9-7519-46A9A697E6BF}"/>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7C036B-F994-65AB-C292-AC448B3720DD}"/>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C27C154-41CD-1385-8EA2-F814E783242C}"/>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FFCA625E-C73B-CA48-9046-52A33A134D40}"/>
              </a:ext>
            </a:extLst>
          </p:cNvPr>
          <p:cNvSpPr txBox="1"/>
          <p:nvPr/>
        </p:nvSpPr>
        <p:spPr>
          <a:xfrm>
            <a:off x="6337026" y="2473189"/>
            <a:ext cx="5151077" cy="3667671"/>
          </a:xfrm>
          <a:prstGeom prst="rect">
            <a:avLst/>
          </a:prstGeom>
          <a:noFill/>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dirty="0">
                <a:ln>
                  <a:noFill/>
                </a:ln>
                <a:solidFill>
                  <a:srgbClr val="0073E6"/>
                </a:solidFill>
                <a:effectLst/>
                <a:uLnTx/>
                <a:uFillTx/>
                <a:latin typeface="Arial"/>
                <a:ea typeface="MS PGothic"/>
                <a:cs typeface="Arial"/>
              </a:rPr>
              <a:t>Features</a:t>
            </a:r>
          </a:p>
          <a:p>
            <a:pPr marL="173038" marR="0" lvl="0" indent="-173038" algn="l" defTabSz="914400" rtl="0" eaLnBrk="1" fontAlgn="base" latinLnBrk="0" hangingPunct="1">
              <a:lnSpc>
                <a:spcPct val="100000"/>
              </a:lnSpc>
              <a:spcBef>
                <a:spcPct val="0"/>
              </a:spcBef>
              <a:spcAft>
                <a:spcPts val="400"/>
              </a:spcAft>
              <a:buClr>
                <a:srgbClr val="0073E6"/>
              </a:buClr>
              <a:buSzTx/>
              <a:buFont typeface="Arial" panose="020B0604020202020204" pitchFamily="34" charset="0"/>
              <a:buChar char="•"/>
              <a:defRPr/>
            </a:pPr>
            <a:r>
              <a:rPr lang="en-US" sz="1500" dirty="0">
                <a:solidFill>
                  <a:schemeClr val="accent6">
                    <a:lumMod val="25000"/>
                  </a:schemeClr>
                </a:solidFill>
              </a:rPr>
              <a:t>Front end application that integrates with your backend inventory system</a:t>
            </a:r>
          </a:p>
          <a:p>
            <a:pPr marL="173038" indent="-173038" fontAlgn="base">
              <a:spcBef>
                <a:spcPct val="0"/>
              </a:spcBef>
              <a:spcAft>
                <a:spcPts val="400"/>
              </a:spcAft>
              <a:buClr>
                <a:srgbClr val="0073E6"/>
              </a:buClr>
              <a:buFont typeface="Arial" panose="020B0604020202020204" pitchFamily="34" charset="0"/>
              <a:buChar char="•"/>
              <a:defRPr/>
            </a:pPr>
            <a:r>
              <a:rPr lang="en-US" sz="1500" dirty="0">
                <a:solidFill>
                  <a:schemeClr val="accent6">
                    <a:lumMod val="25000"/>
                  </a:schemeClr>
                </a:solidFill>
              </a:rPr>
              <a:t>Supports web-enabled inventory system access, including SAP and Oracle</a:t>
            </a:r>
          </a:p>
          <a:p>
            <a:pPr marL="173038" indent="-173038" fontAlgn="base">
              <a:spcBef>
                <a:spcPct val="0"/>
              </a:spcBef>
              <a:spcAft>
                <a:spcPts val="400"/>
              </a:spcAft>
              <a:buClr>
                <a:srgbClr val="0073E6"/>
              </a:buClr>
              <a:buFont typeface="Arial" panose="020B0604020202020204" pitchFamily="34" charset="0"/>
              <a:buChar char="•"/>
              <a:defRPr/>
            </a:pPr>
            <a:r>
              <a:rPr lang="en-US" sz="1500" dirty="0">
                <a:solidFill>
                  <a:schemeClr val="accent6">
                    <a:lumMod val="25000"/>
                  </a:schemeClr>
                </a:solidFill>
              </a:rPr>
              <a:t>After scanning the barcode on an item, workers can simply ask a context-aware question to get more information — such as ‘How many units are in stock?’ or 'Do we have any units in red?</a:t>
            </a:r>
          </a:p>
          <a:p>
            <a:pPr marL="173038" lvl="0" indent="-173038" fontAlgn="base">
              <a:spcBef>
                <a:spcPct val="0"/>
              </a:spcBef>
              <a:spcAft>
                <a:spcPts val="400"/>
              </a:spcAft>
              <a:buClr>
                <a:srgbClr val="0073E6"/>
              </a:buClr>
              <a:buFont typeface="Arial" panose="020B0604020202020204" pitchFamily="34" charset="0"/>
              <a:buChar char="•"/>
              <a:defRPr/>
            </a:pPr>
            <a:r>
              <a:rPr lang="en-US" sz="1500" dirty="0">
                <a:solidFill>
                  <a:schemeClr val="accent6">
                    <a:lumMod val="25000"/>
                  </a:schemeClr>
                </a:solidFill>
                <a:latin typeface="Arial" panose="020B0604020202020204" pitchFamily="34" charset="0"/>
                <a:cs typeface="Arial" panose="020B0604020202020204" pitchFamily="34" charset="0"/>
              </a:rPr>
              <a:t>Eliminates the need for workers to navigate through screens to find out about inventory availability, available colors or related and similar items</a:t>
            </a:r>
            <a:endParaRPr kumimoji="0" lang="en-GB" sz="1400" b="0" i="0" u="none" strike="noStrike" kern="1200" cap="none" spc="0" normalizeH="0" baseline="0" noProof="0" dirty="0">
              <a:ln>
                <a:noFill/>
              </a:ln>
              <a:solidFill>
                <a:schemeClr val="accent6">
                  <a:lumMod val="25000"/>
                </a:schemeClr>
              </a:solidFill>
              <a:effectLst/>
              <a:uLnTx/>
              <a:uFillTx/>
              <a:latin typeface="Arial"/>
              <a:ea typeface="MS PGothic"/>
              <a:cs typeface="Arial"/>
            </a:endParaRPr>
          </a:p>
        </p:txBody>
      </p:sp>
      <p:pic>
        <p:nvPicPr>
          <p:cNvPr id="14" name="Picture 13" descr="A close-up of a smart watch&#10;&#10;Description automatically generated">
            <a:extLst>
              <a:ext uri="{FF2B5EF4-FFF2-40B4-BE49-F238E27FC236}">
                <a16:creationId xmlns:a16="http://schemas.microsoft.com/office/drawing/2014/main" id="{BD64EC37-DFAF-BE41-ADF1-73AB8C43A8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25868" y="3896989"/>
            <a:ext cx="1689468" cy="2105921"/>
          </a:xfrm>
          <a:prstGeom prst="rect">
            <a:avLst/>
          </a:prstGeom>
        </p:spPr>
      </p:pic>
      <p:cxnSp>
        <p:nvCxnSpPr>
          <p:cNvPr id="20" name="Straight Connector 19">
            <a:extLst>
              <a:ext uri="{FF2B5EF4-FFF2-40B4-BE49-F238E27FC236}">
                <a16:creationId xmlns:a16="http://schemas.microsoft.com/office/drawing/2014/main" id="{D3BA5933-A4BF-3747-A39E-1837B43E9D6E}"/>
              </a:ext>
            </a:extLst>
          </p:cNvPr>
          <p:cNvCxnSpPr>
            <a:cxnSpLocks/>
          </p:cNvCxnSpPr>
          <p:nvPr/>
        </p:nvCxnSpPr>
        <p:spPr>
          <a:xfrm>
            <a:off x="6096000" y="2400295"/>
            <a:ext cx="0" cy="3304037"/>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05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20AFE3-A30C-E7D9-8FE0-01BB4BD235CB}"/>
              </a:ext>
            </a:extLst>
          </p:cNvPr>
          <p:cNvSpPr txBox="1"/>
          <p:nvPr/>
        </p:nvSpPr>
        <p:spPr>
          <a:xfrm>
            <a:off x="457201" y="2868249"/>
            <a:ext cx="5022542" cy="1002233"/>
          </a:xfrm>
          <a:prstGeom prst="rect">
            <a:avLst/>
          </a:prstGeom>
          <a:noFill/>
        </p:spPr>
        <p:txBody>
          <a:bodyPr wrap="square">
            <a:noAutofit/>
          </a:bodyPr>
          <a:lstStyle/>
          <a:p>
            <a:pPr>
              <a:lnSpc>
                <a:spcPts val="4600"/>
              </a:lnSpc>
              <a:defRPr/>
            </a:pPr>
            <a:r>
              <a:rPr lang="en-US" sz="5400" spc="-30" dirty="0">
                <a:solidFill>
                  <a:srgbClr val="0073E6"/>
                </a:solidFill>
                <a:latin typeface="Arial" pitchFamily="-103" charset="0"/>
                <a:ea typeface="MS PGothic" charset="0"/>
              </a:rPr>
              <a:t>Mobility DNA —</a:t>
            </a:r>
            <a:r>
              <a:rPr lang="en-US" sz="3600" spc="-30" dirty="0">
                <a:solidFill>
                  <a:srgbClr val="0073E6"/>
                </a:solidFill>
                <a:latin typeface="Arial" pitchFamily="-103" charset="0"/>
                <a:ea typeface="MS PGothic" charset="0"/>
              </a:rPr>
              <a:t> </a:t>
            </a:r>
            <a:r>
              <a:rPr lang="en-US" sz="3600" b="1" spc="-30" dirty="0">
                <a:latin typeface="Arial" pitchFamily="-103" charset="0"/>
                <a:ea typeface="MS PGothic" charset="0"/>
              </a:rPr>
              <a:t>only from Zebra</a:t>
            </a:r>
          </a:p>
        </p:txBody>
      </p:sp>
      <p:grpSp>
        <p:nvGrpSpPr>
          <p:cNvPr id="3" name="Group 2">
            <a:extLst>
              <a:ext uri="{FF2B5EF4-FFF2-40B4-BE49-F238E27FC236}">
                <a16:creationId xmlns:a16="http://schemas.microsoft.com/office/drawing/2014/main" id="{3A086F97-4C43-94C2-37C9-76F564C67C70}"/>
              </a:ext>
            </a:extLst>
          </p:cNvPr>
          <p:cNvGrpSpPr/>
          <p:nvPr/>
        </p:nvGrpSpPr>
        <p:grpSpPr>
          <a:xfrm>
            <a:off x="4121589" y="-28214"/>
            <a:ext cx="8070411" cy="6914428"/>
            <a:chOff x="5429633" y="-21664"/>
            <a:chExt cx="6762367" cy="5309114"/>
          </a:xfrm>
        </p:grpSpPr>
        <p:sp>
          <p:nvSpPr>
            <p:cNvPr id="4" name="Triangle 3">
              <a:extLst>
                <a:ext uri="{FF2B5EF4-FFF2-40B4-BE49-F238E27FC236}">
                  <a16:creationId xmlns:a16="http://schemas.microsoft.com/office/drawing/2014/main" id="{B3F5F4FC-5EB7-5F61-2F07-9D9DB34470A5}"/>
                </a:ext>
              </a:extLst>
            </p:cNvPr>
            <p:cNvSpPr/>
            <p:nvPr/>
          </p:nvSpPr>
          <p:spPr>
            <a:xfrm rot="10800000">
              <a:off x="7024865" y="0"/>
              <a:ext cx="1325880" cy="1143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1ECA79D-3627-2C5E-9A9C-76C275BF89D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429633" y="-21664"/>
              <a:ext cx="6630838" cy="5287450"/>
            </a:xfrm>
            <a:prstGeom prst="parallelogram">
              <a:avLst>
                <a:gd name="adj" fmla="val 53261"/>
              </a:avLst>
            </a:prstGeom>
          </p:spPr>
        </p:pic>
        <p:sp>
          <p:nvSpPr>
            <p:cNvPr id="6" name="Right Triangle 5">
              <a:extLst>
                <a:ext uri="{FF2B5EF4-FFF2-40B4-BE49-F238E27FC236}">
                  <a16:creationId xmlns:a16="http://schemas.microsoft.com/office/drawing/2014/main" id="{4950A606-1DA9-677D-2D92-2E029E51AD37}"/>
                </a:ext>
              </a:extLst>
            </p:cNvPr>
            <p:cNvSpPr/>
            <p:nvPr/>
          </p:nvSpPr>
          <p:spPr>
            <a:xfrm flipH="1">
              <a:off x="9134281" y="0"/>
              <a:ext cx="3057719" cy="5287450"/>
            </a:xfrm>
            <a:prstGeom prst="rtTriangle">
              <a:avLst/>
            </a:prstGeom>
            <a:solidFill>
              <a:srgbClr val="007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7918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886C662-060D-71A2-663C-2C0F0F4804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74595" y="1777269"/>
            <a:ext cx="4184572" cy="4184572"/>
          </a:xfrm>
          <a:prstGeom prst="rect">
            <a:avLst/>
          </a:prstGeom>
        </p:spPr>
      </p:pic>
      <p:sp>
        <p:nvSpPr>
          <p:cNvPr id="4" name="Title 3">
            <a:extLst>
              <a:ext uri="{FF2B5EF4-FFF2-40B4-BE49-F238E27FC236}">
                <a16:creationId xmlns:a16="http://schemas.microsoft.com/office/drawing/2014/main" id="{E92C2273-8529-7741-84AA-950B4BDB2C87}"/>
              </a:ext>
            </a:extLst>
          </p:cNvPr>
          <p:cNvSpPr>
            <a:spLocks noGrp="1"/>
          </p:cNvSpPr>
          <p:nvPr>
            <p:ph type="title"/>
          </p:nvPr>
        </p:nvSpPr>
        <p:spPr>
          <a:xfrm>
            <a:off x="457200" y="437695"/>
            <a:ext cx="6561749" cy="573307"/>
          </a:xfrm>
        </p:spPr>
        <p:txBody>
          <a:bodyPr/>
          <a:lstStyle/>
          <a:p>
            <a:r>
              <a:rPr lang="en-US" sz="3200" dirty="0">
                <a:solidFill>
                  <a:srgbClr val="0073E6"/>
                </a:solidFill>
              </a:rPr>
              <a:t>Mobility DNA Software Suite</a:t>
            </a:r>
          </a:p>
        </p:txBody>
      </p:sp>
      <p:sp>
        <p:nvSpPr>
          <p:cNvPr id="7" name="Text Placeholder 6">
            <a:extLst>
              <a:ext uri="{FF2B5EF4-FFF2-40B4-BE49-F238E27FC236}">
                <a16:creationId xmlns:a16="http://schemas.microsoft.com/office/drawing/2014/main" id="{02C717DB-8C99-1F48-9792-6DD8B574BAC9}"/>
              </a:ext>
            </a:extLst>
          </p:cNvPr>
          <p:cNvSpPr>
            <a:spLocks noGrp="1"/>
          </p:cNvSpPr>
          <p:nvPr>
            <p:ph type="body" sz="quarter" idx="10"/>
          </p:nvPr>
        </p:nvSpPr>
        <p:spPr>
          <a:xfrm>
            <a:off x="548640" y="1023073"/>
            <a:ext cx="4040444" cy="1581315"/>
          </a:xfrm>
        </p:spPr>
        <p:txBody>
          <a:bodyPr/>
          <a:lstStyle/>
          <a:p>
            <a:r>
              <a:rPr lang="en-US" dirty="0">
                <a:solidFill>
                  <a:schemeClr val="tx1"/>
                </a:solidFill>
              </a:rPr>
              <a:t>Intuitive app-based capabilities that simplify every aspect of the device lifecycle</a:t>
            </a:r>
          </a:p>
        </p:txBody>
      </p:sp>
      <p:grpSp>
        <p:nvGrpSpPr>
          <p:cNvPr id="178" name="Group 177">
            <a:extLst>
              <a:ext uri="{FF2B5EF4-FFF2-40B4-BE49-F238E27FC236}">
                <a16:creationId xmlns:a16="http://schemas.microsoft.com/office/drawing/2014/main" id="{61914A7C-E49E-8A49-B2E4-48762F705892}"/>
              </a:ext>
            </a:extLst>
          </p:cNvPr>
          <p:cNvGrpSpPr/>
          <p:nvPr/>
        </p:nvGrpSpPr>
        <p:grpSpPr>
          <a:xfrm>
            <a:off x="4139656" y="1870441"/>
            <a:ext cx="4040752" cy="4040751"/>
            <a:chOff x="1287239" y="2323343"/>
            <a:chExt cx="3672721" cy="3672716"/>
          </a:xfrm>
        </p:grpSpPr>
        <p:sp>
          <p:nvSpPr>
            <p:cNvPr id="114" name="Oval 113">
              <a:extLst>
                <a:ext uri="{FF2B5EF4-FFF2-40B4-BE49-F238E27FC236}">
                  <a16:creationId xmlns:a16="http://schemas.microsoft.com/office/drawing/2014/main" id="{F6568931-6504-F449-9B51-0F4FF30B66E8}"/>
                </a:ext>
              </a:extLst>
            </p:cNvPr>
            <p:cNvSpPr/>
            <p:nvPr/>
          </p:nvSpPr>
          <p:spPr>
            <a:xfrm>
              <a:off x="1287239" y="2323343"/>
              <a:ext cx="3672721" cy="3672716"/>
            </a:xfrm>
            <a:prstGeom prst="ellipse">
              <a:avLst/>
            </a:prstGeom>
            <a:noFill/>
            <a:ln w="9525" cap="flat">
              <a:solidFill>
                <a:schemeClr val="accent1">
                  <a:lumMod val="40000"/>
                  <a:lumOff val="6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48" tIns="101548" rIns="101548" bIns="101548" numCol="1" spcCol="38100" rtlCol="0" anchor="ctr">
              <a:noAutofit/>
            </a:bodyPr>
            <a:lstStyle/>
            <a:p>
              <a:pPr algn="ctr" defTabSz="1142314" hangingPunct="0">
                <a:lnSpc>
                  <a:spcPct val="120000"/>
                </a:lnSpc>
                <a:defRPr/>
              </a:pPr>
              <a:endParaRPr lang="en-US" sz="2398" dirty="0">
                <a:solidFill>
                  <a:srgbClr val="7F7F7F"/>
                </a:solidFill>
                <a:latin typeface="Arial" panose="020B0604020202020204"/>
                <a:sym typeface="Arial"/>
              </a:endParaRPr>
            </a:p>
          </p:txBody>
        </p:sp>
        <p:sp>
          <p:nvSpPr>
            <p:cNvPr id="116" name="Rectangle 115">
              <a:extLst>
                <a:ext uri="{FF2B5EF4-FFF2-40B4-BE49-F238E27FC236}">
                  <a16:creationId xmlns:a16="http://schemas.microsoft.com/office/drawing/2014/main" id="{09D1F254-0B53-C24B-9512-1E40D9AFEB1D}"/>
                </a:ext>
              </a:extLst>
            </p:cNvPr>
            <p:cNvSpPr/>
            <p:nvPr/>
          </p:nvSpPr>
          <p:spPr>
            <a:xfrm rot="17473432">
              <a:off x="1443744" y="3459593"/>
              <a:ext cx="1400429" cy="654958"/>
            </a:xfrm>
            <a:prstGeom prst="rect">
              <a:avLst/>
            </a:prstGeom>
            <a:noFill/>
          </p:spPr>
          <p:txBody>
            <a:bodyPr spcFirstLastPara="1" wrap="none" lIns="91392" tIns="45696" rIns="91392" bIns="45696" numCol="1">
              <a:prstTxWarp prst="textArchUp">
                <a:avLst/>
              </a:prstTxWarp>
              <a:spAutoFit/>
            </a:bodyPr>
            <a:lstStyle/>
            <a:p>
              <a:pPr algn="ctr" defTabSz="569571" eaLnBrk="0" hangingPunct="0">
                <a:defRPr/>
              </a:pPr>
              <a:r>
                <a:rPr lang="en-US" sz="1200" dirty="0">
                  <a:ln w="12700">
                    <a:noFill/>
                    <a:prstDash val="solid"/>
                  </a:ln>
                  <a:solidFill>
                    <a:srgbClr val="FFFFFF"/>
                  </a:solidFill>
                  <a:cs typeface="Arial" panose="020B0604020202020204" pitchFamily="34" charset="0"/>
                  <a:sym typeface="Arial" panose="020B0604020202020204" pitchFamily="34" charset="0"/>
                </a:rPr>
                <a:t>Optimize</a:t>
              </a:r>
            </a:p>
          </p:txBody>
        </p:sp>
        <p:sp>
          <p:nvSpPr>
            <p:cNvPr id="117" name="Rectangle 116">
              <a:extLst>
                <a:ext uri="{FF2B5EF4-FFF2-40B4-BE49-F238E27FC236}">
                  <a16:creationId xmlns:a16="http://schemas.microsoft.com/office/drawing/2014/main" id="{048345B2-D9FE-EF4D-82C8-90C049B3A065}"/>
                </a:ext>
              </a:extLst>
            </p:cNvPr>
            <p:cNvSpPr/>
            <p:nvPr/>
          </p:nvSpPr>
          <p:spPr>
            <a:xfrm rot="2415224">
              <a:off x="1741679" y="4661058"/>
              <a:ext cx="1393580" cy="658961"/>
            </a:xfrm>
            <a:prstGeom prst="rect">
              <a:avLst/>
            </a:prstGeom>
            <a:noFill/>
          </p:spPr>
          <p:txBody>
            <a:bodyPr spcFirstLastPara="1" wrap="none" lIns="91392" tIns="45696" rIns="91392" bIns="45696" numCol="1">
              <a:prstTxWarp prst="textArchDown">
                <a:avLst/>
              </a:prstTxWarp>
              <a:spAutoFit/>
            </a:bodyPr>
            <a:lstStyle/>
            <a:p>
              <a:pPr algn="ctr" defTabSz="569571" eaLnBrk="0" hangingPunct="0">
                <a:defRPr/>
              </a:pPr>
              <a:r>
                <a:rPr lang="en-US" sz="1200" dirty="0">
                  <a:ln w="12700">
                    <a:noFill/>
                    <a:prstDash val="solid"/>
                  </a:ln>
                  <a:solidFill>
                    <a:srgbClr val="FFFFFF"/>
                  </a:solidFill>
                  <a:cs typeface="Arial" panose="020B0604020202020204" pitchFamily="34" charset="0"/>
                  <a:sym typeface="Arial" panose="020B0604020202020204" pitchFamily="34" charset="0"/>
                </a:rPr>
                <a:t>Manage</a:t>
              </a:r>
            </a:p>
          </p:txBody>
        </p:sp>
        <p:sp>
          <p:nvSpPr>
            <p:cNvPr id="118" name="Rectangle 117">
              <a:extLst>
                <a:ext uri="{FF2B5EF4-FFF2-40B4-BE49-F238E27FC236}">
                  <a16:creationId xmlns:a16="http://schemas.microsoft.com/office/drawing/2014/main" id="{7FB7FBC7-F749-FC40-B21E-F93A9038A3FB}"/>
                </a:ext>
              </a:extLst>
            </p:cNvPr>
            <p:cNvSpPr/>
            <p:nvPr/>
          </p:nvSpPr>
          <p:spPr>
            <a:xfrm rot="163383">
              <a:off x="2466455" y="2765037"/>
              <a:ext cx="1400431" cy="942803"/>
            </a:xfrm>
            <a:prstGeom prst="rect">
              <a:avLst/>
            </a:prstGeom>
            <a:noFill/>
          </p:spPr>
          <p:txBody>
            <a:bodyPr spcFirstLastPara="1" wrap="none" lIns="91392" tIns="45696" rIns="91392" bIns="45696" numCol="1">
              <a:prstTxWarp prst="textArchUp">
                <a:avLst/>
              </a:prstTxWarp>
              <a:spAutoFit/>
            </a:bodyPr>
            <a:lstStyle/>
            <a:p>
              <a:pPr algn="ctr" defTabSz="569571" eaLnBrk="0" hangingPunct="0">
                <a:defRPr/>
              </a:pPr>
              <a:r>
                <a:rPr lang="en-US" sz="1200" noProof="1">
                  <a:solidFill>
                    <a:srgbClr val="FFFFFF"/>
                  </a:solidFill>
                  <a:cs typeface="Arial" panose="020B0604020202020204" pitchFamily="34" charset="0"/>
                  <a:sym typeface="Arial" panose="020B0604020202020204" pitchFamily="34" charset="0"/>
                </a:rPr>
                <a:t>Integrate</a:t>
              </a:r>
            </a:p>
          </p:txBody>
        </p:sp>
        <p:sp>
          <p:nvSpPr>
            <p:cNvPr id="119" name="Rectangle 118">
              <a:extLst>
                <a:ext uri="{FF2B5EF4-FFF2-40B4-BE49-F238E27FC236}">
                  <a16:creationId xmlns:a16="http://schemas.microsoft.com/office/drawing/2014/main" id="{4AC90FD7-2EB6-334D-90D8-525441DF695F}"/>
                </a:ext>
              </a:extLst>
            </p:cNvPr>
            <p:cNvSpPr/>
            <p:nvPr/>
          </p:nvSpPr>
          <p:spPr>
            <a:xfrm rot="19828021">
              <a:off x="2907797" y="4802985"/>
              <a:ext cx="1459392" cy="658961"/>
            </a:xfrm>
            <a:prstGeom prst="rect">
              <a:avLst/>
            </a:prstGeom>
            <a:noFill/>
          </p:spPr>
          <p:txBody>
            <a:bodyPr spcFirstLastPara="1" wrap="none" lIns="91392" tIns="45696" rIns="91392" bIns="45696" numCol="1">
              <a:prstTxWarp prst="textArchDown">
                <a:avLst/>
              </a:prstTxWarp>
              <a:spAutoFit/>
            </a:bodyPr>
            <a:lstStyle/>
            <a:p>
              <a:pPr algn="ctr" defTabSz="569571" eaLnBrk="0" hangingPunct="0">
                <a:defRPr/>
              </a:pPr>
              <a:r>
                <a:rPr lang="en-US" sz="1200" dirty="0">
                  <a:ln w="12700">
                    <a:noFill/>
                    <a:prstDash val="solid"/>
                  </a:ln>
                  <a:solidFill>
                    <a:srgbClr val="FFFFFF"/>
                  </a:solidFill>
                  <a:cs typeface="Arial" panose="020B0604020202020204" pitchFamily="34" charset="0"/>
                  <a:sym typeface="Arial" panose="020B0604020202020204" pitchFamily="34" charset="0"/>
                </a:rPr>
                <a:t>      Deploy</a:t>
              </a:r>
            </a:p>
          </p:txBody>
        </p:sp>
        <p:pic>
          <p:nvPicPr>
            <p:cNvPr id="120" name="Graphic 119">
              <a:extLst>
                <a:ext uri="{FF2B5EF4-FFF2-40B4-BE49-F238E27FC236}">
                  <a16:creationId xmlns:a16="http://schemas.microsoft.com/office/drawing/2014/main" id="{C00FA7DC-5088-CD42-ADCB-A733A15AC56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3021275" y="2904831"/>
              <a:ext cx="331607" cy="331608"/>
            </a:xfrm>
            <a:prstGeom prst="rect">
              <a:avLst/>
            </a:prstGeom>
          </p:spPr>
        </p:pic>
        <p:pic>
          <p:nvPicPr>
            <p:cNvPr id="121" name="Graphic 120">
              <a:extLst>
                <a:ext uri="{FF2B5EF4-FFF2-40B4-BE49-F238E27FC236}">
                  <a16:creationId xmlns:a16="http://schemas.microsoft.com/office/drawing/2014/main" id="{BE8B31CF-2C2A-FA4F-9C22-4E5C3A8F456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32241" y="3739463"/>
              <a:ext cx="245492" cy="245491"/>
            </a:xfrm>
            <a:prstGeom prst="rect">
              <a:avLst/>
            </a:prstGeom>
          </p:spPr>
        </p:pic>
        <p:pic>
          <p:nvPicPr>
            <p:cNvPr id="122" name="Graphic 121">
              <a:extLst>
                <a:ext uri="{FF2B5EF4-FFF2-40B4-BE49-F238E27FC236}">
                  <a16:creationId xmlns:a16="http://schemas.microsoft.com/office/drawing/2014/main" id="{0BDFC24C-5C9E-1D41-8E92-840D5AECF7D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585684" y="4914696"/>
              <a:ext cx="217164" cy="217164"/>
            </a:xfrm>
            <a:prstGeom prst="rect">
              <a:avLst/>
            </a:prstGeom>
          </p:spPr>
        </p:pic>
        <p:pic>
          <p:nvPicPr>
            <p:cNvPr id="123" name="Graphic 122">
              <a:extLst>
                <a:ext uri="{FF2B5EF4-FFF2-40B4-BE49-F238E27FC236}">
                  <a16:creationId xmlns:a16="http://schemas.microsoft.com/office/drawing/2014/main" id="{31CB8B5A-2333-7A43-88A6-13F4B1D6078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8751588">
              <a:off x="2340055" y="4840399"/>
              <a:ext cx="251268" cy="251268"/>
            </a:xfrm>
            <a:prstGeom prst="rect">
              <a:avLst/>
            </a:prstGeom>
          </p:spPr>
        </p:pic>
        <p:pic>
          <p:nvPicPr>
            <p:cNvPr id="124" name="Graphic 123">
              <a:extLst>
                <a:ext uri="{FF2B5EF4-FFF2-40B4-BE49-F238E27FC236}">
                  <a16:creationId xmlns:a16="http://schemas.microsoft.com/office/drawing/2014/main" id="{65FC500E-F535-CF49-B043-1C1495C8DE6B}"/>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973325" y="3633747"/>
              <a:ext cx="323355" cy="323355"/>
            </a:xfrm>
            <a:prstGeom prst="rect">
              <a:avLst/>
            </a:prstGeom>
          </p:spPr>
        </p:pic>
        <p:sp>
          <p:nvSpPr>
            <p:cNvPr id="129" name="Rectangle 128">
              <a:extLst>
                <a:ext uri="{FF2B5EF4-FFF2-40B4-BE49-F238E27FC236}">
                  <a16:creationId xmlns:a16="http://schemas.microsoft.com/office/drawing/2014/main" id="{E7417C89-E284-E941-9F80-6DD06D6AF57C}"/>
                </a:ext>
              </a:extLst>
            </p:cNvPr>
            <p:cNvSpPr/>
            <p:nvPr/>
          </p:nvSpPr>
          <p:spPr>
            <a:xfrm rot="4443489">
              <a:off x="3460145" y="3526253"/>
              <a:ext cx="1400430" cy="654958"/>
            </a:xfrm>
            <a:prstGeom prst="rect">
              <a:avLst/>
            </a:prstGeom>
            <a:noFill/>
          </p:spPr>
          <p:txBody>
            <a:bodyPr spcFirstLastPara="1" vert="horz" wrap="none" lIns="91392" tIns="45696" rIns="91392" bIns="45696" numCol="1" anchor="ctr" anchorCtr="0">
              <a:prstTxWarp prst="textArchUp">
                <a:avLst/>
              </a:prstTxWarp>
              <a:spAutoFit/>
            </a:bodyPr>
            <a:lstStyle/>
            <a:p>
              <a:pPr algn="ctr" defTabSz="569571" eaLnBrk="0" hangingPunct="0">
                <a:defRPr/>
              </a:pPr>
              <a:r>
                <a:rPr lang="en-US" sz="1200" dirty="0">
                  <a:ln w="12700">
                    <a:noFill/>
                    <a:prstDash val="solid"/>
                  </a:ln>
                  <a:solidFill>
                    <a:srgbClr val="FFFFFF"/>
                  </a:solidFill>
                  <a:cs typeface="Arial" panose="020B0604020202020204" pitchFamily="34" charset="0"/>
                  <a:sym typeface="Arial" panose="020B0604020202020204" pitchFamily="34" charset="0"/>
                </a:rPr>
                <a:t>Secure</a:t>
              </a:r>
            </a:p>
          </p:txBody>
        </p:sp>
        <p:sp>
          <p:nvSpPr>
            <p:cNvPr id="145" name="TextBox 144">
              <a:extLst>
                <a:ext uri="{FF2B5EF4-FFF2-40B4-BE49-F238E27FC236}">
                  <a16:creationId xmlns:a16="http://schemas.microsoft.com/office/drawing/2014/main" id="{BBDAC52F-1584-314F-960E-09E12C1F32F0}"/>
                </a:ext>
              </a:extLst>
            </p:cNvPr>
            <p:cNvSpPr txBox="1"/>
            <p:nvPr/>
          </p:nvSpPr>
          <p:spPr>
            <a:xfrm>
              <a:off x="2510703" y="3981974"/>
              <a:ext cx="1180155" cy="279672"/>
            </a:xfrm>
            <a:prstGeom prst="rect">
              <a:avLst/>
            </a:prstGeom>
            <a:noFill/>
          </p:spPr>
          <p:txBody>
            <a:bodyPr wrap="none" rtlCol="0">
              <a:spAutoFit/>
            </a:bodyPr>
            <a:lstStyle/>
            <a:p>
              <a:pPr algn="ctr" defTabSz="913852">
                <a:defRPr/>
              </a:pPr>
              <a:r>
                <a:rPr lang="en-US" sz="1400" b="1" dirty="0">
                  <a:solidFill>
                    <a:srgbClr val="0073FF"/>
                  </a:solidFill>
                  <a:latin typeface="Arial" panose="020B0604020202020204"/>
                </a:rPr>
                <a:t>Mobility DNA</a:t>
              </a:r>
            </a:p>
          </p:txBody>
        </p:sp>
      </p:grpSp>
      <p:grpSp>
        <p:nvGrpSpPr>
          <p:cNvPr id="3" name="Group 2">
            <a:extLst>
              <a:ext uri="{FF2B5EF4-FFF2-40B4-BE49-F238E27FC236}">
                <a16:creationId xmlns:a16="http://schemas.microsoft.com/office/drawing/2014/main" id="{8E5A5ECE-3BD9-BB49-8454-DF6B145A0D0A}"/>
              </a:ext>
            </a:extLst>
          </p:cNvPr>
          <p:cNvGrpSpPr/>
          <p:nvPr/>
        </p:nvGrpSpPr>
        <p:grpSpPr>
          <a:xfrm>
            <a:off x="1137200" y="1419112"/>
            <a:ext cx="9731774" cy="4129159"/>
            <a:chOff x="1157468" y="1433593"/>
            <a:chExt cx="9734309" cy="4130234"/>
          </a:xfrm>
        </p:grpSpPr>
        <p:sp>
          <p:nvSpPr>
            <p:cNvPr id="140" name="TextBox 15">
              <a:extLst>
                <a:ext uri="{FF2B5EF4-FFF2-40B4-BE49-F238E27FC236}">
                  <a16:creationId xmlns:a16="http://schemas.microsoft.com/office/drawing/2014/main" id="{0924E434-895A-A244-A03D-9D9F526ED383}"/>
                </a:ext>
              </a:extLst>
            </p:cNvPr>
            <p:cNvSpPr txBox="1">
              <a:spLocks noChangeArrowheads="1"/>
            </p:cNvSpPr>
            <p:nvPr/>
          </p:nvSpPr>
          <p:spPr bwMode="auto">
            <a:xfrm>
              <a:off x="7132213" y="1433593"/>
              <a:ext cx="3179987" cy="64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571">
                <a:lnSpc>
                  <a:spcPct val="90000"/>
                </a:lnSpc>
                <a:spcAft>
                  <a:spcPts val="400"/>
                </a:spcAft>
                <a:defRPr/>
              </a:pPr>
              <a:r>
                <a:rPr lang="en-US" altLang="en-US" sz="1600" b="1" noProof="1">
                  <a:solidFill>
                    <a:srgbClr val="000000"/>
                  </a:solidFill>
                  <a:latin typeface="Arial"/>
                  <a:cs typeface="Arial"/>
                </a:rPr>
                <a:t>Integrate</a:t>
              </a:r>
              <a:endParaRPr lang="en-US" altLang="en-US" sz="1999" b="1" noProof="1">
                <a:solidFill>
                  <a:srgbClr val="000000"/>
                </a:solidFill>
                <a:latin typeface="Arial"/>
                <a:cs typeface="Arial"/>
              </a:endParaRPr>
            </a:p>
            <a:p>
              <a:pPr defTabSz="913852">
                <a:lnSpc>
                  <a:spcPct val="90000"/>
                </a:lnSpc>
                <a:defRPr/>
              </a:pPr>
              <a:r>
                <a:rPr lang="en-US" sz="1000" noProof="1">
                  <a:solidFill>
                    <a:srgbClr val="000000"/>
                  </a:solidFill>
                  <a:latin typeface="Arial"/>
                  <a:cs typeface="Arial"/>
                </a:rPr>
                <a:t>Developers can effortlessly create and integrate mobile computer apps in less time with less risk</a:t>
              </a:r>
            </a:p>
          </p:txBody>
        </p:sp>
        <p:sp>
          <p:nvSpPr>
            <p:cNvPr id="141" name="TextBox 15">
              <a:extLst>
                <a:ext uri="{FF2B5EF4-FFF2-40B4-BE49-F238E27FC236}">
                  <a16:creationId xmlns:a16="http://schemas.microsoft.com/office/drawing/2014/main" id="{16D1BB10-6136-0043-8EEF-B4AFBC5873B8}"/>
                </a:ext>
              </a:extLst>
            </p:cNvPr>
            <p:cNvSpPr txBox="1">
              <a:spLocks noChangeArrowheads="1"/>
            </p:cNvSpPr>
            <p:nvPr/>
          </p:nvSpPr>
          <p:spPr bwMode="auto">
            <a:xfrm>
              <a:off x="8392220" y="3034089"/>
              <a:ext cx="2166612" cy="64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571">
                <a:lnSpc>
                  <a:spcPct val="90000"/>
                </a:lnSpc>
                <a:spcAft>
                  <a:spcPts val="400"/>
                </a:spcAft>
                <a:defRPr/>
              </a:pPr>
              <a:r>
                <a:rPr lang="en-US" altLang="en-US" sz="1600" b="1" noProof="1">
                  <a:solidFill>
                    <a:srgbClr val="000000"/>
                  </a:solidFill>
                  <a:latin typeface="Arial"/>
                  <a:cs typeface="Arial"/>
                </a:rPr>
                <a:t>Secure</a:t>
              </a:r>
            </a:p>
            <a:p>
              <a:pPr defTabSz="913852">
                <a:lnSpc>
                  <a:spcPct val="90000"/>
                </a:lnSpc>
                <a:defRPr/>
              </a:pPr>
              <a:r>
                <a:rPr lang="en-US" sz="1000" noProof="1">
                  <a:solidFill>
                    <a:srgbClr val="000000"/>
                  </a:solidFill>
                  <a:latin typeface="Arial"/>
                  <a:cs typeface="Arial"/>
                </a:rPr>
                <a:t>Maximize IT’s ability to address new and emerging threats</a:t>
              </a:r>
            </a:p>
          </p:txBody>
        </p:sp>
        <p:sp>
          <p:nvSpPr>
            <p:cNvPr id="142" name="TextBox 15">
              <a:extLst>
                <a:ext uri="{FF2B5EF4-FFF2-40B4-BE49-F238E27FC236}">
                  <a16:creationId xmlns:a16="http://schemas.microsoft.com/office/drawing/2014/main" id="{54C07C69-1526-E84F-90BC-A7E49AAD4DDC}"/>
                </a:ext>
              </a:extLst>
            </p:cNvPr>
            <p:cNvSpPr txBox="1">
              <a:spLocks noChangeArrowheads="1"/>
            </p:cNvSpPr>
            <p:nvPr/>
          </p:nvSpPr>
          <p:spPr bwMode="auto">
            <a:xfrm>
              <a:off x="7981066" y="4872080"/>
              <a:ext cx="2910711" cy="64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571">
                <a:lnSpc>
                  <a:spcPct val="90000"/>
                </a:lnSpc>
                <a:spcAft>
                  <a:spcPts val="400"/>
                </a:spcAft>
                <a:defRPr/>
              </a:pPr>
              <a:r>
                <a:rPr lang="en-US" altLang="en-US" sz="1600" b="1" noProof="1">
                  <a:solidFill>
                    <a:srgbClr val="000000"/>
                  </a:solidFill>
                  <a:latin typeface="Arial"/>
                  <a:cs typeface="Arial"/>
                </a:rPr>
                <a:t>Deploy</a:t>
              </a:r>
              <a:endParaRPr lang="en-US" altLang="en-US" sz="1999" b="1" noProof="1">
                <a:solidFill>
                  <a:srgbClr val="000000"/>
                </a:solidFill>
                <a:latin typeface="Arial"/>
                <a:cs typeface="Arial"/>
              </a:endParaRPr>
            </a:p>
            <a:p>
              <a:pPr defTabSz="913852">
                <a:lnSpc>
                  <a:spcPct val="90000"/>
                </a:lnSpc>
                <a:defRPr/>
              </a:pPr>
              <a:r>
                <a:rPr lang="en-US" sz="1000" noProof="1">
                  <a:solidFill>
                    <a:srgbClr val="000000"/>
                  </a:solidFill>
                  <a:latin typeface="Arial"/>
                  <a:cs typeface="Arial"/>
                </a:rPr>
                <a:t>Rapidly stage and easily configure small to large batches of mobile computers</a:t>
              </a:r>
            </a:p>
          </p:txBody>
        </p:sp>
        <p:sp>
          <p:nvSpPr>
            <p:cNvPr id="143" name="TextBox 15">
              <a:extLst>
                <a:ext uri="{FF2B5EF4-FFF2-40B4-BE49-F238E27FC236}">
                  <a16:creationId xmlns:a16="http://schemas.microsoft.com/office/drawing/2014/main" id="{B398BA9F-7A4F-DF44-9445-7181FC0C981C}"/>
                </a:ext>
              </a:extLst>
            </p:cNvPr>
            <p:cNvSpPr txBox="1">
              <a:spLocks noChangeArrowheads="1"/>
            </p:cNvSpPr>
            <p:nvPr/>
          </p:nvSpPr>
          <p:spPr bwMode="auto">
            <a:xfrm>
              <a:off x="1643606" y="4921481"/>
              <a:ext cx="2770228" cy="64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algn="r" defTabSz="569571">
                <a:lnSpc>
                  <a:spcPct val="90000"/>
                </a:lnSpc>
                <a:spcAft>
                  <a:spcPts val="400"/>
                </a:spcAft>
                <a:defRPr/>
              </a:pPr>
              <a:r>
                <a:rPr lang="en-US" altLang="en-US" sz="1600" b="1" noProof="1">
                  <a:solidFill>
                    <a:srgbClr val="000000"/>
                  </a:solidFill>
                  <a:latin typeface="Arial"/>
                  <a:cs typeface="Arial"/>
                </a:rPr>
                <a:t>Manage</a:t>
              </a:r>
            </a:p>
            <a:p>
              <a:pPr algn="r" defTabSz="913852">
                <a:lnSpc>
                  <a:spcPct val="90000"/>
                </a:lnSpc>
                <a:defRPr/>
              </a:pPr>
              <a:r>
                <a:rPr lang="en-US" sz="1000" noProof="1">
                  <a:solidFill>
                    <a:srgbClr val="000000"/>
                  </a:solidFill>
                  <a:latin typeface="Arial"/>
                  <a:cs typeface="Arial"/>
                </a:rPr>
                <a:t>Help IT reduce the complexity of managing and maintaining mobile computers</a:t>
              </a:r>
            </a:p>
          </p:txBody>
        </p:sp>
        <p:sp>
          <p:nvSpPr>
            <p:cNvPr id="144" name="TextBox 15">
              <a:extLst>
                <a:ext uri="{FF2B5EF4-FFF2-40B4-BE49-F238E27FC236}">
                  <a16:creationId xmlns:a16="http://schemas.microsoft.com/office/drawing/2014/main" id="{F46C218F-848A-D64B-8265-CA1EDFCFA4D3}"/>
                </a:ext>
              </a:extLst>
            </p:cNvPr>
            <p:cNvSpPr txBox="1">
              <a:spLocks noChangeArrowheads="1"/>
            </p:cNvSpPr>
            <p:nvPr/>
          </p:nvSpPr>
          <p:spPr bwMode="auto">
            <a:xfrm>
              <a:off x="1157468" y="3034088"/>
              <a:ext cx="2854524" cy="64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algn="r" defTabSz="569571">
                <a:lnSpc>
                  <a:spcPct val="90000"/>
                </a:lnSpc>
                <a:spcAft>
                  <a:spcPts val="400"/>
                </a:spcAft>
                <a:defRPr/>
              </a:pPr>
              <a:r>
                <a:rPr lang="en-US" altLang="en-US" sz="1600" b="1" noProof="1">
                  <a:solidFill>
                    <a:srgbClr val="000000"/>
                  </a:solidFill>
                  <a:latin typeface="Arial"/>
                  <a:cs typeface="Arial"/>
                </a:rPr>
                <a:t>Optimize</a:t>
              </a:r>
              <a:endParaRPr lang="en-US" altLang="en-US" sz="1999" b="1" noProof="1">
                <a:solidFill>
                  <a:srgbClr val="000000"/>
                </a:solidFill>
                <a:latin typeface="Arial"/>
                <a:cs typeface="Arial"/>
              </a:endParaRPr>
            </a:p>
            <a:p>
              <a:pPr algn="r" defTabSz="913852">
                <a:lnSpc>
                  <a:spcPct val="90000"/>
                </a:lnSpc>
                <a:defRPr/>
              </a:pPr>
              <a:r>
                <a:rPr lang="en-US" sz="1000" noProof="1">
                  <a:solidFill>
                    <a:srgbClr val="000000"/>
                  </a:solidFill>
                  <a:latin typeface="Arial"/>
                  <a:cs typeface="Arial"/>
                </a:rPr>
                <a:t>Enable workers to do more by improving the performance and UX of their mobile computers</a:t>
              </a:r>
            </a:p>
          </p:txBody>
        </p:sp>
        <p:sp>
          <p:nvSpPr>
            <p:cNvPr id="85" name="Oval 84">
              <a:extLst>
                <a:ext uri="{FF2B5EF4-FFF2-40B4-BE49-F238E27FC236}">
                  <a16:creationId xmlns:a16="http://schemas.microsoft.com/office/drawing/2014/main" id="{96ABF36D-A214-8242-84EC-F8314807D367}"/>
                </a:ext>
              </a:extLst>
            </p:cNvPr>
            <p:cNvSpPr/>
            <p:nvPr/>
          </p:nvSpPr>
          <p:spPr>
            <a:xfrm>
              <a:off x="4500581" y="5037794"/>
              <a:ext cx="104482" cy="104482"/>
            </a:xfrm>
            <a:prstGeom prst="ellipse">
              <a:avLst/>
            </a:prstGeom>
            <a:solidFill>
              <a:schemeClr val="accent1">
                <a:lumMod val="60000"/>
                <a:lumOff val="40000"/>
              </a:schemeClr>
            </a:solidFill>
            <a:ln w="63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48" tIns="101548" rIns="101548" bIns="101548" numCol="1" spcCol="38100" rtlCol="0" anchor="ctr">
              <a:noAutofit/>
            </a:bodyPr>
            <a:lstStyle/>
            <a:p>
              <a:pPr algn="ctr" defTabSz="1142314" hangingPunct="0">
                <a:lnSpc>
                  <a:spcPct val="120000"/>
                </a:lnSpc>
                <a:defRPr/>
              </a:pPr>
              <a:endParaRPr lang="en-US" sz="1799" dirty="0">
                <a:solidFill>
                  <a:srgbClr val="FFFFFF"/>
                </a:solidFill>
                <a:latin typeface="Arial" panose="020B0604020202020204"/>
                <a:sym typeface="Arial"/>
              </a:endParaRPr>
            </a:p>
          </p:txBody>
        </p:sp>
        <p:sp>
          <p:nvSpPr>
            <p:cNvPr id="100" name="Oval 99">
              <a:extLst>
                <a:ext uri="{FF2B5EF4-FFF2-40B4-BE49-F238E27FC236}">
                  <a16:creationId xmlns:a16="http://schemas.microsoft.com/office/drawing/2014/main" id="{2991A8B1-A78D-1E45-80FB-154A169BDD71}"/>
                </a:ext>
              </a:extLst>
            </p:cNvPr>
            <p:cNvSpPr/>
            <p:nvPr/>
          </p:nvSpPr>
          <p:spPr>
            <a:xfrm>
              <a:off x="4213144" y="3210923"/>
              <a:ext cx="104482" cy="104482"/>
            </a:xfrm>
            <a:prstGeom prst="ellipse">
              <a:avLst/>
            </a:prstGeom>
            <a:solidFill>
              <a:schemeClr val="accent1">
                <a:lumMod val="60000"/>
                <a:lumOff val="40000"/>
              </a:schemeClr>
            </a:solidFill>
            <a:ln w="63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48" tIns="101548" rIns="101548" bIns="101548" numCol="1" spcCol="38100" rtlCol="0" anchor="ctr">
              <a:noAutofit/>
            </a:bodyPr>
            <a:lstStyle/>
            <a:p>
              <a:pPr algn="ctr" defTabSz="1142314" hangingPunct="0">
                <a:lnSpc>
                  <a:spcPct val="120000"/>
                </a:lnSpc>
                <a:defRPr/>
              </a:pPr>
              <a:endParaRPr lang="en-US" sz="1799" dirty="0">
                <a:solidFill>
                  <a:srgbClr val="FFFFFF"/>
                </a:solidFill>
                <a:latin typeface="Arial" panose="020B0604020202020204"/>
                <a:sym typeface="Arial"/>
              </a:endParaRPr>
            </a:p>
          </p:txBody>
        </p:sp>
        <p:sp>
          <p:nvSpPr>
            <p:cNvPr id="103" name="Oval 102">
              <a:extLst>
                <a:ext uri="{FF2B5EF4-FFF2-40B4-BE49-F238E27FC236}">
                  <a16:creationId xmlns:a16="http://schemas.microsoft.com/office/drawing/2014/main" id="{290323AB-B138-8A4A-8361-A40296FC4353}"/>
                </a:ext>
              </a:extLst>
            </p:cNvPr>
            <p:cNvSpPr/>
            <p:nvPr/>
          </p:nvSpPr>
          <p:spPr>
            <a:xfrm>
              <a:off x="6805872" y="1949283"/>
              <a:ext cx="104482" cy="104482"/>
            </a:xfrm>
            <a:prstGeom prst="ellipse">
              <a:avLst/>
            </a:prstGeom>
            <a:solidFill>
              <a:schemeClr val="accent1">
                <a:lumMod val="60000"/>
                <a:lumOff val="40000"/>
              </a:schemeClr>
            </a:solidFill>
            <a:ln w="63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48" tIns="101548" rIns="101548" bIns="101548" numCol="1" spcCol="38100" rtlCol="0" anchor="ctr">
              <a:noAutofit/>
            </a:bodyPr>
            <a:lstStyle/>
            <a:p>
              <a:pPr algn="ctr" defTabSz="1142314" hangingPunct="0">
                <a:lnSpc>
                  <a:spcPct val="120000"/>
                </a:lnSpc>
                <a:defRPr/>
              </a:pPr>
              <a:endParaRPr lang="en-US" sz="1799" dirty="0">
                <a:solidFill>
                  <a:srgbClr val="FFFFFF"/>
                </a:solidFill>
                <a:latin typeface="Arial" panose="020B0604020202020204"/>
                <a:sym typeface="Arial"/>
              </a:endParaRPr>
            </a:p>
          </p:txBody>
        </p:sp>
        <p:sp>
          <p:nvSpPr>
            <p:cNvPr id="106" name="Oval 105">
              <a:extLst>
                <a:ext uri="{FF2B5EF4-FFF2-40B4-BE49-F238E27FC236}">
                  <a16:creationId xmlns:a16="http://schemas.microsoft.com/office/drawing/2014/main" id="{857C68A6-B676-8443-9A47-8A9A12DB0DD4}"/>
                </a:ext>
              </a:extLst>
            </p:cNvPr>
            <p:cNvSpPr/>
            <p:nvPr/>
          </p:nvSpPr>
          <p:spPr>
            <a:xfrm>
              <a:off x="8067512" y="3268796"/>
              <a:ext cx="104482" cy="104482"/>
            </a:xfrm>
            <a:prstGeom prst="ellipse">
              <a:avLst/>
            </a:prstGeom>
            <a:solidFill>
              <a:schemeClr val="accent1">
                <a:lumMod val="60000"/>
                <a:lumOff val="40000"/>
              </a:schemeClr>
            </a:solidFill>
            <a:ln w="63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48" tIns="101548" rIns="101548" bIns="101548" numCol="1" spcCol="38100" rtlCol="0" anchor="ctr">
              <a:noAutofit/>
            </a:bodyPr>
            <a:lstStyle/>
            <a:p>
              <a:pPr algn="ctr" defTabSz="1142314" hangingPunct="0">
                <a:lnSpc>
                  <a:spcPct val="120000"/>
                </a:lnSpc>
                <a:defRPr/>
              </a:pPr>
              <a:endParaRPr lang="en-US" sz="1799" dirty="0">
                <a:solidFill>
                  <a:srgbClr val="FFFFFF"/>
                </a:solidFill>
                <a:latin typeface="Arial" panose="020B0604020202020204"/>
                <a:sym typeface="Arial"/>
              </a:endParaRPr>
            </a:p>
          </p:txBody>
        </p:sp>
        <p:sp>
          <p:nvSpPr>
            <p:cNvPr id="110" name="Oval 109">
              <a:extLst>
                <a:ext uri="{FF2B5EF4-FFF2-40B4-BE49-F238E27FC236}">
                  <a16:creationId xmlns:a16="http://schemas.microsoft.com/office/drawing/2014/main" id="{CFE9F938-5040-1C41-B918-E4155E77E7B4}"/>
                </a:ext>
              </a:extLst>
            </p:cNvPr>
            <p:cNvSpPr/>
            <p:nvPr/>
          </p:nvSpPr>
          <p:spPr>
            <a:xfrm>
              <a:off x="7697123" y="5097597"/>
              <a:ext cx="104482" cy="104482"/>
            </a:xfrm>
            <a:prstGeom prst="ellipse">
              <a:avLst/>
            </a:prstGeom>
            <a:solidFill>
              <a:schemeClr val="accent1">
                <a:lumMod val="60000"/>
                <a:lumOff val="40000"/>
              </a:schemeClr>
            </a:solidFill>
            <a:ln w="63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48" tIns="101548" rIns="101548" bIns="101548" numCol="1" spcCol="38100" rtlCol="0" anchor="ctr">
              <a:noAutofit/>
            </a:bodyPr>
            <a:lstStyle/>
            <a:p>
              <a:pPr algn="ctr" defTabSz="1142314" hangingPunct="0">
                <a:lnSpc>
                  <a:spcPct val="120000"/>
                </a:lnSpc>
                <a:defRPr/>
              </a:pPr>
              <a:endParaRPr lang="en-US" sz="1799" dirty="0">
                <a:solidFill>
                  <a:srgbClr val="FFFFFF"/>
                </a:solidFill>
                <a:latin typeface="Arial" panose="020B0604020202020204"/>
                <a:sym typeface="Arial"/>
              </a:endParaRPr>
            </a:p>
          </p:txBody>
        </p:sp>
      </p:grpSp>
      <p:pic>
        <p:nvPicPr>
          <p:cNvPr id="6" name="Picture 5">
            <a:extLst>
              <a:ext uri="{FF2B5EF4-FFF2-40B4-BE49-F238E27FC236}">
                <a16:creationId xmlns:a16="http://schemas.microsoft.com/office/drawing/2014/main" id="{74CAB46D-651C-AECD-54ED-C4373410C1C8}"/>
              </a:ext>
            </a:extLst>
          </p:cNvPr>
          <p:cNvPicPr>
            <a:picLocks noChangeAspect="1"/>
          </p:cNvPicPr>
          <p:nvPr/>
        </p:nvPicPr>
        <p:blipFill>
          <a:blip r:embed="rId14" cstate="screen">
            <a:alphaModFix/>
            <a:extLst>
              <a:ext uri="{28A0092B-C50C-407E-A947-70E740481C1C}">
                <a14:useLocalDpi xmlns:a14="http://schemas.microsoft.com/office/drawing/2010/main"/>
              </a:ext>
            </a:extLst>
          </a:blip>
          <a:srcRect/>
          <a:stretch>
            <a:fillRect/>
          </a:stretch>
        </p:blipFill>
        <p:spPr>
          <a:xfrm flipV="1">
            <a:off x="8395752" y="-16305"/>
            <a:ext cx="3796248" cy="2198900"/>
          </a:xfrm>
          <a:custGeom>
            <a:avLst/>
            <a:gdLst>
              <a:gd name="connsiteX0" fmla="*/ 5197360 w 5197360"/>
              <a:gd name="connsiteY0" fmla="*/ 0 h 3010466"/>
              <a:gd name="connsiteX1" fmla="*/ 5197360 w 5197360"/>
              <a:gd name="connsiteY1" fmla="*/ 3010466 h 3010466"/>
              <a:gd name="connsiteX2" fmla="*/ 0 w 5197360"/>
              <a:gd name="connsiteY2" fmla="*/ 3010466 h 3010466"/>
            </a:gdLst>
            <a:ahLst/>
            <a:cxnLst>
              <a:cxn ang="0">
                <a:pos x="connsiteX0" y="connsiteY0"/>
              </a:cxn>
              <a:cxn ang="0">
                <a:pos x="connsiteX1" y="connsiteY1"/>
              </a:cxn>
              <a:cxn ang="0">
                <a:pos x="connsiteX2" y="connsiteY2"/>
              </a:cxn>
            </a:cxnLst>
            <a:rect l="l" t="t" r="r" b="b"/>
            <a:pathLst>
              <a:path w="5197360" h="3010466">
                <a:moveTo>
                  <a:pt x="5197360" y="0"/>
                </a:moveTo>
                <a:lnTo>
                  <a:pt x="5197360" y="3010466"/>
                </a:lnTo>
                <a:lnTo>
                  <a:pt x="0" y="3010466"/>
                </a:lnTo>
                <a:close/>
              </a:path>
            </a:pathLst>
          </a:custGeom>
        </p:spPr>
      </p:pic>
      <p:sp>
        <p:nvSpPr>
          <p:cNvPr id="31" name="Title 1">
            <a:extLst>
              <a:ext uri="{FF2B5EF4-FFF2-40B4-BE49-F238E27FC236}">
                <a16:creationId xmlns:a16="http://schemas.microsoft.com/office/drawing/2014/main" id="{EE0634B7-CDC5-7940-9357-765C4C72B31F}"/>
              </a:ext>
            </a:extLst>
          </p:cNvPr>
          <p:cNvSpPr txBox="1">
            <a:spLocks/>
          </p:cNvSpPr>
          <p:nvPr/>
        </p:nvSpPr>
        <p:spPr>
          <a:xfrm>
            <a:off x="7856233" y="2357443"/>
            <a:ext cx="3316036" cy="23083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defRPr/>
            </a:pPr>
            <a:r>
              <a:rPr lang="en-US" sz="900" b="1" noProof="1">
                <a:solidFill>
                  <a:srgbClr val="0073E6"/>
                </a:solidFill>
                <a:latin typeface="Arial" panose="020B0604020202020204" pitchFamily="34" charset="0"/>
                <a:cs typeface="Arial" panose="020B0604020202020204" pitchFamily="34" charset="0"/>
              </a:rPr>
              <a:t>Enterprise Mobility Management Tool Kit</a:t>
            </a:r>
          </a:p>
        </p:txBody>
      </p:sp>
      <p:sp>
        <p:nvSpPr>
          <p:cNvPr id="32" name="Title 1">
            <a:extLst>
              <a:ext uri="{FF2B5EF4-FFF2-40B4-BE49-F238E27FC236}">
                <a16:creationId xmlns:a16="http://schemas.microsoft.com/office/drawing/2014/main" id="{3D22707A-1B8C-3D4A-99BF-7557DCBE810D}"/>
              </a:ext>
            </a:extLst>
          </p:cNvPr>
          <p:cNvSpPr txBox="1">
            <a:spLocks/>
          </p:cNvSpPr>
          <p:nvPr/>
        </p:nvSpPr>
        <p:spPr>
          <a:xfrm>
            <a:off x="7410285" y="2016411"/>
            <a:ext cx="1864992" cy="23083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spcBef>
                <a:spcPts val="0"/>
              </a:spcBef>
              <a:defRPr/>
            </a:pPr>
            <a:r>
              <a:rPr lang="en-US" sz="900" b="1" noProof="1">
                <a:solidFill>
                  <a:srgbClr val="0073E6"/>
                </a:solidFill>
                <a:latin typeface="Arial" panose="020B0604020202020204" pitchFamily="34" charset="0"/>
                <a:cs typeface="Arial" panose="020B0604020202020204" pitchFamily="34" charset="0"/>
              </a:rPr>
              <a:t>DataWedge API</a:t>
            </a:r>
          </a:p>
        </p:txBody>
      </p:sp>
      <p:sp>
        <p:nvSpPr>
          <p:cNvPr id="33" name="Title 1">
            <a:extLst>
              <a:ext uri="{FF2B5EF4-FFF2-40B4-BE49-F238E27FC236}">
                <a16:creationId xmlns:a16="http://schemas.microsoft.com/office/drawing/2014/main" id="{D570B529-47F0-3F45-AA64-79A2C844EEEB}"/>
              </a:ext>
            </a:extLst>
          </p:cNvPr>
          <p:cNvSpPr txBox="1">
            <a:spLocks/>
          </p:cNvSpPr>
          <p:nvPr/>
        </p:nvSpPr>
        <p:spPr>
          <a:xfrm>
            <a:off x="8379128" y="4232485"/>
            <a:ext cx="1728510" cy="23083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defRPr/>
            </a:pPr>
            <a:r>
              <a:rPr lang="en-US" sz="900" b="1" noProof="1">
                <a:solidFill>
                  <a:srgbClr val="0073E6"/>
                </a:solidFill>
                <a:latin typeface="Arial" panose="020B0604020202020204" pitchFamily="34" charset="0"/>
                <a:cs typeface="Arial" panose="020B0604020202020204" pitchFamily="34" charset="0"/>
              </a:rPr>
              <a:t>Mobility Extensions (Mx)</a:t>
            </a:r>
          </a:p>
        </p:txBody>
      </p:sp>
      <p:sp>
        <p:nvSpPr>
          <p:cNvPr id="34" name="Title 1">
            <a:extLst>
              <a:ext uri="{FF2B5EF4-FFF2-40B4-BE49-F238E27FC236}">
                <a16:creationId xmlns:a16="http://schemas.microsoft.com/office/drawing/2014/main" id="{E35A8599-BB4F-0D49-84FE-D71E143479D7}"/>
              </a:ext>
            </a:extLst>
          </p:cNvPr>
          <p:cNvSpPr txBox="1">
            <a:spLocks/>
          </p:cNvSpPr>
          <p:nvPr/>
        </p:nvSpPr>
        <p:spPr>
          <a:xfrm>
            <a:off x="8379424" y="4044762"/>
            <a:ext cx="1728510" cy="23083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defRPr/>
            </a:pPr>
            <a:r>
              <a:rPr lang="en-US" sz="900" b="1" noProof="1">
                <a:solidFill>
                  <a:srgbClr val="0073E6"/>
                </a:solidFill>
                <a:latin typeface="Arial" panose="020B0604020202020204" pitchFamily="34" charset="0"/>
                <a:cs typeface="Arial" panose="020B0604020202020204" pitchFamily="34" charset="0"/>
              </a:rPr>
              <a:t>LifeGuard</a:t>
            </a:r>
            <a:r>
              <a:rPr lang="en-US" sz="900" noProof="1">
                <a:solidFill>
                  <a:srgbClr val="0073E6"/>
                </a:solidFill>
                <a:latin typeface="Arial" panose="020B0604020202020204" pitchFamily="34" charset="0"/>
                <a:cs typeface="Arial" panose="020B0604020202020204" pitchFamily="34" charset="0"/>
              </a:rPr>
              <a:t>™️</a:t>
            </a:r>
            <a:r>
              <a:rPr lang="en-US" sz="900" b="1" noProof="1">
                <a:solidFill>
                  <a:srgbClr val="0073E6"/>
                </a:solidFill>
                <a:latin typeface="Arial" panose="020B0604020202020204" pitchFamily="34" charset="0"/>
                <a:cs typeface="Arial" panose="020B0604020202020204" pitchFamily="34" charset="0"/>
              </a:rPr>
              <a:t> for Android</a:t>
            </a:r>
            <a:r>
              <a:rPr lang="en-US" sz="900" noProof="1">
                <a:solidFill>
                  <a:srgbClr val="0073E6"/>
                </a:solidFill>
                <a:latin typeface="Arial" panose="020B0604020202020204" pitchFamily="34" charset="0"/>
                <a:cs typeface="Arial" panose="020B0604020202020204" pitchFamily="34" charset="0"/>
              </a:rPr>
              <a:t>™️</a:t>
            </a:r>
            <a:endParaRPr lang="en-US" sz="900" b="1" noProof="1">
              <a:solidFill>
                <a:srgbClr val="0073E6"/>
              </a:solidFill>
              <a:latin typeface="Arial" panose="020B0604020202020204" pitchFamily="34" charset="0"/>
              <a:cs typeface="Arial" panose="020B0604020202020204" pitchFamily="34" charset="0"/>
            </a:endParaRPr>
          </a:p>
        </p:txBody>
      </p:sp>
      <p:sp>
        <p:nvSpPr>
          <p:cNvPr id="35" name="Title 1">
            <a:extLst>
              <a:ext uri="{FF2B5EF4-FFF2-40B4-BE49-F238E27FC236}">
                <a16:creationId xmlns:a16="http://schemas.microsoft.com/office/drawing/2014/main" id="{E927A8C7-BB54-4742-A633-AC752D713765}"/>
              </a:ext>
            </a:extLst>
          </p:cNvPr>
          <p:cNvSpPr txBox="1">
            <a:spLocks/>
          </p:cNvSpPr>
          <p:nvPr/>
        </p:nvSpPr>
        <p:spPr>
          <a:xfrm>
            <a:off x="8380327" y="3686693"/>
            <a:ext cx="1728510" cy="23083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defRPr/>
            </a:pPr>
            <a:r>
              <a:rPr lang="en-US" sz="900" b="1" noProof="1">
                <a:solidFill>
                  <a:srgbClr val="0073E6"/>
                </a:solidFill>
                <a:latin typeface="Arial" panose="020B0604020202020204" pitchFamily="34" charset="0"/>
                <a:cs typeface="Arial" panose="020B0604020202020204" pitchFamily="34" charset="0"/>
              </a:rPr>
              <a:t>Enterprise Home Screen</a:t>
            </a:r>
          </a:p>
        </p:txBody>
      </p:sp>
      <p:sp>
        <p:nvSpPr>
          <p:cNvPr id="36" name="Title 1">
            <a:extLst>
              <a:ext uri="{FF2B5EF4-FFF2-40B4-BE49-F238E27FC236}">
                <a16:creationId xmlns:a16="http://schemas.microsoft.com/office/drawing/2014/main" id="{70FB3187-0B8C-E640-8AD3-1AC9AF6A2EE9}"/>
              </a:ext>
            </a:extLst>
          </p:cNvPr>
          <p:cNvSpPr txBox="1">
            <a:spLocks/>
          </p:cNvSpPr>
          <p:nvPr/>
        </p:nvSpPr>
        <p:spPr>
          <a:xfrm>
            <a:off x="7959021" y="5461117"/>
            <a:ext cx="1728510" cy="23083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defRPr/>
            </a:pPr>
            <a:r>
              <a:rPr lang="en-US" sz="900" b="1" noProof="1">
                <a:solidFill>
                  <a:srgbClr val="0073E6"/>
                </a:solidFill>
                <a:latin typeface="Arial" panose="020B0604020202020204" pitchFamily="34" charset="0"/>
                <a:cs typeface="Arial" panose="020B0604020202020204" pitchFamily="34" charset="0"/>
              </a:rPr>
              <a:t>StageNow</a:t>
            </a:r>
          </a:p>
        </p:txBody>
      </p:sp>
      <p:sp>
        <p:nvSpPr>
          <p:cNvPr id="37" name="Title 1">
            <a:extLst>
              <a:ext uri="{FF2B5EF4-FFF2-40B4-BE49-F238E27FC236}">
                <a16:creationId xmlns:a16="http://schemas.microsoft.com/office/drawing/2014/main" id="{54A733F1-5D1C-9F4D-A0E3-6110B5B68601}"/>
              </a:ext>
            </a:extLst>
          </p:cNvPr>
          <p:cNvSpPr txBox="1">
            <a:spLocks/>
          </p:cNvSpPr>
          <p:nvPr/>
        </p:nvSpPr>
        <p:spPr>
          <a:xfrm>
            <a:off x="2156330" y="5573045"/>
            <a:ext cx="2244043" cy="97751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gn="r" defTabSz="913578">
              <a:lnSpc>
                <a:spcPct val="97000"/>
              </a:lnSpc>
              <a:spcAft>
                <a:spcPts val="400"/>
              </a:spcAft>
              <a:defRPr/>
            </a:pPr>
            <a:r>
              <a:rPr lang="en-US" sz="900" b="1" noProof="1">
                <a:solidFill>
                  <a:srgbClr val="0073E6"/>
                </a:solidFill>
                <a:latin typeface="Arial" panose="020B0604020202020204" pitchFamily="34" charset="0"/>
                <a:cs typeface="Arial" panose="020B0604020202020204" pitchFamily="34" charset="0"/>
              </a:rPr>
              <a:t>Bluetooth Manager</a:t>
            </a:r>
          </a:p>
          <a:p>
            <a:pPr algn="r" defTabSz="913578">
              <a:lnSpc>
                <a:spcPct val="97000"/>
              </a:lnSpc>
              <a:spcAft>
                <a:spcPts val="400"/>
              </a:spcAft>
              <a:defRPr/>
            </a:pPr>
            <a:r>
              <a:rPr lang="en-US" sz="900" b="1" noProof="1">
                <a:solidFill>
                  <a:srgbClr val="0073E6"/>
                </a:solidFill>
                <a:latin typeface="Arial" panose="020B0604020202020204" pitchFamily="34" charset="0"/>
                <a:cs typeface="Arial" panose="020B0604020202020204" pitchFamily="34" charset="0"/>
              </a:rPr>
              <a:t>Device Diagnostic Tool</a:t>
            </a:r>
          </a:p>
          <a:p>
            <a:pPr algn="r" defTabSz="913578">
              <a:lnSpc>
                <a:spcPct val="97000"/>
              </a:lnSpc>
              <a:spcAft>
                <a:spcPts val="400"/>
              </a:spcAft>
              <a:defRPr/>
            </a:pPr>
            <a:r>
              <a:rPr lang="en-US" sz="900" b="1" noProof="1">
                <a:solidFill>
                  <a:srgbClr val="0073E6"/>
                </a:solidFill>
                <a:latin typeface="Arial" panose="020B0604020202020204" pitchFamily="34" charset="0"/>
                <a:cs typeface="Arial" panose="020B0604020202020204" pitchFamily="34" charset="0"/>
              </a:rPr>
              <a:t>Device Tracker</a:t>
            </a:r>
          </a:p>
          <a:p>
            <a:pPr algn="r" defTabSz="913852">
              <a:spcAft>
                <a:spcPts val="400"/>
              </a:spcAft>
              <a:defRPr/>
            </a:pPr>
            <a:r>
              <a:rPr lang="en-US" sz="900" b="1" noProof="1">
                <a:solidFill>
                  <a:srgbClr val="0073E6"/>
                </a:solidFill>
                <a:latin typeface="Arial" panose="020B0604020202020204" pitchFamily="34" charset="0"/>
                <a:cs typeface="Arial" panose="020B0604020202020204" pitchFamily="34" charset="0"/>
              </a:rPr>
              <a:t>RxLogger</a:t>
            </a:r>
          </a:p>
          <a:p>
            <a:pPr algn="r" defTabSz="913852">
              <a:spcAft>
                <a:spcPts val="400"/>
              </a:spcAft>
              <a:defRPr/>
            </a:pPr>
            <a:r>
              <a:rPr lang="en-US" sz="900" b="1" dirty="0">
                <a:solidFill>
                  <a:srgbClr val="0073E6"/>
                </a:solidFill>
                <a:latin typeface="Arial" panose="020B0604020202020204" pitchFamily="34" charset="0"/>
                <a:cs typeface="Arial" panose="020B0604020202020204" pitchFamily="34" charset="0"/>
              </a:rPr>
              <a:t>Wireless Fusion</a:t>
            </a:r>
          </a:p>
        </p:txBody>
      </p:sp>
      <p:sp>
        <p:nvSpPr>
          <p:cNvPr id="44" name="Title 1">
            <a:extLst>
              <a:ext uri="{FF2B5EF4-FFF2-40B4-BE49-F238E27FC236}">
                <a16:creationId xmlns:a16="http://schemas.microsoft.com/office/drawing/2014/main" id="{471D36E6-4B23-7344-ACFD-02778FEA6697}"/>
              </a:ext>
            </a:extLst>
          </p:cNvPr>
          <p:cNvSpPr txBox="1">
            <a:spLocks/>
          </p:cNvSpPr>
          <p:nvPr/>
        </p:nvSpPr>
        <p:spPr>
          <a:xfrm>
            <a:off x="1739217" y="3629389"/>
            <a:ext cx="2244043" cy="23083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gn="r" defTabSz="913578">
              <a:defRPr/>
            </a:pPr>
            <a:r>
              <a:rPr lang="en-US" sz="900" b="1" noProof="1">
                <a:solidFill>
                  <a:srgbClr val="0073E6"/>
                </a:solidFill>
                <a:latin typeface="Arial" panose="020B0604020202020204" pitchFamily="34" charset="0"/>
                <a:cs typeface="Arial" panose="020B0604020202020204" pitchFamily="34" charset="0"/>
              </a:rPr>
              <a:t>Device Central</a:t>
            </a:r>
          </a:p>
        </p:txBody>
      </p:sp>
      <p:sp>
        <p:nvSpPr>
          <p:cNvPr id="43" name="Title 1">
            <a:extLst>
              <a:ext uri="{FF2B5EF4-FFF2-40B4-BE49-F238E27FC236}">
                <a16:creationId xmlns:a16="http://schemas.microsoft.com/office/drawing/2014/main" id="{1E1E97C1-4EAC-8949-A701-BCDB097B3474}"/>
              </a:ext>
            </a:extLst>
          </p:cNvPr>
          <p:cNvSpPr txBox="1">
            <a:spLocks/>
          </p:cNvSpPr>
          <p:nvPr/>
        </p:nvSpPr>
        <p:spPr>
          <a:xfrm>
            <a:off x="7694210" y="2183912"/>
            <a:ext cx="3316036" cy="23083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defRPr/>
            </a:pPr>
            <a:r>
              <a:rPr lang="en-US" sz="900" b="1" noProof="1">
                <a:solidFill>
                  <a:srgbClr val="0073E6"/>
                </a:solidFill>
                <a:latin typeface="Arial" panose="020B0604020202020204" pitchFamily="34" charset="0"/>
                <a:cs typeface="Arial" panose="020B0604020202020204" pitchFamily="34" charset="0"/>
              </a:rPr>
              <a:t>Enterprise Browser</a:t>
            </a:r>
          </a:p>
        </p:txBody>
      </p:sp>
      <p:sp>
        <p:nvSpPr>
          <p:cNvPr id="45" name="Title 1">
            <a:extLst>
              <a:ext uri="{FF2B5EF4-FFF2-40B4-BE49-F238E27FC236}">
                <a16:creationId xmlns:a16="http://schemas.microsoft.com/office/drawing/2014/main" id="{47E129ED-5B04-9343-ACF9-2E78872D52BA}"/>
              </a:ext>
            </a:extLst>
          </p:cNvPr>
          <p:cNvSpPr txBox="1">
            <a:spLocks/>
          </p:cNvSpPr>
          <p:nvPr/>
        </p:nvSpPr>
        <p:spPr>
          <a:xfrm>
            <a:off x="1739217" y="3802109"/>
            <a:ext cx="2244043" cy="23083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gn="r" defTabSz="913578">
              <a:defRPr/>
            </a:pPr>
            <a:r>
              <a:rPr lang="en-US" sz="900" b="1" noProof="1">
                <a:solidFill>
                  <a:srgbClr val="0073E6"/>
                </a:solidFill>
                <a:latin typeface="Arial" panose="020B0604020202020204" pitchFamily="34" charset="0"/>
                <a:cs typeface="Arial" panose="020B0604020202020204" pitchFamily="34" charset="0"/>
              </a:rPr>
              <a:t>Enterprise Keyboard</a:t>
            </a:r>
          </a:p>
        </p:txBody>
      </p:sp>
      <p:sp>
        <p:nvSpPr>
          <p:cNvPr id="46" name="Title 1">
            <a:extLst>
              <a:ext uri="{FF2B5EF4-FFF2-40B4-BE49-F238E27FC236}">
                <a16:creationId xmlns:a16="http://schemas.microsoft.com/office/drawing/2014/main" id="{7C520357-03EF-6249-AF88-5792E31131E5}"/>
              </a:ext>
            </a:extLst>
          </p:cNvPr>
          <p:cNvSpPr txBox="1">
            <a:spLocks/>
          </p:cNvSpPr>
          <p:nvPr/>
        </p:nvSpPr>
        <p:spPr>
          <a:xfrm>
            <a:off x="8380327" y="3859413"/>
            <a:ext cx="1728510" cy="23083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defRPr/>
            </a:pPr>
            <a:r>
              <a:rPr lang="en-US" sz="900" b="1" noProof="1">
                <a:solidFill>
                  <a:srgbClr val="0073E6"/>
                </a:solidFill>
                <a:latin typeface="Arial" panose="020B0604020202020204" pitchFamily="34" charset="0"/>
                <a:cs typeface="Arial" panose="020B0604020202020204" pitchFamily="34" charset="0"/>
              </a:rPr>
              <a:t>Identity Guardian</a:t>
            </a:r>
          </a:p>
        </p:txBody>
      </p:sp>
    </p:spTree>
    <p:extLst>
      <p:ext uri="{BB962C8B-B14F-4D97-AF65-F5344CB8AC3E}">
        <p14:creationId xmlns:p14="http://schemas.microsoft.com/office/powerpoint/2010/main" val="299741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2" name="Straight Connector 141">
            <a:extLst>
              <a:ext uri="{FF2B5EF4-FFF2-40B4-BE49-F238E27FC236}">
                <a16:creationId xmlns:a16="http://schemas.microsoft.com/office/drawing/2014/main" id="{83BD50C6-468E-074A-B58B-69AC806DB66A}"/>
              </a:ext>
            </a:extLst>
          </p:cNvPr>
          <p:cNvCxnSpPr>
            <a:cxnSpLocks/>
          </p:cNvCxnSpPr>
          <p:nvPr/>
        </p:nvCxnSpPr>
        <p:spPr>
          <a:xfrm flipH="1">
            <a:off x="3177" y="2325321"/>
            <a:ext cx="12185651"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3" name="Title 1">
            <a:extLst>
              <a:ext uri="{FF2B5EF4-FFF2-40B4-BE49-F238E27FC236}">
                <a16:creationId xmlns:a16="http://schemas.microsoft.com/office/drawing/2014/main" id="{90BC9DAF-730E-DE41-9431-94D37E8275B6}"/>
              </a:ext>
            </a:extLst>
          </p:cNvPr>
          <p:cNvSpPr txBox="1">
            <a:spLocks/>
          </p:cNvSpPr>
          <p:nvPr/>
        </p:nvSpPr>
        <p:spPr>
          <a:xfrm>
            <a:off x="411020" y="2627305"/>
            <a:ext cx="1864992" cy="2182649"/>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spcBef>
                <a:spcPts val="0"/>
              </a:spcBef>
              <a:defRPr/>
            </a:pPr>
            <a:r>
              <a:rPr lang="en-US" sz="1000" b="1" noProof="1">
                <a:solidFill>
                  <a:srgbClr val="0073E6"/>
                </a:solidFill>
                <a:latin typeface="Arial" panose="020B0604020202020204" pitchFamily="34" charset="0"/>
                <a:cs typeface="Arial" panose="020B0604020202020204" pitchFamily="34" charset="0"/>
              </a:rPr>
              <a:t>DataWedge API</a:t>
            </a:r>
          </a:p>
          <a:p>
            <a:pPr defTabSz="913578">
              <a:spcAft>
                <a:spcPts val="700"/>
              </a:spcAft>
              <a:defRPr/>
            </a:pPr>
            <a:r>
              <a:rPr lang="en-US" sz="1000" noProof="1">
                <a:solidFill>
                  <a:srgbClr val="000000"/>
                </a:solidFill>
                <a:latin typeface="Arial" panose="020B0604020202020204" pitchFamily="34" charset="0"/>
                <a:cs typeface="Arial" panose="020B0604020202020204" pitchFamily="34" charset="0"/>
              </a:rPr>
              <a:t>Integrate data capture into enterprise apps without writing any code </a:t>
            </a:r>
          </a:p>
          <a:p>
            <a:pPr defTabSz="913578">
              <a:defRPr/>
            </a:pPr>
            <a:r>
              <a:rPr lang="en-US" sz="1000" b="1" noProof="1">
                <a:solidFill>
                  <a:srgbClr val="0073E6"/>
                </a:solidFill>
                <a:latin typeface="Arial" panose="020B0604020202020204" pitchFamily="34" charset="0"/>
                <a:cs typeface="Arial" panose="020B0604020202020204" pitchFamily="34" charset="0"/>
              </a:rPr>
              <a:t>Enterprise Browser</a:t>
            </a:r>
          </a:p>
          <a:p>
            <a:r>
              <a:rPr lang="en-US" sz="1000" dirty="0"/>
              <a:t>Enable customers to create simple custom web applications on the WS50</a:t>
            </a:r>
          </a:p>
          <a:p>
            <a:pPr defTabSz="913578">
              <a:defRPr/>
            </a:pPr>
            <a:endParaRPr lang="en-US" sz="1000" noProof="1">
              <a:solidFill>
                <a:srgbClr val="000000"/>
              </a:solidFill>
              <a:latin typeface="Arial" panose="020B0604020202020204" pitchFamily="34" charset="0"/>
              <a:cs typeface="Arial" panose="020B0604020202020204" pitchFamily="34" charset="0"/>
            </a:endParaRPr>
          </a:p>
          <a:p>
            <a:pPr defTabSz="913578">
              <a:defRPr/>
            </a:pPr>
            <a:r>
              <a:rPr lang="en-US" sz="1000" b="1" noProof="1">
                <a:solidFill>
                  <a:srgbClr val="0073E6"/>
                </a:solidFill>
                <a:latin typeface="Arial" panose="020B0604020202020204" pitchFamily="34" charset="0"/>
                <a:cs typeface="Arial" panose="020B0604020202020204" pitchFamily="34" charset="0"/>
              </a:rPr>
              <a:t>Enterprise Mobility </a:t>
            </a:r>
          </a:p>
          <a:p>
            <a:pPr defTabSz="913578">
              <a:defRPr/>
            </a:pPr>
            <a:r>
              <a:rPr lang="en-US" sz="1000" b="1" noProof="1">
                <a:solidFill>
                  <a:srgbClr val="0073E6"/>
                </a:solidFill>
                <a:latin typeface="Arial" panose="020B0604020202020204" pitchFamily="34" charset="0"/>
                <a:cs typeface="Arial" panose="020B0604020202020204" pitchFamily="34" charset="0"/>
              </a:rPr>
              <a:t>Management Tool Kit</a:t>
            </a:r>
          </a:p>
          <a:p>
            <a:pPr defTabSz="913578">
              <a:defRPr/>
            </a:pPr>
            <a:r>
              <a:rPr lang="en-US" sz="1000" noProof="1">
                <a:solidFill>
                  <a:srgbClr val="000000"/>
                </a:solidFill>
                <a:latin typeface="Arial" panose="020B0604020202020204" pitchFamily="34" charset="0"/>
                <a:cs typeface="Arial" panose="020B0604020202020204" pitchFamily="34" charset="0"/>
              </a:rPr>
              <a:t>Take full advantage of your device’s capabilities</a:t>
            </a:r>
          </a:p>
        </p:txBody>
      </p:sp>
      <p:grpSp>
        <p:nvGrpSpPr>
          <p:cNvPr id="37" name="Group 36">
            <a:extLst>
              <a:ext uri="{FF2B5EF4-FFF2-40B4-BE49-F238E27FC236}">
                <a16:creationId xmlns:a16="http://schemas.microsoft.com/office/drawing/2014/main" id="{421F734C-748D-E74D-BE46-8470112AE359}"/>
              </a:ext>
            </a:extLst>
          </p:cNvPr>
          <p:cNvGrpSpPr/>
          <p:nvPr/>
        </p:nvGrpSpPr>
        <p:grpSpPr>
          <a:xfrm>
            <a:off x="282867" y="1851337"/>
            <a:ext cx="1164171" cy="651538"/>
            <a:chOff x="571994" y="1860352"/>
            <a:chExt cx="1164474" cy="651708"/>
          </a:xfrm>
        </p:grpSpPr>
        <p:sp>
          <p:nvSpPr>
            <p:cNvPr id="236" name="Oval 235">
              <a:extLst>
                <a:ext uri="{FF2B5EF4-FFF2-40B4-BE49-F238E27FC236}">
                  <a16:creationId xmlns:a16="http://schemas.microsoft.com/office/drawing/2014/main" id="{620B40BC-989C-C940-8DB8-E737D896AF51}"/>
                </a:ext>
              </a:extLst>
            </p:cNvPr>
            <p:cNvSpPr/>
            <p:nvPr/>
          </p:nvSpPr>
          <p:spPr>
            <a:xfrm>
              <a:off x="970081" y="2143760"/>
              <a:ext cx="368300" cy="368300"/>
            </a:xfrm>
            <a:prstGeom prst="ellipse">
              <a:avLst/>
            </a:prstGeom>
            <a:solidFill>
              <a:srgbClr val="0073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b="1" dirty="0">
                <a:solidFill>
                  <a:srgbClr val="000000"/>
                </a:solidFill>
                <a:latin typeface="Arial" panose="020B0604020202020204"/>
              </a:endParaRPr>
            </a:p>
          </p:txBody>
        </p:sp>
        <p:sp>
          <p:nvSpPr>
            <p:cNvPr id="124" name="Rectangle 123">
              <a:extLst>
                <a:ext uri="{FF2B5EF4-FFF2-40B4-BE49-F238E27FC236}">
                  <a16:creationId xmlns:a16="http://schemas.microsoft.com/office/drawing/2014/main" id="{FDE847D4-6E81-8244-B63A-BEFDA013B215}"/>
                </a:ext>
              </a:extLst>
            </p:cNvPr>
            <p:cNvSpPr/>
            <p:nvPr/>
          </p:nvSpPr>
          <p:spPr>
            <a:xfrm>
              <a:off x="571994" y="1860352"/>
              <a:ext cx="1164474" cy="286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913852">
                <a:lnSpc>
                  <a:spcPct val="90000"/>
                </a:lnSpc>
                <a:spcAft>
                  <a:spcPts val="1200"/>
                </a:spcAft>
                <a:buClr>
                  <a:srgbClr val="00A7FF"/>
                </a:buClr>
                <a:defRPr/>
              </a:pPr>
              <a:r>
                <a:rPr lang="en-US" sz="1400" b="1" noProof="1">
                  <a:solidFill>
                    <a:srgbClr val="000000"/>
                  </a:solidFill>
                  <a:latin typeface="Arial" panose="020B0604020202020204"/>
                </a:rPr>
                <a:t>Integrate</a:t>
              </a:r>
            </a:p>
          </p:txBody>
        </p:sp>
        <p:pic>
          <p:nvPicPr>
            <p:cNvPr id="134" name="Graphic 133">
              <a:extLst>
                <a:ext uri="{FF2B5EF4-FFF2-40B4-BE49-F238E27FC236}">
                  <a16:creationId xmlns:a16="http://schemas.microsoft.com/office/drawing/2014/main" id="{17F57A78-DCAA-2040-ADC2-378D7290820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1047374" y="2223445"/>
              <a:ext cx="218098" cy="218098"/>
            </a:xfrm>
            <a:prstGeom prst="rect">
              <a:avLst/>
            </a:prstGeom>
          </p:spPr>
        </p:pic>
      </p:grpSp>
      <p:sp>
        <p:nvSpPr>
          <p:cNvPr id="119" name="Title 1">
            <a:extLst>
              <a:ext uri="{FF2B5EF4-FFF2-40B4-BE49-F238E27FC236}">
                <a16:creationId xmlns:a16="http://schemas.microsoft.com/office/drawing/2014/main" id="{E30AD7BE-1C00-914C-BDDB-3D766B019BDF}"/>
              </a:ext>
            </a:extLst>
          </p:cNvPr>
          <p:cNvSpPr txBox="1">
            <a:spLocks/>
          </p:cNvSpPr>
          <p:nvPr/>
        </p:nvSpPr>
        <p:spPr>
          <a:xfrm>
            <a:off x="2787315" y="2640953"/>
            <a:ext cx="1728510" cy="3939540"/>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defRPr/>
            </a:pPr>
            <a:r>
              <a:rPr lang="en-US" sz="1000" b="1" noProof="1">
                <a:solidFill>
                  <a:srgbClr val="0073E6"/>
                </a:solidFill>
                <a:latin typeface="Arial" panose="020B0604020202020204" pitchFamily="34" charset="0"/>
                <a:cs typeface="Arial" panose="020B0604020202020204" pitchFamily="34" charset="0"/>
              </a:rPr>
              <a:t>Enterprise Home Screen</a:t>
            </a:r>
          </a:p>
          <a:p>
            <a:pPr defTabSz="913578">
              <a:defRPr/>
            </a:pPr>
            <a:r>
              <a:rPr lang="en-US" sz="1000" noProof="1">
                <a:solidFill>
                  <a:srgbClr val="000000"/>
                </a:solidFill>
                <a:latin typeface="Arial" panose="020B0604020202020204" pitchFamily="34" charset="0"/>
                <a:cs typeface="Arial" panose="020B0604020202020204" pitchFamily="34" charset="0"/>
              </a:rPr>
              <a:t>Specify apps users can access, disable device features and automatically launch apps</a:t>
            </a:r>
          </a:p>
          <a:p>
            <a:pPr defTabSz="913578">
              <a:defRPr/>
            </a:pPr>
            <a:endParaRPr lang="en-US" sz="1000" b="1" noProof="1">
              <a:solidFill>
                <a:srgbClr val="0073FF"/>
              </a:solidFill>
              <a:latin typeface="Arial" panose="020B0604020202020204" pitchFamily="34" charset="0"/>
              <a:cs typeface="Arial" panose="020B0604020202020204" pitchFamily="34" charset="0"/>
            </a:endParaRPr>
          </a:p>
          <a:p>
            <a:pPr defTabSz="913578">
              <a:defRPr/>
            </a:pPr>
            <a:r>
              <a:rPr lang="en-US" sz="1000" b="1" noProof="1">
                <a:solidFill>
                  <a:srgbClr val="0073E6"/>
                </a:solidFill>
                <a:latin typeface="Arial" panose="020B0604020202020204" pitchFamily="34" charset="0"/>
                <a:cs typeface="Arial" panose="020B0604020202020204" pitchFamily="34" charset="0"/>
              </a:rPr>
              <a:t>Identity Guardian</a:t>
            </a:r>
          </a:p>
          <a:p>
            <a:r>
              <a:rPr lang="en-US" sz="1000" dirty="0"/>
              <a:t>Provide convenient and secure user login on Zebra mobile devices while ensuring the utmost protection and privacy of user and corporate data</a:t>
            </a:r>
          </a:p>
          <a:p>
            <a:pPr defTabSz="913578">
              <a:defRPr/>
            </a:pPr>
            <a:endParaRPr lang="en-US" sz="1000" noProof="1">
              <a:solidFill>
                <a:srgbClr val="000000"/>
              </a:solidFill>
              <a:latin typeface="Arial" panose="020B0604020202020204" pitchFamily="34" charset="0"/>
              <a:cs typeface="Arial" panose="020B0604020202020204" pitchFamily="34" charset="0"/>
            </a:endParaRPr>
          </a:p>
          <a:p>
            <a:pPr defTabSz="913578">
              <a:defRPr/>
            </a:pPr>
            <a:r>
              <a:rPr lang="en-US" sz="1000" b="1" noProof="1">
                <a:solidFill>
                  <a:srgbClr val="0073E6"/>
                </a:solidFill>
                <a:latin typeface="Arial" panose="020B0604020202020204" pitchFamily="34" charset="0"/>
                <a:cs typeface="Arial" panose="020B0604020202020204" pitchFamily="34" charset="0"/>
              </a:rPr>
              <a:t>LifeGuard</a:t>
            </a:r>
            <a:r>
              <a:rPr lang="en-US" sz="1000" noProof="1">
                <a:solidFill>
                  <a:srgbClr val="0073E6"/>
                </a:solidFill>
                <a:latin typeface="Arial" panose="020B0604020202020204" pitchFamily="34" charset="0"/>
                <a:cs typeface="Arial" panose="020B0604020202020204" pitchFamily="34" charset="0"/>
              </a:rPr>
              <a:t>™️</a:t>
            </a:r>
            <a:r>
              <a:rPr lang="en-US" sz="1000" b="1" noProof="1">
                <a:solidFill>
                  <a:srgbClr val="0073E6"/>
                </a:solidFill>
                <a:latin typeface="Arial" panose="020B0604020202020204" pitchFamily="34" charset="0"/>
                <a:cs typeface="Arial" panose="020B0604020202020204" pitchFamily="34" charset="0"/>
              </a:rPr>
              <a:t> for Android</a:t>
            </a:r>
            <a:r>
              <a:rPr lang="en-US" sz="1000" noProof="1">
                <a:solidFill>
                  <a:srgbClr val="0073E6"/>
                </a:solidFill>
                <a:latin typeface="Arial" panose="020B0604020202020204" pitchFamily="34" charset="0"/>
                <a:cs typeface="Arial" panose="020B0604020202020204" pitchFamily="34" charset="0"/>
              </a:rPr>
              <a:t>™️</a:t>
            </a:r>
            <a:endParaRPr lang="en-US" sz="1000" b="1" noProof="1">
              <a:solidFill>
                <a:srgbClr val="0073E6"/>
              </a:solidFill>
              <a:latin typeface="Arial" panose="020B0604020202020204" pitchFamily="34" charset="0"/>
              <a:cs typeface="Arial" panose="020B0604020202020204" pitchFamily="34" charset="0"/>
            </a:endParaRPr>
          </a:p>
          <a:p>
            <a:pPr defTabSz="913578">
              <a:defRPr/>
            </a:pPr>
            <a:r>
              <a:rPr lang="en-US" sz="1000" noProof="1">
                <a:solidFill>
                  <a:srgbClr val="000000"/>
                </a:solidFill>
                <a:latin typeface="Arial" panose="020B0604020202020204" pitchFamily="34" charset="0"/>
                <a:cs typeface="Arial" panose="020B0604020202020204" pitchFamily="34" charset="0"/>
              </a:rPr>
              <a:t>Extend OS security support for 8 years</a:t>
            </a:r>
          </a:p>
          <a:p>
            <a:pPr defTabSz="913578">
              <a:defRPr/>
            </a:pPr>
            <a:endParaRPr lang="en-US" sz="1000" noProof="1">
              <a:solidFill>
                <a:srgbClr val="000000"/>
              </a:solidFill>
              <a:latin typeface="Arial" panose="020B0604020202020204" pitchFamily="34" charset="0"/>
              <a:cs typeface="Arial" panose="020B0604020202020204" pitchFamily="34" charset="0"/>
            </a:endParaRPr>
          </a:p>
          <a:p>
            <a:pPr defTabSz="913578">
              <a:defRPr/>
            </a:pPr>
            <a:r>
              <a:rPr lang="en-US" sz="1000" b="1" noProof="1">
                <a:solidFill>
                  <a:srgbClr val="0073FF"/>
                </a:solidFill>
                <a:latin typeface="Arial" panose="020B0604020202020204" pitchFamily="34" charset="0"/>
                <a:cs typeface="Arial" panose="020B0604020202020204" pitchFamily="34" charset="0"/>
              </a:rPr>
              <a:t>Mobility Extensions (Mx)</a:t>
            </a:r>
          </a:p>
          <a:p>
            <a:pPr defTabSz="913578">
              <a:defRPr/>
            </a:pPr>
            <a:r>
              <a:rPr lang="en-US" sz="1000" noProof="1">
                <a:solidFill>
                  <a:srgbClr val="000000"/>
                </a:solidFill>
                <a:latin typeface="Arial" panose="020B0604020202020204" pitchFamily="34" charset="0"/>
                <a:cs typeface="Arial" panose="020B0604020202020204" pitchFamily="34" charset="0"/>
              </a:rPr>
              <a:t>Add extra layers of features and services crucial to protecting business data and network access</a:t>
            </a:r>
          </a:p>
        </p:txBody>
      </p:sp>
      <p:grpSp>
        <p:nvGrpSpPr>
          <p:cNvPr id="38" name="Group 37">
            <a:extLst>
              <a:ext uri="{FF2B5EF4-FFF2-40B4-BE49-F238E27FC236}">
                <a16:creationId xmlns:a16="http://schemas.microsoft.com/office/drawing/2014/main" id="{0FDDA457-B3D8-524D-8E74-38051BBBA81B}"/>
              </a:ext>
            </a:extLst>
          </p:cNvPr>
          <p:cNvGrpSpPr/>
          <p:nvPr/>
        </p:nvGrpSpPr>
        <p:grpSpPr>
          <a:xfrm>
            <a:off x="2551872" y="1864985"/>
            <a:ext cx="969547" cy="651538"/>
            <a:chOff x="2820467" y="1860352"/>
            <a:chExt cx="969800" cy="651708"/>
          </a:xfrm>
        </p:grpSpPr>
        <p:sp>
          <p:nvSpPr>
            <p:cNvPr id="235" name="Oval 234">
              <a:extLst>
                <a:ext uri="{FF2B5EF4-FFF2-40B4-BE49-F238E27FC236}">
                  <a16:creationId xmlns:a16="http://schemas.microsoft.com/office/drawing/2014/main" id="{577807DA-CE8C-C44A-9E99-FBCA6A135370}"/>
                </a:ext>
              </a:extLst>
            </p:cNvPr>
            <p:cNvSpPr/>
            <p:nvPr/>
          </p:nvSpPr>
          <p:spPr>
            <a:xfrm>
              <a:off x="3121217" y="2143760"/>
              <a:ext cx="368300" cy="368300"/>
            </a:xfrm>
            <a:prstGeom prst="ellipse">
              <a:avLst/>
            </a:prstGeom>
            <a:solidFill>
              <a:srgbClr val="0073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600" b="1" dirty="0">
                <a:solidFill>
                  <a:srgbClr val="000000"/>
                </a:solidFill>
                <a:latin typeface="Arial" panose="020B0604020202020204"/>
              </a:endParaRPr>
            </a:p>
          </p:txBody>
        </p:sp>
        <p:sp>
          <p:nvSpPr>
            <p:cNvPr id="125" name="Rectangle 124">
              <a:extLst>
                <a:ext uri="{FF2B5EF4-FFF2-40B4-BE49-F238E27FC236}">
                  <a16:creationId xmlns:a16="http://schemas.microsoft.com/office/drawing/2014/main" id="{59B390C4-6C74-2B4E-9629-2CAE2D0152CD}"/>
                </a:ext>
              </a:extLst>
            </p:cNvPr>
            <p:cNvSpPr/>
            <p:nvPr/>
          </p:nvSpPr>
          <p:spPr>
            <a:xfrm>
              <a:off x="2820467" y="1860352"/>
              <a:ext cx="969800" cy="286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913852">
                <a:lnSpc>
                  <a:spcPct val="90000"/>
                </a:lnSpc>
                <a:spcAft>
                  <a:spcPts val="1200"/>
                </a:spcAft>
                <a:buClr>
                  <a:srgbClr val="00A7FF"/>
                </a:buClr>
                <a:defRPr/>
              </a:pPr>
              <a:r>
                <a:rPr lang="en-US" sz="1400" b="1" noProof="1">
                  <a:solidFill>
                    <a:srgbClr val="000000"/>
                  </a:solidFill>
                  <a:latin typeface="Arial" panose="020B0604020202020204"/>
                </a:rPr>
                <a:t>Secure</a:t>
              </a:r>
            </a:p>
          </p:txBody>
        </p:sp>
        <p:pic>
          <p:nvPicPr>
            <p:cNvPr id="135" name="Graphic 134">
              <a:extLst>
                <a:ext uri="{FF2B5EF4-FFF2-40B4-BE49-F238E27FC236}">
                  <a16:creationId xmlns:a16="http://schemas.microsoft.com/office/drawing/2014/main" id="{EEA586B1-CEBB-6A43-920A-51818CDEC01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2302" y="2237238"/>
              <a:ext cx="186130" cy="186129"/>
            </a:xfrm>
            <a:prstGeom prst="rect">
              <a:avLst/>
            </a:prstGeom>
          </p:spPr>
        </p:pic>
      </p:grpSp>
      <p:sp>
        <p:nvSpPr>
          <p:cNvPr id="120" name="Title 1">
            <a:extLst>
              <a:ext uri="{FF2B5EF4-FFF2-40B4-BE49-F238E27FC236}">
                <a16:creationId xmlns:a16="http://schemas.microsoft.com/office/drawing/2014/main" id="{8D7DD592-2909-5344-AB98-C700AC5384BE}"/>
              </a:ext>
            </a:extLst>
          </p:cNvPr>
          <p:cNvSpPr txBox="1">
            <a:spLocks/>
          </p:cNvSpPr>
          <p:nvPr/>
        </p:nvSpPr>
        <p:spPr>
          <a:xfrm>
            <a:off x="5136314" y="2627307"/>
            <a:ext cx="1728510" cy="861774"/>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defRPr/>
            </a:pPr>
            <a:r>
              <a:rPr lang="en-US" sz="1000" b="1" noProof="1">
                <a:solidFill>
                  <a:srgbClr val="0073E6"/>
                </a:solidFill>
                <a:latin typeface="Arial" panose="020B0604020202020204" pitchFamily="34" charset="0"/>
                <a:cs typeface="Arial" panose="020B0604020202020204" pitchFamily="34" charset="0"/>
              </a:rPr>
              <a:t>StageNow</a:t>
            </a:r>
          </a:p>
          <a:p>
            <a:pPr defTabSz="913578">
              <a:defRPr/>
            </a:pPr>
            <a:r>
              <a:rPr lang="en-US" sz="1000" noProof="1">
                <a:solidFill>
                  <a:srgbClr val="000000"/>
                </a:solidFill>
                <a:latin typeface="Arial" panose="020B0604020202020204" pitchFamily="34" charset="0"/>
                <a:cs typeface="Arial" panose="020B0604020202020204" pitchFamily="34" charset="0"/>
              </a:rPr>
              <a:t>Stage thousands of devices with a scan of a barcode or a tap of an </a:t>
            </a:r>
            <a:br>
              <a:rPr lang="en-US" sz="1000" noProof="1">
                <a:solidFill>
                  <a:srgbClr val="000000"/>
                </a:solidFill>
                <a:latin typeface="Arial" panose="020B0604020202020204" pitchFamily="34" charset="0"/>
                <a:cs typeface="Arial" panose="020B0604020202020204" pitchFamily="34" charset="0"/>
              </a:rPr>
            </a:br>
            <a:r>
              <a:rPr lang="en-US" sz="1000" noProof="1">
                <a:solidFill>
                  <a:srgbClr val="000000"/>
                </a:solidFill>
                <a:latin typeface="Arial" panose="020B0604020202020204" pitchFamily="34" charset="0"/>
                <a:cs typeface="Arial" panose="020B0604020202020204" pitchFamily="34" charset="0"/>
              </a:rPr>
              <a:t>NFC tag</a:t>
            </a:r>
          </a:p>
        </p:txBody>
      </p:sp>
      <p:grpSp>
        <p:nvGrpSpPr>
          <p:cNvPr id="36" name="Group 35">
            <a:extLst>
              <a:ext uri="{FF2B5EF4-FFF2-40B4-BE49-F238E27FC236}">
                <a16:creationId xmlns:a16="http://schemas.microsoft.com/office/drawing/2014/main" id="{D2BFFA73-495F-1B48-8538-ECDFAFAE3177}"/>
              </a:ext>
            </a:extLst>
          </p:cNvPr>
          <p:cNvGrpSpPr/>
          <p:nvPr/>
        </p:nvGrpSpPr>
        <p:grpSpPr>
          <a:xfrm>
            <a:off x="4889546" y="1851337"/>
            <a:ext cx="967560" cy="651538"/>
            <a:chOff x="5146076" y="1860352"/>
            <a:chExt cx="967812" cy="651708"/>
          </a:xfrm>
        </p:grpSpPr>
        <p:sp>
          <p:nvSpPr>
            <p:cNvPr id="234" name="Oval 233">
              <a:extLst>
                <a:ext uri="{FF2B5EF4-FFF2-40B4-BE49-F238E27FC236}">
                  <a16:creationId xmlns:a16="http://schemas.microsoft.com/office/drawing/2014/main" id="{77F04E82-D3B0-5541-920E-F9CCE385F5CC}"/>
                </a:ext>
              </a:extLst>
            </p:cNvPr>
            <p:cNvSpPr/>
            <p:nvPr/>
          </p:nvSpPr>
          <p:spPr>
            <a:xfrm>
              <a:off x="5445832" y="2143760"/>
              <a:ext cx="368300" cy="368300"/>
            </a:xfrm>
            <a:prstGeom prst="ellipse">
              <a:avLst/>
            </a:prstGeom>
            <a:solidFill>
              <a:srgbClr val="0073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600" b="1" dirty="0">
                <a:solidFill>
                  <a:srgbClr val="000000"/>
                </a:solidFill>
                <a:latin typeface="Arial" panose="020B0604020202020204"/>
              </a:endParaRPr>
            </a:p>
          </p:txBody>
        </p:sp>
        <p:sp>
          <p:nvSpPr>
            <p:cNvPr id="126" name="Rectangle 125">
              <a:extLst>
                <a:ext uri="{FF2B5EF4-FFF2-40B4-BE49-F238E27FC236}">
                  <a16:creationId xmlns:a16="http://schemas.microsoft.com/office/drawing/2014/main" id="{3C1E4B7C-6919-AB4D-A100-FD72C4B79256}"/>
                </a:ext>
              </a:extLst>
            </p:cNvPr>
            <p:cNvSpPr/>
            <p:nvPr/>
          </p:nvSpPr>
          <p:spPr>
            <a:xfrm>
              <a:off x="5146076" y="1860352"/>
              <a:ext cx="967812" cy="286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913852">
                <a:lnSpc>
                  <a:spcPct val="90000"/>
                </a:lnSpc>
                <a:spcAft>
                  <a:spcPts val="1200"/>
                </a:spcAft>
                <a:buClr>
                  <a:srgbClr val="00A7FF"/>
                </a:buClr>
                <a:defRPr/>
              </a:pPr>
              <a:r>
                <a:rPr lang="en-US" sz="1400" b="1" noProof="1">
                  <a:solidFill>
                    <a:srgbClr val="000000"/>
                  </a:solidFill>
                  <a:latin typeface="Arial" panose="020B0604020202020204"/>
                </a:rPr>
                <a:t>Deploy</a:t>
              </a:r>
            </a:p>
          </p:txBody>
        </p:sp>
        <p:pic>
          <p:nvPicPr>
            <p:cNvPr id="136" name="Graphic 135">
              <a:extLst>
                <a:ext uri="{FF2B5EF4-FFF2-40B4-BE49-F238E27FC236}">
                  <a16:creationId xmlns:a16="http://schemas.microsoft.com/office/drawing/2014/main" id="{67369784-7C23-B842-9DA7-757CDCC54C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47656" y="2247976"/>
              <a:ext cx="164652" cy="164652"/>
            </a:xfrm>
            <a:prstGeom prst="rect">
              <a:avLst/>
            </a:prstGeom>
          </p:spPr>
        </p:pic>
      </p:grpSp>
      <p:sp>
        <p:nvSpPr>
          <p:cNvPr id="121" name="Title 1">
            <a:extLst>
              <a:ext uri="{FF2B5EF4-FFF2-40B4-BE49-F238E27FC236}">
                <a16:creationId xmlns:a16="http://schemas.microsoft.com/office/drawing/2014/main" id="{0E1481B9-C668-1C47-B4ED-2FF4B3B96FA1}"/>
              </a:ext>
            </a:extLst>
          </p:cNvPr>
          <p:cNvSpPr txBox="1">
            <a:spLocks/>
          </p:cNvSpPr>
          <p:nvPr/>
        </p:nvSpPr>
        <p:spPr>
          <a:xfrm>
            <a:off x="7376127" y="2627308"/>
            <a:ext cx="2244043" cy="3385542"/>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lnSpc>
                <a:spcPct val="97000"/>
              </a:lnSpc>
              <a:defRPr/>
            </a:pPr>
            <a:r>
              <a:rPr lang="en-US" sz="1000" b="1" noProof="1">
                <a:solidFill>
                  <a:srgbClr val="0073E6"/>
                </a:solidFill>
                <a:latin typeface="Arial" panose="020B0604020202020204" pitchFamily="34" charset="0"/>
                <a:cs typeface="Arial" panose="020B0604020202020204" pitchFamily="34" charset="0"/>
              </a:rPr>
              <a:t>Bluetooth Manager</a:t>
            </a:r>
          </a:p>
          <a:p>
            <a:pPr defTabSz="913578">
              <a:lnSpc>
                <a:spcPct val="97000"/>
              </a:lnSpc>
              <a:defRPr/>
            </a:pPr>
            <a:r>
              <a:rPr lang="en-US" sz="1000" noProof="1">
                <a:solidFill>
                  <a:srgbClr val="000000"/>
                </a:solidFill>
                <a:latin typeface="Arial" panose="020B0604020202020204" pitchFamily="34" charset="0"/>
                <a:cs typeface="Arial" panose="020B0604020202020204" pitchFamily="34" charset="0"/>
              </a:rPr>
              <a:t>Controls </a:t>
            </a:r>
            <a:r>
              <a:rPr lang="en-US" sz="1000" dirty="0"/>
              <a:t>which Bluetooth devices can pair with a Zebra mobile computer</a:t>
            </a:r>
            <a:endParaRPr lang="en-US" sz="1000" b="1" dirty="0">
              <a:latin typeface="Helvetica" pitchFamily="2" charset="0"/>
            </a:endParaRPr>
          </a:p>
          <a:p>
            <a:pPr defTabSz="913578">
              <a:lnSpc>
                <a:spcPct val="97000"/>
              </a:lnSpc>
              <a:defRPr/>
            </a:pPr>
            <a:endParaRPr lang="en-US" sz="1000" b="1" noProof="1">
              <a:solidFill>
                <a:srgbClr val="0073FF"/>
              </a:solidFill>
              <a:latin typeface="Arial" panose="020B0604020202020204" pitchFamily="34" charset="0"/>
              <a:cs typeface="Arial" panose="020B0604020202020204" pitchFamily="34" charset="0"/>
            </a:endParaRPr>
          </a:p>
          <a:p>
            <a:pPr defTabSz="913578">
              <a:lnSpc>
                <a:spcPct val="97000"/>
              </a:lnSpc>
              <a:defRPr/>
            </a:pPr>
            <a:r>
              <a:rPr lang="en-US" sz="1000" b="1" noProof="1">
                <a:solidFill>
                  <a:srgbClr val="0073E6"/>
                </a:solidFill>
                <a:latin typeface="Arial" panose="020B0604020202020204" pitchFamily="34" charset="0"/>
                <a:cs typeface="Arial" panose="020B0604020202020204" pitchFamily="34" charset="0"/>
              </a:rPr>
              <a:t>Device Diagnostic Tool</a:t>
            </a:r>
          </a:p>
          <a:p>
            <a:pPr defTabSz="913578">
              <a:lnSpc>
                <a:spcPct val="97000"/>
              </a:lnSpc>
              <a:defRPr/>
            </a:pPr>
            <a:r>
              <a:rPr lang="en-US" sz="1000" noProof="1">
                <a:solidFill>
                  <a:srgbClr val="000000"/>
                </a:solidFill>
                <a:latin typeface="Arial" panose="020B0604020202020204" pitchFamily="34" charset="0"/>
                <a:cs typeface="Arial" panose="020B0604020202020204" pitchFamily="34" charset="0"/>
              </a:rPr>
              <a:t>Test major systems to eliminate unnecessary repair-depot trips</a:t>
            </a:r>
          </a:p>
          <a:p>
            <a:pPr defTabSz="913578">
              <a:lnSpc>
                <a:spcPct val="97000"/>
              </a:lnSpc>
              <a:defRPr/>
            </a:pPr>
            <a:endParaRPr lang="en-US" sz="1000" noProof="1">
              <a:solidFill>
                <a:srgbClr val="000000"/>
              </a:solidFill>
              <a:latin typeface="Arial" panose="020B0604020202020204" pitchFamily="34" charset="0"/>
              <a:cs typeface="Arial" panose="020B0604020202020204" pitchFamily="34" charset="0"/>
            </a:endParaRPr>
          </a:p>
          <a:p>
            <a:pPr defTabSz="913578">
              <a:lnSpc>
                <a:spcPct val="97000"/>
              </a:lnSpc>
              <a:defRPr/>
            </a:pPr>
            <a:r>
              <a:rPr lang="en-US" sz="1000" b="1" noProof="1">
                <a:solidFill>
                  <a:srgbClr val="0073E6"/>
                </a:solidFill>
                <a:latin typeface="Arial" panose="020B0604020202020204" pitchFamily="34" charset="0"/>
                <a:cs typeface="Arial" panose="020B0604020202020204" pitchFamily="34" charset="0"/>
              </a:rPr>
              <a:t>Device Tracker</a:t>
            </a:r>
          </a:p>
          <a:p>
            <a:pPr defTabSz="913578">
              <a:lnSpc>
                <a:spcPct val="97000"/>
              </a:lnSpc>
              <a:defRPr/>
            </a:pPr>
            <a:r>
              <a:rPr lang="en-US" sz="1000" noProof="1">
                <a:solidFill>
                  <a:srgbClr val="000000"/>
                </a:solidFill>
                <a:latin typeface="Arial" panose="020B0604020202020204" pitchFamily="34" charset="0"/>
                <a:cs typeface="Arial" panose="020B0604020202020204" pitchFamily="34" charset="0"/>
              </a:rPr>
              <a:t>Easily track and find lost or </a:t>
            </a:r>
            <a:br>
              <a:rPr lang="en-US" sz="1000" noProof="1">
                <a:solidFill>
                  <a:srgbClr val="000000"/>
                </a:solidFill>
                <a:latin typeface="Arial" panose="020B0604020202020204" pitchFamily="34" charset="0"/>
                <a:cs typeface="Arial" panose="020B0604020202020204" pitchFamily="34" charset="0"/>
              </a:rPr>
            </a:br>
            <a:r>
              <a:rPr lang="en-US" sz="1000" noProof="1">
                <a:solidFill>
                  <a:srgbClr val="000000"/>
                </a:solidFill>
                <a:latin typeface="Arial" panose="020B0604020202020204" pitchFamily="34" charset="0"/>
                <a:cs typeface="Arial" panose="020B0604020202020204" pitchFamily="34" charset="0"/>
              </a:rPr>
              <a:t>missing Zebra mobile devices</a:t>
            </a:r>
          </a:p>
          <a:p>
            <a:pPr defTabSz="913578">
              <a:lnSpc>
                <a:spcPct val="97000"/>
              </a:lnSpc>
              <a:defRPr/>
            </a:pPr>
            <a:endParaRPr lang="en-US" sz="1000" noProof="1">
              <a:solidFill>
                <a:srgbClr val="000000"/>
              </a:solidFill>
              <a:latin typeface="Arial" panose="020B0604020202020204" pitchFamily="34" charset="0"/>
              <a:cs typeface="Arial" panose="020B0604020202020204" pitchFamily="34" charset="0"/>
            </a:endParaRPr>
          </a:p>
          <a:p>
            <a:pPr defTabSz="913578">
              <a:lnSpc>
                <a:spcPct val="97000"/>
              </a:lnSpc>
              <a:spcBef>
                <a:spcPts val="0"/>
              </a:spcBef>
              <a:defRPr/>
            </a:pPr>
            <a:r>
              <a:rPr lang="en-US" sz="1000" b="1" noProof="1">
                <a:solidFill>
                  <a:srgbClr val="0073E6"/>
                </a:solidFill>
                <a:latin typeface="Arial" panose="020B0604020202020204" pitchFamily="34" charset="0"/>
                <a:cs typeface="Arial" panose="020B0604020202020204" pitchFamily="34" charset="0"/>
              </a:rPr>
              <a:t>RxLogger</a:t>
            </a:r>
          </a:p>
          <a:p>
            <a:pPr defTabSz="913578">
              <a:lnSpc>
                <a:spcPct val="97000"/>
              </a:lnSpc>
              <a:defRPr/>
            </a:pPr>
            <a:r>
              <a:rPr lang="en-US" sz="1000" noProof="1">
                <a:solidFill>
                  <a:srgbClr val="000000"/>
                </a:solidFill>
                <a:latin typeface="Arial" panose="020B0604020202020204" pitchFamily="34" charset="0"/>
                <a:cs typeface="Arial" panose="020B0604020202020204" pitchFamily="34" charset="0"/>
              </a:rPr>
              <a:t>Capture system and application</a:t>
            </a:r>
            <a:br>
              <a:rPr lang="en-US" sz="1000" noProof="1">
                <a:solidFill>
                  <a:srgbClr val="000000"/>
                </a:solidFill>
                <a:latin typeface="Arial" panose="020B0604020202020204" pitchFamily="34" charset="0"/>
                <a:cs typeface="Arial" panose="020B0604020202020204" pitchFamily="34" charset="0"/>
              </a:rPr>
            </a:br>
            <a:r>
              <a:rPr lang="en-US" sz="1000" noProof="1">
                <a:solidFill>
                  <a:srgbClr val="000000"/>
                </a:solidFill>
                <a:latin typeface="Arial" panose="020B0604020202020204" pitchFamily="34" charset="0"/>
                <a:cs typeface="Arial" panose="020B0604020202020204" pitchFamily="34" charset="0"/>
              </a:rPr>
              <a:t> logs to identify problems and avoid sending no-failure-found devices </a:t>
            </a:r>
            <a:br>
              <a:rPr lang="en-US" sz="1000" noProof="1">
                <a:solidFill>
                  <a:srgbClr val="000000"/>
                </a:solidFill>
                <a:latin typeface="Arial" panose="020B0604020202020204" pitchFamily="34" charset="0"/>
                <a:cs typeface="Arial" panose="020B0604020202020204" pitchFamily="34" charset="0"/>
              </a:rPr>
            </a:br>
            <a:r>
              <a:rPr lang="en-US" sz="1000" noProof="1">
                <a:solidFill>
                  <a:srgbClr val="000000"/>
                </a:solidFill>
                <a:latin typeface="Arial" panose="020B0604020202020204" pitchFamily="34" charset="0"/>
                <a:cs typeface="Arial" panose="020B0604020202020204" pitchFamily="34" charset="0"/>
              </a:rPr>
              <a:t>for repair</a:t>
            </a:r>
          </a:p>
          <a:p>
            <a:pPr defTabSz="913852">
              <a:defRPr/>
            </a:pPr>
            <a:endParaRPr lang="en-US" sz="1000" b="1" dirty="0">
              <a:solidFill>
                <a:srgbClr val="0073FF"/>
              </a:solidFill>
              <a:latin typeface="Arial" panose="020B0604020202020204" pitchFamily="34" charset="0"/>
              <a:cs typeface="Arial" panose="020B0604020202020204" pitchFamily="34" charset="0"/>
            </a:endParaRPr>
          </a:p>
          <a:p>
            <a:pPr defTabSz="913852">
              <a:defRPr/>
            </a:pPr>
            <a:r>
              <a:rPr lang="en-US" sz="1000" b="1" dirty="0">
                <a:solidFill>
                  <a:srgbClr val="0073FF"/>
                </a:solidFill>
                <a:latin typeface="Arial" panose="020B0604020202020204" pitchFamily="34" charset="0"/>
                <a:cs typeface="Arial" panose="020B0604020202020204" pitchFamily="34" charset="0"/>
              </a:rPr>
              <a:t>Wireless Fusion</a:t>
            </a:r>
          </a:p>
          <a:p>
            <a:pPr defTabSz="913578">
              <a:lnSpc>
                <a:spcPct val="97000"/>
              </a:lnSpc>
              <a:defRPr/>
            </a:pPr>
            <a:r>
              <a:rPr lang="en-US" sz="1000" noProof="1">
                <a:solidFill>
                  <a:srgbClr val="000000"/>
                </a:solidFill>
                <a:latin typeface="Arial" panose="020B0604020202020204" pitchFamily="34" charset="0"/>
                <a:cs typeface="Arial" panose="020B0604020202020204" pitchFamily="34" charset="0"/>
              </a:rPr>
              <a:t>Get dependably superior Wi-Fi connections</a:t>
            </a:r>
          </a:p>
        </p:txBody>
      </p:sp>
      <p:grpSp>
        <p:nvGrpSpPr>
          <p:cNvPr id="35" name="Group 34">
            <a:extLst>
              <a:ext uri="{FF2B5EF4-FFF2-40B4-BE49-F238E27FC236}">
                <a16:creationId xmlns:a16="http://schemas.microsoft.com/office/drawing/2014/main" id="{EA9BDE66-8E88-464F-B30C-8AD44D7D76A2}"/>
              </a:ext>
            </a:extLst>
          </p:cNvPr>
          <p:cNvGrpSpPr/>
          <p:nvPr/>
        </p:nvGrpSpPr>
        <p:grpSpPr>
          <a:xfrm>
            <a:off x="7074229" y="1851337"/>
            <a:ext cx="1052958" cy="651538"/>
            <a:chOff x="7003660" y="1860352"/>
            <a:chExt cx="1053232" cy="651708"/>
          </a:xfrm>
        </p:grpSpPr>
        <p:sp>
          <p:nvSpPr>
            <p:cNvPr id="227" name="Oval 226">
              <a:extLst>
                <a:ext uri="{FF2B5EF4-FFF2-40B4-BE49-F238E27FC236}">
                  <a16:creationId xmlns:a16="http://schemas.microsoft.com/office/drawing/2014/main" id="{7FB186F4-C43A-2741-B3D7-CD64D767F247}"/>
                </a:ext>
              </a:extLst>
            </p:cNvPr>
            <p:cNvSpPr/>
            <p:nvPr/>
          </p:nvSpPr>
          <p:spPr>
            <a:xfrm>
              <a:off x="7346126" y="2143760"/>
              <a:ext cx="368300" cy="368300"/>
            </a:xfrm>
            <a:prstGeom prst="ellipse">
              <a:avLst/>
            </a:prstGeom>
            <a:solidFill>
              <a:srgbClr val="0073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600" b="1" dirty="0">
                <a:solidFill>
                  <a:srgbClr val="000000"/>
                </a:solidFill>
                <a:latin typeface="Arial" panose="020B0604020202020204"/>
              </a:endParaRPr>
            </a:p>
          </p:txBody>
        </p:sp>
        <p:sp>
          <p:nvSpPr>
            <p:cNvPr id="127" name="Rectangle 126">
              <a:extLst>
                <a:ext uri="{FF2B5EF4-FFF2-40B4-BE49-F238E27FC236}">
                  <a16:creationId xmlns:a16="http://schemas.microsoft.com/office/drawing/2014/main" id="{B77A45EF-BD94-6545-B842-0B80C2BC7D16}"/>
                </a:ext>
              </a:extLst>
            </p:cNvPr>
            <p:cNvSpPr/>
            <p:nvPr/>
          </p:nvSpPr>
          <p:spPr>
            <a:xfrm>
              <a:off x="7003660" y="1860352"/>
              <a:ext cx="1053232" cy="286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913852">
                <a:lnSpc>
                  <a:spcPct val="90000"/>
                </a:lnSpc>
                <a:spcAft>
                  <a:spcPts val="1200"/>
                </a:spcAft>
                <a:buClr>
                  <a:srgbClr val="00A7FF"/>
                </a:buClr>
                <a:defRPr/>
              </a:pPr>
              <a:r>
                <a:rPr lang="en-US" sz="1400" b="1" noProof="1">
                  <a:solidFill>
                    <a:srgbClr val="000000"/>
                  </a:solidFill>
                  <a:latin typeface="Arial" panose="020B0604020202020204"/>
                </a:rPr>
                <a:t>Manage</a:t>
              </a:r>
            </a:p>
          </p:txBody>
        </p:sp>
        <p:pic>
          <p:nvPicPr>
            <p:cNvPr id="137" name="Graphic 136">
              <a:extLst>
                <a:ext uri="{FF2B5EF4-FFF2-40B4-BE49-F238E27FC236}">
                  <a16:creationId xmlns:a16="http://schemas.microsoft.com/office/drawing/2014/main" id="{FD5BF18C-D0D5-824A-AD3F-6834A2B470E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8751588">
              <a:off x="7435022" y="2235048"/>
              <a:ext cx="190509" cy="190509"/>
            </a:xfrm>
            <a:prstGeom prst="rect">
              <a:avLst/>
            </a:prstGeom>
          </p:spPr>
        </p:pic>
      </p:grpSp>
      <p:sp>
        <p:nvSpPr>
          <p:cNvPr id="122" name="Title 1">
            <a:extLst>
              <a:ext uri="{FF2B5EF4-FFF2-40B4-BE49-F238E27FC236}">
                <a16:creationId xmlns:a16="http://schemas.microsoft.com/office/drawing/2014/main" id="{F7A23D74-4E35-434B-A996-4C5F5308CE52}"/>
              </a:ext>
            </a:extLst>
          </p:cNvPr>
          <p:cNvSpPr txBox="1">
            <a:spLocks/>
          </p:cNvSpPr>
          <p:nvPr/>
        </p:nvSpPr>
        <p:spPr>
          <a:xfrm>
            <a:off x="9643237" y="2627305"/>
            <a:ext cx="2244043" cy="1738938"/>
          </a:xfrm>
          <a:prstGeom prst="rect">
            <a:avLst/>
          </a:prstGeom>
        </p:spPr>
        <p:txBody>
          <a:bodyPr wrap="square">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578">
              <a:defRPr/>
            </a:pPr>
            <a:r>
              <a:rPr lang="en-US" sz="1000" b="1" noProof="1">
                <a:solidFill>
                  <a:srgbClr val="0073E6"/>
                </a:solidFill>
                <a:latin typeface="Arial" panose="020B0604020202020204" pitchFamily="34" charset="0"/>
                <a:cs typeface="Arial" panose="020B0604020202020204" pitchFamily="34" charset="0"/>
              </a:rPr>
              <a:t>Device Central</a:t>
            </a:r>
          </a:p>
          <a:p>
            <a:pPr defTabSz="913578">
              <a:defRPr/>
            </a:pPr>
            <a:r>
              <a:rPr lang="en-US" sz="1000" noProof="1">
                <a:solidFill>
                  <a:srgbClr val="000000"/>
                </a:solidFill>
                <a:latin typeface="Arial" panose="020B0604020202020204" pitchFamily="34" charset="0"/>
                <a:cs typeface="Arial" panose="020B0604020202020204" pitchFamily="34" charset="0"/>
              </a:rPr>
              <a:t>Manage Bluetooth™ accessories</a:t>
            </a:r>
          </a:p>
          <a:p>
            <a:pPr defTabSz="913578">
              <a:defRPr/>
            </a:pPr>
            <a:endParaRPr lang="en-US" sz="1000" noProof="1">
              <a:solidFill>
                <a:srgbClr val="000000"/>
              </a:solidFill>
              <a:latin typeface="Arial" panose="020B0604020202020204" pitchFamily="34" charset="0"/>
              <a:cs typeface="Arial" panose="020B0604020202020204" pitchFamily="34" charset="0"/>
            </a:endParaRPr>
          </a:p>
          <a:p>
            <a:pPr defTabSz="913578">
              <a:defRPr/>
            </a:pPr>
            <a:r>
              <a:rPr lang="en-US" sz="1000" b="1" noProof="1">
                <a:solidFill>
                  <a:srgbClr val="0073E6"/>
                </a:solidFill>
                <a:latin typeface="Arial" panose="020B0604020202020204" pitchFamily="34" charset="0"/>
                <a:cs typeface="Arial" panose="020B0604020202020204" pitchFamily="34" charset="0"/>
              </a:rPr>
              <a:t>Enterprise Keyboard</a:t>
            </a:r>
          </a:p>
          <a:p>
            <a:r>
              <a:rPr lang="en-US" sz="1000" dirty="0"/>
              <a:t>Enable simple custom keyboard interfaces on the small WS50 display</a:t>
            </a:r>
          </a:p>
          <a:p>
            <a:pPr defTabSz="913578">
              <a:defRPr/>
            </a:pPr>
            <a:endParaRPr lang="en-US" sz="1000" noProof="1">
              <a:solidFill>
                <a:srgbClr val="000000"/>
              </a:solidFill>
              <a:latin typeface="Arial" panose="020B0604020202020204" pitchFamily="34" charset="0"/>
              <a:cs typeface="Arial" panose="020B0604020202020204" pitchFamily="34" charset="0"/>
            </a:endParaRPr>
          </a:p>
          <a:p>
            <a:pPr defTabSz="913578">
              <a:defRPr/>
            </a:pPr>
            <a:endParaRPr lang="en-US" sz="900" b="1" noProof="1">
              <a:solidFill>
                <a:srgbClr val="0073FF"/>
              </a:solidFill>
              <a:latin typeface="Arial" panose="020B0604020202020204" pitchFamily="34" charset="0"/>
              <a:cs typeface="Arial" panose="020B0604020202020204" pitchFamily="34" charset="0"/>
            </a:endParaRPr>
          </a:p>
          <a:p>
            <a:pPr defTabSz="913578">
              <a:defRPr/>
            </a:pPr>
            <a:endParaRPr lang="en-US" sz="900" noProof="1">
              <a:solidFill>
                <a:srgbClr val="000000"/>
              </a:solidFill>
              <a:latin typeface="Arial" panose="020B0604020202020204" pitchFamily="34" charset="0"/>
              <a:cs typeface="Arial" panose="020B0604020202020204" pitchFamily="34" charset="0"/>
            </a:endParaRPr>
          </a:p>
          <a:p>
            <a:pPr defTabSz="913578">
              <a:defRPr/>
            </a:pPr>
            <a:endParaRPr lang="en-US" sz="900" noProof="1">
              <a:solidFill>
                <a:srgbClr val="000000"/>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A0921499-7FC3-0547-A4E4-410F5F7B272E}"/>
              </a:ext>
            </a:extLst>
          </p:cNvPr>
          <p:cNvGrpSpPr/>
          <p:nvPr/>
        </p:nvGrpSpPr>
        <p:grpSpPr>
          <a:xfrm>
            <a:off x="9279368" y="1851337"/>
            <a:ext cx="1166156" cy="651538"/>
            <a:chOff x="9695169" y="1860352"/>
            <a:chExt cx="1166460" cy="651708"/>
          </a:xfrm>
        </p:grpSpPr>
        <p:sp>
          <p:nvSpPr>
            <p:cNvPr id="221" name="Oval 220">
              <a:extLst>
                <a:ext uri="{FF2B5EF4-FFF2-40B4-BE49-F238E27FC236}">
                  <a16:creationId xmlns:a16="http://schemas.microsoft.com/office/drawing/2014/main" id="{78C81F4E-95D3-BD4C-B200-637C4C0A5238}"/>
                </a:ext>
              </a:extLst>
            </p:cNvPr>
            <p:cNvSpPr/>
            <p:nvPr/>
          </p:nvSpPr>
          <p:spPr>
            <a:xfrm>
              <a:off x="10094249" y="2143760"/>
              <a:ext cx="368300" cy="368300"/>
            </a:xfrm>
            <a:prstGeom prst="ellipse">
              <a:avLst/>
            </a:prstGeom>
            <a:solidFill>
              <a:srgbClr val="0073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600" b="1" dirty="0">
                <a:solidFill>
                  <a:srgbClr val="000000"/>
                </a:solidFill>
                <a:latin typeface="Arial" panose="020B0604020202020204"/>
              </a:endParaRPr>
            </a:p>
          </p:txBody>
        </p:sp>
        <p:sp>
          <p:nvSpPr>
            <p:cNvPr id="128" name="Rectangle 127">
              <a:extLst>
                <a:ext uri="{FF2B5EF4-FFF2-40B4-BE49-F238E27FC236}">
                  <a16:creationId xmlns:a16="http://schemas.microsoft.com/office/drawing/2014/main" id="{B66F06E3-48DA-644B-836D-ABDF868AE172}"/>
                </a:ext>
              </a:extLst>
            </p:cNvPr>
            <p:cNvSpPr/>
            <p:nvPr/>
          </p:nvSpPr>
          <p:spPr>
            <a:xfrm>
              <a:off x="9695169" y="1860352"/>
              <a:ext cx="1166460" cy="286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913852">
                <a:lnSpc>
                  <a:spcPct val="90000"/>
                </a:lnSpc>
                <a:spcAft>
                  <a:spcPts val="1200"/>
                </a:spcAft>
                <a:buClr>
                  <a:srgbClr val="00A7FF"/>
                </a:buClr>
                <a:defRPr/>
              </a:pPr>
              <a:r>
                <a:rPr lang="en-US" sz="1400" b="1" noProof="1">
                  <a:solidFill>
                    <a:srgbClr val="000000"/>
                  </a:solidFill>
                  <a:latin typeface="Arial" panose="020B0604020202020204"/>
                </a:rPr>
                <a:t>Optimize</a:t>
              </a:r>
            </a:p>
          </p:txBody>
        </p:sp>
        <p:pic>
          <p:nvPicPr>
            <p:cNvPr id="138" name="Graphic 137">
              <a:extLst>
                <a:ext uri="{FF2B5EF4-FFF2-40B4-BE49-F238E27FC236}">
                  <a16:creationId xmlns:a16="http://schemas.microsoft.com/office/drawing/2014/main" id="{FD134A9E-F801-9143-8FD6-8268CB326A1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146390" y="2207720"/>
              <a:ext cx="245165" cy="245165"/>
            </a:xfrm>
            <a:prstGeom prst="rect">
              <a:avLst/>
            </a:prstGeom>
          </p:spPr>
        </p:pic>
      </p:grpSp>
      <p:pic>
        <p:nvPicPr>
          <p:cNvPr id="3" name="Picture 2">
            <a:extLst>
              <a:ext uri="{FF2B5EF4-FFF2-40B4-BE49-F238E27FC236}">
                <a16:creationId xmlns:a16="http://schemas.microsoft.com/office/drawing/2014/main" id="{E040F5F6-B6BC-0006-4F36-48F1AAF30713}"/>
              </a:ext>
            </a:extLst>
          </p:cNvPr>
          <p:cNvPicPr>
            <a:picLocks noChangeAspect="1"/>
          </p:cNvPicPr>
          <p:nvPr/>
        </p:nvPicPr>
        <p:blipFill>
          <a:blip r:embed="rId13" cstate="screen">
            <a:alphaModFix/>
            <a:extLst>
              <a:ext uri="{28A0092B-C50C-407E-A947-70E740481C1C}">
                <a14:useLocalDpi xmlns:a14="http://schemas.microsoft.com/office/drawing/2010/main"/>
              </a:ext>
            </a:extLst>
          </a:blip>
          <a:srcRect/>
          <a:stretch>
            <a:fillRect/>
          </a:stretch>
        </p:blipFill>
        <p:spPr>
          <a:xfrm flipV="1">
            <a:off x="8395752" y="-16305"/>
            <a:ext cx="3796248" cy="2198900"/>
          </a:xfrm>
          <a:custGeom>
            <a:avLst/>
            <a:gdLst>
              <a:gd name="connsiteX0" fmla="*/ 5197360 w 5197360"/>
              <a:gd name="connsiteY0" fmla="*/ 0 h 3010466"/>
              <a:gd name="connsiteX1" fmla="*/ 5197360 w 5197360"/>
              <a:gd name="connsiteY1" fmla="*/ 3010466 h 3010466"/>
              <a:gd name="connsiteX2" fmla="*/ 0 w 5197360"/>
              <a:gd name="connsiteY2" fmla="*/ 3010466 h 3010466"/>
            </a:gdLst>
            <a:ahLst/>
            <a:cxnLst>
              <a:cxn ang="0">
                <a:pos x="connsiteX0" y="connsiteY0"/>
              </a:cxn>
              <a:cxn ang="0">
                <a:pos x="connsiteX1" y="connsiteY1"/>
              </a:cxn>
              <a:cxn ang="0">
                <a:pos x="connsiteX2" y="connsiteY2"/>
              </a:cxn>
            </a:cxnLst>
            <a:rect l="l" t="t" r="r" b="b"/>
            <a:pathLst>
              <a:path w="5197360" h="3010466">
                <a:moveTo>
                  <a:pt x="5197360" y="0"/>
                </a:moveTo>
                <a:lnTo>
                  <a:pt x="5197360" y="3010466"/>
                </a:lnTo>
                <a:lnTo>
                  <a:pt x="0" y="3010466"/>
                </a:lnTo>
                <a:close/>
              </a:path>
            </a:pathLst>
          </a:custGeom>
        </p:spPr>
      </p:pic>
      <p:sp>
        <p:nvSpPr>
          <p:cNvPr id="10" name="Text Placeholder 6">
            <a:extLst>
              <a:ext uri="{FF2B5EF4-FFF2-40B4-BE49-F238E27FC236}">
                <a16:creationId xmlns:a16="http://schemas.microsoft.com/office/drawing/2014/main" id="{FDDD16E5-EE61-0E52-FA99-78313AAC8EF5}"/>
              </a:ext>
            </a:extLst>
          </p:cNvPr>
          <p:cNvSpPr txBox="1">
            <a:spLocks/>
          </p:cNvSpPr>
          <p:nvPr/>
        </p:nvSpPr>
        <p:spPr>
          <a:xfrm>
            <a:off x="548640" y="1088136"/>
            <a:ext cx="6917519" cy="365665"/>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8" kern="1200">
                <a:solidFill>
                  <a:schemeClr val="accent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b="1" dirty="0">
                <a:solidFill>
                  <a:schemeClr val="tx1"/>
                </a:solidFill>
              </a:rPr>
              <a:t>Your mobile device’s built-in advantage</a:t>
            </a:r>
          </a:p>
        </p:txBody>
      </p:sp>
      <p:sp>
        <p:nvSpPr>
          <p:cNvPr id="11" name="Title 3">
            <a:extLst>
              <a:ext uri="{FF2B5EF4-FFF2-40B4-BE49-F238E27FC236}">
                <a16:creationId xmlns:a16="http://schemas.microsoft.com/office/drawing/2014/main" id="{C67D82D3-DD05-5D85-F812-01966FD8358D}"/>
              </a:ext>
            </a:extLst>
          </p:cNvPr>
          <p:cNvSpPr txBox="1">
            <a:spLocks/>
          </p:cNvSpPr>
          <p:nvPr/>
        </p:nvSpPr>
        <p:spPr>
          <a:xfrm>
            <a:off x="548640" y="504930"/>
            <a:ext cx="6561749" cy="573307"/>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200" dirty="0">
                <a:solidFill>
                  <a:srgbClr val="0073E6"/>
                </a:solidFill>
              </a:rPr>
              <a:t>Mobility DNA Software Suite</a:t>
            </a:r>
          </a:p>
        </p:txBody>
      </p:sp>
    </p:spTree>
    <p:extLst>
      <p:ext uri="{BB962C8B-B14F-4D97-AF65-F5344CB8AC3E}">
        <p14:creationId xmlns:p14="http://schemas.microsoft.com/office/powerpoint/2010/main" val="198077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several boxes&#10;&#10;Description automatically generated">
            <a:extLst>
              <a:ext uri="{FF2B5EF4-FFF2-40B4-BE49-F238E27FC236}">
                <a16:creationId xmlns:a16="http://schemas.microsoft.com/office/drawing/2014/main" id="{9E7B1989-272A-1244-8690-4497DA34E0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95611" y="0"/>
            <a:ext cx="4096390" cy="6857998"/>
          </a:xfrm>
          <a:prstGeom prst="rect">
            <a:avLst/>
          </a:prstGeom>
        </p:spPr>
      </p:pic>
      <p:grpSp>
        <p:nvGrpSpPr>
          <p:cNvPr id="4" name="Group 3">
            <a:extLst>
              <a:ext uri="{FF2B5EF4-FFF2-40B4-BE49-F238E27FC236}">
                <a16:creationId xmlns:a16="http://schemas.microsoft.com/office/drawing/2014/main" id="{ED20640B-4242-C75D-FD57-38837A4D5002}"/>
              </a:ext>
            </a:extLst>
          </p:cNvPr>
          <p:cNvGrpSpPr/>
          <p:nvPr/>
        </p:nvGrpSpPr>
        <p:grpSpPr>
          <a:xfrm rot="16200000">
            <a:off x="3881050" y="-1607328"/>
            <a:ext cx="409863" cy="7344613"/>
            <a:chOff x="5029196" y="1532709"/>
            <a:chExt cx="4428312" cy="5325291"/>
          </a:xfrm>
        </p:grpSpPr>
        <p:sp>
          <p:nvSpPr>
            <p:cNvPr id="5" name="Rectangle 4">
              <a:extLst>
                <a:ext uri="{FF2B5EF4-FFF2-40B4-BE49-F238E27FC236}">
                  <a16:creationId xmlns:a16="http://schemas.microsoft.com/office/drawing/2014/main" id="{CCC6B5C3-1597-55FA-CAFC-DACF768437AF}"/>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79CE7C0-4018-4189-60AE-0A5A43856571}"/>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1BC9433-DCFE-7422-DF1B-5391DB002230}"/>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5BF4C502-32E9-0091-25C5-7D305C6D4B24}"/>
              </a:ext>
            </a:extLst>
          </p:cNvPr>
          <p:cNvGrpSpPr/>
          <p:nvPr/>
        </p:nvGrpSpPr>
        <p:grpSpPr>
          <a:xfrm>
            <a:off x="7362995" y="2"/>
            <a:ext cx="3649173" cy="6886212"/>
            <a:chOff x="7362995" y="2"/>
            <a:chExt cx="3649173" cy="6886212"/>
          </a:xfrm>
        </p:grpSpPr>
        <p:sp>
          <p:nvSpPr>
            <p:cNvPr id="6" name="Right Triangle 5">
              <a:extLst>
                <a:ext uri="{FF2B5EF4-FFF2-40B4-BE49-F238E27FC236}">
                  <a16:creationId xmlns:a16="http://schemas.microsoft.com/office/drawing/2014/main" id="{7C8FA3B9-A829-9AC8-1269-839F23C0BD32}"/>
                </a:ext>
              </a:extLst>
            </p:cNvPr>
            <p:cNvSpPr/>
            <p:nvPr/>
          </p:nvSpPr>
          <p:spPr>
            <a:xfrm rot="10800000" flipH="1">
              <a:off x="7362995" y="2"/>
              <a:ext cx="3649173" cy="6886212"/>
            </a:xfrm>
            <a:prstGeom prst="r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E7969C56-CF20-4C50-068D-82034738C009}"/>
                </a:ext>
              </a:extLst>
            </p:cNvPr>
            <p:cNvSpPr/>
            <p:nvPr/>
          </p:nvSpPr>
          <p:spPr>
            <a:xfrm rot="10800000">
              <a:off x="9698229" y="2"/>
              <a:ext cx="1177304" cy="110756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itle 1">
            <a:extLst>
              <a:ext uri="{FF2B5EF4-FFF2-40B4-BE49-F238E27FC236}">
                <a16:creationId xmlns:a16="http://schemas.microsoft.com/office/drawing/2014/main" id="{FD36F8A3-D934-2148-A0EE-AA61604C6162}"/>
              </a:ext>
            </a:extLst>
          </p:cNvPr>
          <p:cNvSpPr txBox="1">
            <a:spLocks/>
          </p:cNvSpPr>
          <p:nvPr/>
        </p:nvSpPr>
        <p:spPr>
          <a:xfrm>
            <a:off x="548640" y="457200"/>
            <a:ext cx="9622776" cy="1645316"/>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lvl="0">
              <a:spcAft>
                <a:spcPts val="1200"/>
              </a:spcAft>
              <a:defRPr/>
            </a:pPr>
            <a:r>
              <a:rPr lang="en-US" sz="4000" spc="-80" dirty="0">
                <a:solidFill>
                  <a:srgbClr val="0073E6"/>
                </a:solidFill>
              </a:rPr>
              <a:t>Device Tracker for </a:t>
            </a:r>
            <a:r>
              <a:rPr lang="en-US" sz="4000" b="1" spc="-80" dirty="0">
                <a:solidFill>
                  <a:srgbClr val="0073E6"/>
                </a:solidFill>
              </a:rPr>
              <a:t>mobile computers</a:t>
            </a:r>
          </a:p>
          <a:p>
            <a:pPr lvl="0">
              <a:spcAft>
                <a:spcPts val="600"/>
              </a:spcAft>
              <a:defRPr/>
            </a:pPr>
            <a:r>
              <a:rPr lang="en-US" sz="2200" spc="-30" dirty="0"/>
              <a:t>Track and find your Zebra handheld and wearable computers and tablets —including the WS50 — with the BLE battery and a Device Tracker license</a:t>
            </a:r>
          </a:p>
        </p:txBody>
      </p:sp>
      <p:sp>
        <p:nvSpPr>
          <p:cNvPr id="23" name="TextBox 22">
            <a:extLst>
              <a:ext uri="{FF2B5EF4-FFF2-40B4-BE49-F238E27FC236}">
                <a16:creationId xmlns:a16="http://schemas.microsoft.com/office/drawing/2014/main" id="{C8F6B1C6-79BD-0D42-8E21-DF79A9AF234D}"/>
              </a:ext>
            </a:extLst>
          </p:cNvPr>
          <p:cNvSpPr txBox="1"/>
          <p:nvPr/>
        </p:nvSpPr>
        <p:spPr>
          <a:xfrm>
            <a:off x="1654954" y="6538075"/>
            <a:ext cx="4938828" cy="230832"/>
          </a:xfrm>
          <a:prstGeom prst="rect">
            <a:avLst/>
          </a:prstGeom>
          <a:noFill/>
        </p:spPr>
        <p:txBody>
          <a:bodyPr wrap="square">
            <a:spAutoFit/>
          </a:bodyPr>
          <a:lstStyle/>
          <a:p>
            <a:r>
              <a:rPr lang="en-US" sz="900" dirty="0">
                <a:solidFill>
                  <a:schemeClr val="tx1">
                    <a:lumMod val="50000"/>
                    <a:lumOff val="50000"/>
                  </a:schemeClr>
                </a:solidFill>
              </a:rPr>
              <a:t>* The ability to locate a device when the battery is dead requires optional BLE battery </a:t>
            </a:r>
          </a:p>
        </p:txBody>
      </p:sp>
      <p:sp>
        <p:nvSpPr>
          <p:cNvPr id="24" name="Title 1">
            <a:extLst>
              <a:ext uri="{FF2B5EF4-FFF2-40B4-BE49-F238E27FC236}">
                <a16:creationId xmlns:a16="http://schemas.microsoft.com/office/drawing/2014/main" id="{0E3C3383-CD5F-7E45-B361-6FD72CFB6F37}"/>
              </a:ext>
            </a:extLst>
          </p:cNvPr>
          <p:cNvSpPr txBox="1">
            <a:spLocks/>
          </p:cNvSpPr>
          <p:nvPr/>
        </p:nvSpPr>
        <p:spPr>
          <a:xfrm>
            <a:off x="548640" y="2497091"/>
            <a:ext cx="6445054" cy="362753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lvl="1" defTabSz="622113">
              <a:spcAft>
                <a:spcPts val="1600"/>
              </a:spcAft>
            </a:pPr>
            <a:r>
              <a:rPr lang="en-US" sz="1500" b="1" dirty="0">
                <a:solidFill>
                  <a:srgbClr val="000000">
                    <a:hueOff val="0"/>
                    <a:satOff val="0"/>
                    <a:lumOff val="0"/>
                    <a:alphaOff val="0"/>
                  </a:srgbClr>
                </a:solidFill>
              </a:rPr>
              <a:t>Advanced tracking technology with BLE Beacon battery </a:t>
            </a:r>
            <a:br>
              <a:rPr lang="en-US" sz="1400" dirty="0">
                <a:solidFill>
                  <a:srgbClr val="000000">
                    <a:hueOff val="0"/>
                    <a:satOff val="0"/>
                    <a:lumOff val="0"/>
                    <a:alphaOff val="0"/>
                  </a:srgbClr>
                </a:solidFill>
              </a:rPr>
            </a:br>
            <a:r>
              <a:rPr lang="en-US" sz="1400" dirty="0">
                <a:solidFill>
                  <a:srgbClr val="000000">
                    <a:hueOff val="0"/>
                    <a:satOff val="0"/>
                    <a:lumOff val="0"/>
                    <a:alphaOff val="0"/>
                  </a:srgbClr>
                </a:solidFill>
              </a:rPr>
              <a:t>Easily locate missing devices, even if they are turned off or the battery is dead*</a:t>
            </a:r>
            <a:endParaRPr lang="en-US" sz="1400" dirty="0">
              <a:solidFill>
                <a:srgbClr val="000000">
                  <a:hueOff val="0"/>
                  <a:satOff val="0"/>
                  <a:lumOff val="0"/>
                  <a:alphaOff val="0"/>
                </a:srgbClr>
              </a:solidFill>
              <a:latin typeface="Arial" panose="020B0604020202020204"/>
            </a:endParaRPr>
          </a:p>
          <a:p>
            <a:pPr marL="0" lvl="1" defTabSz="622113">
              <a:spcAft>
                <a:spcPts val="1600"/>
              </a:spcAft>
            </a:pPr>
            <a:r>
              <a:rPr lang="en-US" sz="1500" b="1" dirty="0"/>
              <a:t>Geiger-counter style proximity indicator</a:t>
            </a:r>
            <a:br>
              <a:rPr lang="en-US" sz="1500" b="1" dirty="0"/>
            </a:br>
            <a:r>
              <a:rPr lang="en-US" sz="1400" dirty="0">
                <a:solidFill>
                  <a:srgbClr val="000000">
                    <a:hueOff val="0"/>
                    <a:satOff val="0"/>
                    <a:lumOff val="0"/>
                    <a:alphaOff val="0"/>
                  </a:srgbClr>
                </a:solidFill>
              </a:rPr>
              <a:t>Easily guides users to a missing device’s precise location</a:t>
            </a:r>
          </a:p>
          <a:p>
            <a:pPr marL="0" lvl="1" defTabSz="622113">
              <a:spcAft>
                <a:spcPts val="1600"/>
              </a:spcAft>
            </a:pPr>
            <a:r>
              <a:rPr lang="en-US" sz="1500" b="1" dirty="0">
                <a:solidFill>
                  <a:srgbClr val="000000">
                    <a:hueOff val="0"/>
                    <a:satOff val="0"/>
                    <a:lumOff val="0"/>
                    <a:alphaOff val="0"/>
                  </a:srgbClr>
                </a:solidFill>
                <a:latin typeface="Arial" panose="020B0604020202020204"/>
              </a:rPr>
              <a:t>Easy-to-deploy</a:t>
            </a:r>
            <a:r>
              <a:rPr lang="en-US" sz="1500" dirty="0">
                <a:solidFill>
                  <a:srgbClr val="000000">
                    <a:hueOff val="0"/>
                    <a:satOff val="0"/>
                    <a:lumOff val="0"/>
                    <a:alphaOff val="0"/>
                  </a:srgbClr>
                </a:solidFill>
                <a:latin typeface="Arial" panose="020B0604020202020204"/>
              </a:rPr>
              <a:t> </a:t>
            </a:r>
            <a:br>
              <a:rPr lang="en-US" sz="1400" dirty="0">
                <a:solidFill>
                  <a:srgbClr val="000000">
                    <a:hueOff val="0"/>
                    <a:satOff val="0"/>
                    <a:lumOff val="0"/>
                    <a:alphaOff val="0"/>
                  </a:srgbClr>
                </a:solidFill>
                <a:latin typeface="Arial" panose="020B0604020202020204"/>
              </a:rPr>
            </a:br>
            <a:r>
              <a:rPr lang="en-US" sz="1400" dirty="0">
                <a:solidFill>
                  <a:srgbClr val="000000">
                    <a:hueOff val="0"/>
                    <a:satOff val="0"/>
                    <a:lumOff val="0"/>
                    <a:alphaOff val="0"/>
                  </a:srgbClr>
                </a:solidFill>
                <a:latin typeface="Arial" panose="020B0604020202020204"/>
              </a:rPr>
              <a:t>Cloud-based service </a:t>
            </a:r>
            <a:r>
              <a:rPr lang="en-US" sz="1400" dirty="0">
                <a:solidFill>
                  <a:srgbClr val="000000">
                    <a:hueOff val="0"/>
                    <a:satOff val="0"/>
                    <a:lumOff val="0"/>
                    <a:alphaOff val="0"/>
                  </a:srgbClr>
                </a:solidFill>
              </a:rPr>
              <a:t>— no infrastructure to purchase, deploy and manage</a:t>
            </a:r>
            <a:endParaRPr lang="en-US" sz="1400" dirty="0">
              <a:solidFill>
                <a:srgbClr val="000000">
                  <a:hueOff val="0"/>
                  <a:satOff val="0"/>
                  <a:lumOff val="0"/>
                  <a:alphaOff val="0"/>
                </a:srgbClr>
              </a:solidFill>
              <a:latin typeface="Arial" panose="020B0604020202020204"/>
            </a:endParaRPr>
          </a:p>
          <a:p>
            <a:pPr marL="0" lvl="1" defTabSz="622113">
              <a:spcAft>
                <a:spcPts val="1600"/>
              </a:spcAft>
            </a:pPr>
            <a:r>
              <a:rPr lang="en-US" sz="1500" b="1" dirty="0">
                <a:solidFill>
                  <a:srgbClr val="000000">
                    <a:hueOff val="0"/>
                    <a:satOff val="0"/>
                    <a:lumOff val="0"/>
                    <a:alphaOff val="0"/>
                  </a:srgbClr>
                </a:solidFill>
                <a:latin typeface="Arial" panose="020B0604020202020204"/>
              </a:rPr>
              <a:t>Grows with your organization</a:t>
            </a:r>
            <a:br>
              <a:rPr lang="en-US" sz="1400" b="1" dirty="0">
                <a:solidFill>
                  <a:srgbClr val="000000">
                    <a:hueOff val="0"/>
                    <a:satOff val="0"/>
                    <a:lumOff val="0"/>
                    <a:alphaOff val="0"/>
                  </a:srgbClr>
                </a:solidFill>
                <a:latin typeface="Arial" panose="020B0604020202020204"/>
              </a:rPr>
            </a:br>
            <a:r>
              <a:rPr lang="en-US" sz="1400" dirty="0">
                <a:solidFill>
                  <a:srgbClr val="000000">
                    <a:hueOff val="0"/>
                    <a:satOff val="0"/>
                    <a:lumOff val="0"/>
                    <a:alphaOff val="0"/>
                  </a:srgbClr>
                </a:solidFill>
                <a:latin typeface="Arial" panose="020B0604020202020204"/>
              </a:rPr>
              <a:t>Supports up to 100,000 devices at up to 5,000 sites</a:t>
            </a:r>
          </a:p>
          <a:p>
            <a:pPr marL="0" lvl="1" defTabSz="622113">
              <a:spcAft>
                <a:spcPts val="1600"/>
              </a:spcAft>
            </a:pPr>
            <a:r>
              <a:rPr lang="en-US" sz="1500" b="1" dirty="0">
                <a:solidFill>
                  <a:srgbClr val="000000">
                    <a:hueOff val="0"/>
                    <a:satOff val="0"/>
                    <a:lumOff val="0"/>
                    <a:alphaOff val="0"/>
                  </a:srgbClr>
                </a:solidFill>
                <a:latin typeface="Arial" panose="020B0604020202020204"/>
                <a:ea typeface="+mn-ea"/>
                <a:cs typeface="+mn-cs"/>
              </a:rPr>
              <a:t>Improve accountability</a:t>
            </a:r>
            <a:br>
              <a:rPr lang="en-US" sz="1400" b="1" dirty="0">
                <a:solidFill>
                  <a:srgbClr val="000000">
                    <a:hueOff val="0"/>
                    <a:satOff val="0"/>
                    <a:lumOff val="0"/>
                    <a:alphaOff val="0"/>
                  </a:srgbClr>
                </a:solidFill>
                <a:latin typeface="Arial" panose="020B0604020202020204"/>
                <a:ea typeface="+mn-ea"/>
                <a:cs typeface="+mn-cs"/>
              </a:rPr>
            </a:br>
            <a:r>
              <a:rPr lang="en-US" sz="1400" dirty="0">
                <a:solidFill>
                  <a:srgbClr val="000000">
                    <a:hueOff val="0"/>
                    <a:satOff val="0"/>
                    <a:lumOff val="0"/>
                    <a:alphaOff val="0"/>
                  </a:srgbClr>
                </a:solidFill>
              </a:rPr>
              <a:t>Track </a:t>
            </a:r>
            <a:r>
              <a:rPr lang="en-US" sz="1400" dirty="0">
                <a:solidFill>
                  <a:srgbClr val="000000">
                    <a:hueOff val="0"/>
                    <a:satOff val="0"/>
                    <a:lumOff val="0"/>
                    <a:alphaOff val="0"/>
                  </a:srgbClr>
                </a:solidFill>
                <a:latin typeface="Arial" panose="020B0604020202020204"/>
                <a:ea typeface="+mn-ea"/>
                <a:cs typeface="+mn-cs"/>
              </a:rPr>
              <a:t>who signs out each device, device status and location in your facility</a:t>
            </a:r>
            <a:endParaRPr kumimoji="0" lang="en-US" sz="1400" b="0" i="0" u="none" strike="noStrike" kern="1200" cap="none" spc="0" normalizeH="0" baseline="0" noProof="0" dirty="0">
              <a:ln>
                <a:noFill/>
              </a:ln>
              <a:solidFill>
                <a:srgbClr val="000000"/>
              </a:solidFill>
              <a:effectLst/>
              <a:uLnTx/>
              <a:uFillTx/>
              <a:latin typeface="Arial"/>
              <a:ea typeface="+mj-ea"/>
              <a:cs typeface="+mj-cs"/>
            </a:endParaRPr>
          </a:p>
        </p:txBody>
      </p:sp>
      <p:sp>
        <p:nvSpPr>
          <p:cNvPr id="21" name="Slide Number Placeholder 5">
            <a:extLst>
              <a:ext uri="{FF2B5EF4-FFF2-40B4-BE49-F238E27FC236}">
                <a16:creationId xmlns:a16="http://schemas.microsoft.com/office/drawing/2014/main" id="{3A62C2C7-3B00-DC27-357E-85B5E4792B67}"/>
              </a:ext>
            </a:extLst>
          </p:cNvPr>
          <p:cNvSpPr txBox="1">
            <a:spLocks/>
          </p:cNvSpPr>
          <p:nvPr/>
        </p:nvSpPr>
        <p:spPr>
          <a:xfrm>
            <a:off x="10927080" y="6469164"/>
            <a:ext cx="1264920" cy="457200"/>
          </a:xfrm>
          <a:prstGeom prst="rect">
            <a:avLst/>
          </a:prstGeom>
        </p:spPr>
        <p:txBody>
          <a:bodyPr vert="horz" lIns="0" tIns="0" rIns="182880" bIns="182880" rtlCol="0" anchor="b"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fld id="{F19F85D4-6AC3-4CF9-A1A5-831DFC2C241F}" type="slidenum">
              <a:rPr lang="en-US" smtClean="0">
                <a:solidFill>
                  <a:schemeClr val="bg1">
                    <a:alpha val="51729"/>
                  </a:schemeClr>
                </a:solidFill>
              </a:rPr>
              <a:pPr defTabSz="914126"/>
              <a:t>24</a:t>
            </a:fld>
            <a:endParaRPr lang="en-US" dirty="0">
              <a:solidFill>
                <a:schemeClr val="bg1">
                  <a:alpha val="51729"/>
                </a:schemeClr>
              </a:solidFill>
            </a:endParaRPr>
          </a:p>
        </p:txBody>
      </p:sp>
      <p:sp>
        <p:nvSpPr>
          <p:cNvPr id="13" name="Title 1">
            <a:extLst>
              <a:ext uri="{FF2B5EF4-FFF2-40B4-BE49-F238E27FC236}">
                <a16:creationId xmlns:a16="http://schemas.microsoft.com/office/drawing/2014/main" id="{19AE5C95-F814-718A-3FA3-7784A6C127E9}"/>
              </a:ext>
            </a:extLst>
          </p:cNvPr>
          <p:cNvSpPr txBox="1">
            <a:spLocks/>
          </p:cNvSpPr>
          <p:nvPr/>
        </p:nvSpPr>
        <p:spPr>
          <a:xfrm>
            <a:off x="508269" y="5801271"/>
            <a:ext cx="9005358" cy="469205"/>
          </a:xfrm>
          <a:prstGeom prst="rect">
            <a:avLst/>
          </a:prstGeom>
          <a:solidFill>
            <a:srgbClr val="0073E6"/>
          </a:solidFill>
        </p:spPr>
        <p:txBody>
          <a:bodyPr vert="horz" lIns="0" tIns="0" rIns="0" bIns="0" rtlCol="0" anchor="ctr"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15875" lvl="1" indent="-15875" algn="ctr" defTabSz="622113">
              <a:spcBef>
                <a:spcPts val="300"/>
              </a:spcBef>
            </a:pPr>
            <a:r>
              <a:rPr lang="en-US" b="1" spc="-20" dirty="0">
                <a:solidFill>
                  <a:schemeClr val="bg1"/>
                </a:solidFill>
                <a:latin typeface="Arial" panose="020B0604020202020204"/>
              </a:rPr>
              <a:t>…maximizing device availability, staff productivity and your return on investment</a:t>
            </a:r>
            <a:endParaRPr kumimoji="0" lang="en-US" b="1" i="0" u="none" strike="noStrike" kern="1200" cap="none" spc="-20" normalizeH="0" noProof="0" dirty="0">
              <a:ln>
                <a:noFill/>
              </a:ln>
              <a:solidFill>
                <a:schemeClr val="bg1"/>
              </a:solidFill>
              <a:effectLst/>
              <a:uLnTx/>
              <a:uFillTx/>
              <a:latin typeface="Arial"/>
            </a:endParaRPr>
          </a:p>
        </p:txBody>
      </p:sp>
      <p:pic>
        <p:nvPicPr>
          <p:cNvPr id="8" name="Picture 7">
            <a:extLst>
              <a:ext uri="{FF2B5EF4-FFF2-40B4-BE49-F238E27FC236}">
                <a16:creationId xmlns:a16="http://schemas.microsoft.com/office/drawing/2014/main" id="{47CFBB39-8696-AA68-9849-BA9AFA0DE8D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649599" y="2107216"/>
            <a:ext cx="2085159" cy="3980757"/>
          </a:xfrm>
          <a:prstGeom prst="rect">
            <a:avLst/>
          </a:prstGeom>
        </p:spPr>
      </p:pic>
      <p:grpSp>
        <p:nvGrpSpPr>
          <p:cNvPr id="2" name="Group 1">
            <a:extLst>
              <a:ext uri="{FF2B5EF4-FFF2-40B4-BE49-F238E27FC236}">
                <a16:creationId xmlns:a16="http://schemas.microsoft.com/office/drawing/2014/main" id="{F68B7851-F603-C90D-F0AF-2C7FA440F32C}"/>
              </a:ext>
            </a:extLst>
          </p:cNvPr>
          <p:cNvGrpSpPr/>
          <p:nvPr/>
        </p:nvGrpSpPr>
        <p:grpSpPr>
          <a:xfrm>
            <a:off x="8357981" y="2187712"/>
            <a:ext cx="3216587" cy="1834982"/>
            <a:chOff x="8357981" y="2187712"/>
            <a:chExt cx="3216587" cy="1834982"/>
          </a:xfrm>
        </p:grpSpPr>
        <p:sp>
          <p:nvSpPr>
            <p:cNvPr id="40" name="Freeform 39">
              <a:extLst>
                <a:ext uri="{FF2B5EF4-FFF2-40B4-BE49-F238E27FC236}">
                  <a16:creationId xmlns:a16="http://schemas.microsoft.com/office/drawing/2014/main" id="{740C9BA3-E201-72C2-7ECB-866EBED70BC3}"/>
                </a:ext>
              </a:extLst>
            </p:cNvPr>
            <p:cNvSpPr/>
            <p:nvPr/>
          </p:nvSpPr>
          <p:spPr>
            <a:xfrm rot="21146166">
              <a:off x="8357981" y="2362065"/>
              <a:ext cx="2443962" cy="1660629"/>
            </a:xfrm>
            <a:custGeom>
              <a:avLst/>
              <a:gdLst>
                <a:gd name="connsiteX0" fmla="*/ 0 w 1949823"/>
                <a:gd name="connsiteY0" fmla="*/ 1223682 h 1250576"/>
                <a:gd name="connsiteX1" fmla="*/ 1573306 w 1949823"/>
                <a:gd name="connsiteY1" fmla="*/ 0 h 1250576"/>
                <a:gd name="connsiteX2" fmla="*/ 1290917 w 1949823"/>
                <a:gd name="connsiteY2" fmla="*/ 363070 h 1250576"/>
                <a:gd name="connsiteX3" fmla="*/ 1250576 w 1949823"/>
                <a:gd name="connsiteY3" fmla="*/ 672353 h 1250576"/>
                <a:gd name="connsiteX4" fmla="*/ 1331258 w 1949823"/>
                <a:gd name="connsiteY4" fmla="*/ 927847 h 1250576"/>
                <a:gd name="connsiteX5" fmla="*/ 1506070 w 1949823"/>
                <a:gd name="connsiteY5" fmla="*/ 1116106 h 1250576"/>
                <a:gd name="connsiteX6" fmla="*/ 1761564 w 1949823"/>
                <a:gd name="connsiteY6" fmla="*/ 1210235 h 1250576"/>
                <a:gd name="connsiteX7" fmla="*/ 1949823 w 1949823"/>
                <a:gd name="connsiteY7" fmla="*/ 1250576 h 1250576"/>
                <a:gd name="connsiteX8" fmla="*/ 0 w 1949823"/>
                <a:gd name="connsiteY8" fmla="*/ 1223682 h 12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823" h="1250576">
                  <a:moveTo>
                    <a:pt x="0" y="1223682"/>
                  </a:moveTo>
                  <a:lnTo>
                    <a:pt x="1573306" y="0"/>
                  </a:lnTo>
                  <a:lnTo>
                    <a:pt x="1290917" y="363070"/>
                  </a:lnTo>
                  <a:lnTo>
                    <a:pt x="1250576" y="672353"/>
                  </a:lnTo>
                  <a:lnTo>
                    <a:pt x="1331258" y="927847"/>
                  </a:lnTo>
                  <a:lnTo>
                    <a:pt x="1506070" y="1116106"/>
                  </a:lnTo>
                  <a:lnTo>
                    <a:pt x="1761564" y="1210235"/>
                  </a:lnTo>
                  <a:lnTo>
                    <a:pt x="1949823" y="1250576"/>
                  </a:lnTo>
                  <a:lnTo>
                    <a:pt x="0" y="1223682"/>
                  </a:lnTo>
                  <a:close/>
                </a:path>
              </a:pathLst>
            </a:custGeom>
            <a:gradFill>
              <a:gsLst>
                <a:gs pos="48000">
                  <a:schemeClr val="accent1">
                    <a:alpha val="67000"/>
                  </a:schemeClr>
                </a:gs>
                <a:gs pos="100000">
                  <a:schemeClr val="bg1">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AFF9747B-CEDE-1601-F33B-106646C9335B}"/>
                </a:ext>
              </a:extLst>
            </p:cNvPr>
            <p:cNvSpPr/>
            <p:nvPr/>
          </p:nvSpPr>
          <p:spPr>
            <a:xfrm rot="19437932">
              <a:off x="9886628" y="2187712"/>
              <a:ext cx="1687940" cy="1687942"/>
            </a:xfrm>
            <a:prstGeom prst="ellipse">
              <a:avLst/>
            </a:prstGeom>
            <a:no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00"/>
                </a:highlight>
              </a:endParaRPr>
            </a:p>
          </p:txBody>
        </p:sp>
      </p:grpSp>
    </p:spTree>
    <p:extLst>
      <p:ext uri="{BB962C8B-B14F-4D97-AF65-F5344CB8AC3E}">
        <p14:creationId xmlns:p14="http://schemas.microsoft.com/office/powerpoint/2010/main" val="106613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20AFE3-A30C-E7D9-8FE0-01BB4BD235CB}"/>
              </a:ext>
            </a:extLst>
          </p:cNvPr>
          <p:cNvSpPr txBox="1"/>
          <p:nvPr/>
        </p:nvSpPr>
        <p:spPr>
          <a:xfrm>
            <a:off x="457201" y="2871216"/>
            <a:ext cx="5022542" cy="1002233"/>
          </a:xfrm>
          <a:prstGeom prst="rect">
            <a:avLst/>
          </a:prstGeom>
          <a:noFill/>
        </p:spPr>
        <p:txBody>
          <a:bodyPr wrap="square">
            <a:noAutofit/>
          </a:bodyPr>
          <a:lstStyle/>
          <a:p>
            <a:pPr>
              <a:lnSpc>
                <a:spcPts val="4600"/>
              </a:lnSpc>
              <a:defRPr/>
            </a:pPr>
            <a:r>
              <a:rPr lang="en-US" sz="5400" spc="-30" dirty="0">
                <a:solidFill>
                  <a:srgbClr val="0073E6"/>
                </a:solidFill>
                <a:latin typeface="Arial" pitchFamily="-103" charset="0"/>
                <a:ea typeface="MS PGothic" charset="0"/>
              </a:rPr>
              <a:t>Service</a:t>
            </a:r>
            <a:r>
              <a:rPr lang="en-US" sz="5400" spc="-30" dirty="0">
                <a:solidFill>
                  <a:schemeClr val="accent1"/>
                </a:solidFill>
                <a:latin typeface="Arial" pitchFamily="-103" charset="0"/>
                <a:ea typeface="MS PGothic" charset="0"/>
              </a:rPr>
              <a:t> </a:t>
            </a:r>
            <a:br>
              <a:rPr lang="en-US" sz="5400" spc="-30" dirty="0">
                <a:solidFill>
                  <a:schemeClr val="accent1"/>
                </a:solidFill>
                <a:latin typeface="Arial" pitchFamily="-103" charset="0"/>
                <a:ea typeface="MS PGothic" charset="0"/>
              </a:rPr>
            </a:br>
            <a:r>
              <a:rPr lang="en-US" sz="3600" b="1" spc="-30" dirty="0">
                <a:latin typeface="Arial" pitchFamily="-103" charset="0"/>
                <a:ea typeface="MS PGothic" charset="0"/>
              </a:rPr>
              <a:t>and Support</a:t>
            </a:r>
          </a:p>
        </p:txBody>
      </p:sp>
      <p:sp>
        <p:nvSpPr>
          <p:cNvPr id="8" name="Triangle 7">
            <a:extLst>
              <a:ext uri="{FF2B5EF4-FFF2-40B4-BE49-F238E27FC236}">
                <a16:creationId xmlns:a16="http://schemas.microsoft.com/office/drawing/2014/main" id="{D4E951F9-7AAA-B869-5CAA-111763D98454}"/>
              </a:ext>
            </a:extLst>
          </p:cNvPr>
          <p:cNvSpPr/>
          <p:nvPr/>
        </p:nvSpPr>
        <p:spPr>
          <a:xfrm rot="10800000">
            <a:off x="6131281" y="2"/>
            <a:ext cx="1582345" cy="148860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3E10AA-3C05-7056-A0DD-928E599FA8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81194" y="-1"/>
            <a:ext cx="7871012" cy="6886215"/>
          </a:xfrm>
          <a:prstGeom prst="parallelogram">
            <a:avLst>
              <a:gd name="adj" fmla="val 53261"/>
            </a:avLst>
          </a:prstGeom>
        </p:spPr>
      </p:pic>
      <p:sp>
        <p:nvSpPr>
          <p:cNvPr id="10" name="Right Triangle 9">
            <a:extLst>
              <a:ext uri="{FF2B5EF4-FFF2-40B4-BE49-F238E27FC236}">
                <a16:creationId xmlns:a16="http://schemas.microsoft.com/office/drawing/2014/main" id="{069691A9-13C8-A7D0-B947-BF88C892FAA0}"/>
              </a:ext>
            </a:extLst>
          </p:cNvPr>
          <p:cNvSpPr/>
          <p:nvPr/>
        </p:nvSpPr>
        <p:spPr>
          <a:xfrm flipH="1">
            <a:off x="8542828" y="2"/>
            <a:ext cx="3649173" cy="6886212"/>
          </a:xfrm>
          <a:prstGeom prst="rtTriangle">
            <a:avLst/>
          </a:prstGeom>
          <a:solidFill>
            <a:srgbClr val="007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775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riangle 107">
            <a:extLst>
              <a:ext uri="{FF2B5EF4-FFF2-40B4-BE49-F238E27FC236}">
                <a16:creationId xmlns:a16="http://schemas.microsoft.com/office/drawing/2014/main" id="{E1D16662-FC1B-4949-90EB-B5A23398CB9A}"/>
              </a:ext>
            </a:extLst>
          </p:cNvPr>
          <p:cNvSpPr/>
          <p:nvPr/>
        </p:nvSpPr>
        <p:spPr>
          <a:xfrm rot="10800000">
            <a:off x="2989903" y="1039132"/>
            <a:ext cx="5965285" cy="3126338"/>
          </a:xfrm>
          <a:prstGeom prst="triangle">
            <a:avLst/>
          </a:prstGeom>
          <a:gradFill flip="none" rotWithShape="1">
            <a:gsLst>
              <a:gs pos="74000">
                <a:schemeClr val="bg1"/>
              </a:gs>
              <a:gs pos="0">
                <a:schemeClr val="bg1">
                  <a:lumMod val="85000"/>
                  <a:alpha val="74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4F53820C-417E-C648-9BDB-F5E5C759E847}"/>
              </a:ext>
            </a:extLst>
          </p:cNvPr>
          <p:cNvGrpSpPr/>
          <p:nvPr/>
        </p:nvGrpSpPr>
        <p:grpSpPr>
          <a:xfrm>
            <a:off x="3703423" y="1626496"/>
            <a:ext cx="4516238" cy="4236296"/>
            <a:chOff x="3850469" y="1662121"/>
            <a:chExt cx="4516238" cy="4236296"/>
          </a:xfrm>
        </p:grpSpPr>
        <p:sp>
          <p:nvSpPr>
            <p:cNvPr id="66" name="Triangle 65">
              <a:extLst>
                <a:ext uri="{FF2B5EF4-FFF2-40B4-BE49-F238E27FC236}">
                  <a16:creationId xmlns:a16="http://schemas.microsoft.com/office/drawing/2014/main" id="{F17E3865-F421-5641-9D93-4A6BA052AA5E}"/>
                </a:ext>
              </a:extLst>
            </p:cNvPr>
            <p:cNvSpPr/>
            <p:nvPr/>
          </p:nvSpPr>
          <p:spPr>
            <a:xfrm>
              <a:off x="3850469" y="2981972"/>
              <a:ext cx="4516238" cy="2916445"/>
            </a:xfrm>
            <a:prstGeom prst="triangle">
              <a:avLst/>
            </a:prstGeom>
            <a:gradFill flip="none" rotWithShape="1">
              <a:gsLst>
                <a:gs pos="74000">
                  <a:schemeClr val="bg1"/>
                </a:gs>
                <a:gs pos="0">
                  <a:schemeClr val="bg1">
                    <a:lumMod val="85000"/>
                    <a:alpha val="74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a:extLst>
                <a:ext uri="{FF2B5EF4-FFF2-40B4-BE49-F238E27FC236}">
                  <a16:creationId xmlns:a16="http://schemas.microsoft.com/office/drawing/2014/main" id="{926D1696-D5DB-594C-9532-D60E515318BF}"/>
                </a:ext>
              </a:extLst>
            </p:cNvPr>
            <p:cNvGrpSpPr/>
            <p:nvPr/>
          </p:nvGrpSpPr>
          <p:grpSpPr>
            <a:xfrm>
              <a:off x="4503282" y="1662121"/>
              <a:ext cx="3201400" cy="3191058"/>
              <a:chOff x="4263326" y="1410495"/>
              <a:chExt cx="3764524" cy="3752364"/>
            </a:xfrm>
          </p:grpSpPr>
          <p:sp>
            <p:nvSpPr>
              <p:cNvPr id="74" name="AutoShape 6">
                <a:extLst>
                  <a:ext uri="{FF2B5EF4-FFF2-40B4-BE49-F238E27FC236}">
                    <a16:creationId xmlns:a16="http://schemas.microsoft.com/office/drawing/2014/main" id="{79F5BD82-9AF4-AE45-BFB3-A55A8736D367}"/>
                  </a:ext>
                </a:extLst>
              </p:cNvPr>
              <p:cNvSpPr>
                <a:spLocks noChangeAspect="1" noChangeArrowheads="1"/>
              </p:cNvSpPr>
              <p:nvPr/>
            </p:nvSpPr>
            <p:spPr bwMode="auto">
              <a:xfrm>
                <a:off x="5959869" y="2332441"/>
                <a:ext cx="244424" cy="2444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dirty="0">
                  <a:solidFill>
                    <a:srgbClr val="000000"/>
                  </a:solidFill>
                  <a:latin typeface="Arial" panose="020B0604020202020204"/>
                  <a:ea typeface="+mn-ea"/>
                </a:endParaRPr>
              </a:p>
            </p:txBody>
          </p:sp>
          <p:sp>
            <p:nvSpPr>
              <p:cNvPr id="75" name="Oval 74">
                <a:extLst>
                  <a:ext uri="{FF2B5EF4-FFF2-40B4-BE49-F238E27FC236}">
                    <a16:creationId xmlns:a16="http://schemas.microsoft.com/office/drawing/2014/main" id="{BD640A62-40C4-CC41-AB35-C1804ECDE78B}"/>
                  </a:ext>
                </a:extLst>
              </p:cNvPr>
              <p:cNvSpPr/>
              <p:nvPr/>
            </p:nvSpPr>
            <p:spPr>
              <a:xfrm>
                <a:off x="5007933" y="1701091"/>
                <a:ext cx="2333674" cy="2338328"/>
              </a:xfrm>
              <a:prstGeom prst="ellipse">
                <a:avLst/>
              </a:prstGeom>
              <a:solidFill>
                <a:schemeClr val="bg1"/>
              </a:solidFill>
              <a:ln w="28575">
                <a:solidFill>
                  <a:srgbClr val="0172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srgbClr val="FFFFFF"/>
                  </a:solidFill>
                  <a:latin typeface="Arial" panose="020B0604020202020204"/>
                </a:endParaRPr>
              </a:p>
            </p:txBody>
          </p:sp>
          <p:grpSp>
            <p:nvGrpSpPr>
              <p:cNvPr id="76" name="Group 75">
                <a:extLst>
                  <a:ext uri="{FF2B5EF4-FFF2-40B4-BE49-F238E27FC236}">
                    <a16:creationId xmlns:a16="http://schemas.microsoft.com/office/drawing/2014/main" id="{D26B3E53-43FA-AD49-907A-4144ADA2DD62}"/>
                  </a:ext>
                </a:extLst>
              </p:cNvPr>
              <p:cNvGrpSpPr/>
              <p:nvPr/>
            </p:nvGrpSpPr>
            <p:grpSpPr>
              <a:xfrm>
                <a:off x="5767971" y="4039419"/>
                <a:ext cx="811231" cy="1123440"/>
                <a:chOff x="5016628" y="1900766"/>
                <a:chExt cx="1046679" cy="1400948"/>
              </a:xfrm>
              <a:effectLst/>
            </p:grpSpPr>
            <p:cxnSp>
              <p:nvCxnSpPr>
                <p:cNvPr id="91" name="Straight Connector 90">
                  <a:extLst>
                    <a:ext uri="{FF2B5EF4-FFF2-40B4-BE49-F238E27FC236}">
                      <a16:creationId xmlns:a16="http://schemas.microsoft.com/office/drawing/2014/main" id="{AB1E8F25-6E2E-944A-83D1-4ACABBB95884}"/>
                    </a:ext>
                  </a:extLst>
                </p:cNvPr>
                <p:cNvCxnSpPr>
                  <a:cxnSpLocks/>
                  <a:stCxn id="92" idx="0"/>
                  <a:endCxn id="75" idx="4"/>
                </p:cNvCxnSpPr>
                <p:nvPr/>
              </p:nvCxnSpPr>
              <p:spPr>
                <a:xfrm flipV="1">
                  <a:off x="5539968" y="1900766"/>
                  <a:ext cx="1527" cy="386557"/>
                </a:xfrm>
                <a:prstGeom prst="line">
                  <a:avLst/>
                </a:prstGeom>
                <a:ln w="28575">
                  <a:solidFill>
                    <a:srgbClr val="0272E7"/>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B6727293-C257-684C-982E-EDBF96D971A2}"/>
                    </a:ext>
                  </a:extLst>
                </p:cNvPr>
                <p:cNvSpPr/>
                <p:nvPr/>
              </p:nvSpPr>
              <p:spPr>
                <a:xfrm>
                  <a:off x="5016628" y="2287324"/>
                  <a:ext cx="1046679" cy="1014390"/>
                </a:xfrm>
                <a:prstGeom prst="ellipse">
                  <a:avLst/>
                </a:prstGeom>
                <a:solidFill>
                  <a:schemeClr val="bg1"/>
                </a:solidFill>
                <a:ln w="25400">
                  <a:solidFill>
                    <a:srgbClr val="0272E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prstClr val="white"/>
                    </a:solidFill>
                    <a:latin typeface="Calibri" panose="020F0502020204030204"/>
                  </a:endParaRPr>
                </a:p>
              </p:txBody>
            </p:sp>
          </p:grpSp>
          <p:grpSp>
            <p:nvGrpSpPr>
              <p:cNvPr id="77" name="Group 76">
                <a:extLst>
                  <a:ext uri="{FF2B5EF4-FFF2-40B4-BE49-F238E27FC236}">
                    <a16:creationId xmlns:a16="http://schemas.microsoft.com/office/drawing/2014/main" id="{F0EAA943-BB90-6C45-9E05-0071070E397D}"/>
                  </a:ext>
                </a:extLst>
              </p:cNvPr>
              <p:cNvGrpSpPr/>
              <p:nvPr/>
            </p:nvGrpSpPr>
            <p:grpSpPr>
              <a:xfrm flipH="1">
                <a:off x="7165183" y="1410495"/>
                <a:ext cx="862667" cy="831139"/>
                <a:chOff x="5893454" y="1743564"/>
                <a:chExt cx="1113044" cy="1036445"/>
              </a:xfrm>
              <a:effectLst/>
            </p:grpSpPr>
            <p:cxnSp>
              <p:nvCxnSpPr>
                <p:cNvPr id="89" name="Straight Connector 88">
                  <a:extLst>
                    <a:ext uri="{FF2B5EF4-FFF2-40B4-BE49-F238E27FC236}">
                      <a16:creationId xmlns:a16="http://schemas.microsoft.com/office/drawing/2014/main" id="{1CE3D5A0-5E8A-AF45-AB27-BE402AE29C3D}"/>
                    </a:ext>
                  </a:extLst>
                </p:cNvPr>
                <p:cNvCxnSpPr>
                  <a:cxnSpLocks/>
                </p:cNvCxnSpPr>
                <p:nvPr/>
              </p:nvCxnSpPr>
              <p:spPr>
                <a:xfrm flipH="1" flipV="1">
                  <a:off x="6620871" y="2469104"/>
                  <a:ext cx="385627" cy="310905"/>
                </a:xfrm>
                <a:prstGeom prst="line">
                  <a:avLst/>
                </a:prstGeom>
                <a:ln w="28575">
                  <a:solidFill>
                    <a:srgbClr val="0272E7"/>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55058F89-CFB8-8348-8CA0-0834FD928A4D}"/>
                    </a:ext>
                  </a:extLst>
                </p:cNvPr>
                <p:cNvSpPr/>
                <p:nvPr/>
              </p:nvSpPr>
              <p:spPr>
                <a:xfrm>
                  <a:off x="5893454" y="1743564"/>
                  <a:ext cx="1046677" cy="1014392"/>
                </a:xfrm>
                <a:prstGeom prst="ellipse">
                  <a:avLst/>
                </a:prstGeom>
                <a:solidFill>
                  <a:schemeClr val="bg1"/>
                </a:solidFill>
                <a:ln w="25400">
                  <a:solidFill>
                    <a:srgbClr val="0272E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prstClr val="white"/>
                    </a:solidFill>
                    <a:latin typeface="Calibri" panose="020F0502020204030204"/>
                  </a:endParaRPr>
                </a:p>
              </p:txBody>
            </p:sp>
          </p:grpSp>
          <p:grpSp>
            <p:nvGrpSpPr>
              <p:cNvPr id="78" name="Group 77">
                <a:extLst>
                  <a:ext uri="{FF2B5EF4-FFF2-40B4-BE49-F238E27FC236}">
                    <a16:creationId xmlns:a16="http://schemas.microsoft.com/office/drawing/2014/main" id="{EE9818C3-841D-C94D-A260-FEDA9920CC91}"/>
                  </a:ext>
                </a:extLst>
              </p:cNvPr>
              <p:cNvGrpSpPr/>
              <p:nvPr/>
            </p:nvGrpSpPr>
            <p:grpSpPr>
              <a:xfrm flipH="1" flipV="1">
                <a:off x="4263326" y="1468692"/>
                <a:ext cx="866535" cy="847645"/>
                <a:chOff x="5923556" y="1836625"/>
                <a:chExt cx="1118035" cy="1057028"/>
              </a:xfrm>
              <a:effectLst/>
            </p:grpSpPr>
            <p:cxnSp>
              <p:nvCxnSpPr>
                <p:cNvPr id="87" name="Straight Connector 86">
                  <a:extLst>
                    <a:ext uri="{FF2B5EF4-FFF2-40B4-BE49-F238E27FC236}">
                      <a16:creationId xmlns:a16="http://schemas.microsoft.com/office/drawing/2014/main" id="{266E8AB9-84D7-8741-B141-EA386F1415E3}"/>
                    </a:ext>
                  </a:extLst>
                </p:cNvPr>
                <p:cNvCxnSpPr>
                  <a:cxnSpLocks/>
                </p:cNvCxnSpPr>
                <p:nvPr/>
              </p:nvCxnSpPr>
              <p:spPr>
                <a:xfrm>
                  <a:off x="5923556" y="1836625"/>
                  <a:ext cx="733738" cy="700764"/>
                </a:xfrm>
                <a:prstGeom prst="line">
                  <a:avLst/>
                </a:prstGeom>
                <a:ln w="28575">
                  <a:solidFill>
                    <a:srgbClr val="0272E7"/>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F884A400-0ABC-F14A-8714-9F398D56BAF7}"/>
                    </a:ext>
                  </a:extLst>
                </p:cNvPr>
                <p:cNvSpPr/>
                <p:nvPr/>
              </p:nvSpPr>
              <p:spPr>
                <a:xfrm>
                  <a:off x="5994912" y="1879262"/>
                  <a:ext cx="1046679" cy="1014391"/>
                </a:xfrm>
                <a:prstGeom prst="ellipse">
                  <a:avLst/>
                </a:prstGeom>
                <a:solidFill>
                  <a:schemeClr val="bg1"/>
                </a:solidFill>
                <a:ln w="25400">
                  <a:solidFill>
                    <a:srgbClr val="0272E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prstClr val="white"/>
                    </a:solidFill>
                    <a:latin typeface="Calibri" panose="020F0502020204030204"/>
                  </a:endParaRPr>
                </a:p>
              </p:txBody>
            </p:sp>
          </p:grpSp>
          <p:sp>
            <p:nvSpPr>
              <p:cNvPr id="79" name="Half Frame 78">
                <a:extLst>
                  <a:ext uri="{FF2B5EF4-FFF2-40B4-BE49-F238E27FC236}">
                    <a16:creationId xmlns:a16="http://schemas.microsoft.com/office/drawing/2014/main" id="{7538F3FC-968F-9E4C-B82C-103F55E55C18}"/>
                  </a:ext>
                </a:extLst>
              </p:cNvPr>
              <p:cNvSpPr/>
              <p:nvPr/>
            </p:nvSpPr>
            <p:spPr>
              <a:xfrm rot="3432047">
                <a:off x="7196579" y="3067519"/>
                <a:ext cx="221250" cy="213837"/>
              </a:xfrm>
              <a:prstGeom prst="halfFram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srgbClr val="000000"/>
                  </a:solidFill>
                  <a:latin typeface="Arial" panose="020B0604020202020204"/>
                </a:endParaRPr>
              </a:p>
            </p:txBody>
          </p:sp>
          <p:sp>
            <p:nvSpPr>
              <p:cNvPr id="80" name="Half Frame 79">
                <a:extLst>
                  <a:ext uri="{FF2B5EF4-FFF2-40B4-BE49-F238E27FC236}">
                    <a16:creationId xmlns:a16="http://schemas.microsoft.com/office/drawing/2014/main" id="{E2665E3B-02AD-3E40-ABF0-04BE504F027B}"/>
                  </a:ext>
                </a:extLst>
              </p:cNvPr>
              <p:cNvSpPr/>
              <p:nvPr/>
            </p:nvSpPr>
            <p:spPr>
              <a:xfrm rot="18900000">
                <a:off x="6028139" y="1597695"/>
                <a:ext cx="213837" cy="221250"/>
              </a:xfrm>
              <a:prstGeom prst="halfFram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srgbClr val="000000"/>
                  </a:solidFill>
                  <a:latin typeface="Arial" panose="020B0604020202020204"/>
                </a:endParaRPr>
              </a:p>
            </p:txBody>
          </p:sp>
          <p:pic>
            <p:nvPicPr>
              <p:cNvPr id="83" name="Graphic 82">
                <a:extLst>
                  <a:ext uri="{FF2B5EF4-FFF2-40B4-BE49-F238E27FC236}">
                    <a16:creationId xmlns:a16="http://schemas.microsoft.com/office/drawing/2014/main" id="{CACC307E-2CA9-A042-A890-EDF7C7F5633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55143" y="1665652"/>
                <a:ext cx="447298" cy="447298"/>
              </a:xfrm>
              <a:prstGeom prst="rect">
                <a:avLst/>
              </a:prstGeom>
            </p:spPr>
          </p:pic>
          <p:pic>
            <p:nvPicPr>
              <p:cNvPr id="84" name="Graphic 83">
                <a:extLst>
                  <a:ext uri="{FF2B5EF4-FFF2-40B4-BE49-F238E27FC236}">
                    <a16:creationId xmlns:a16="http://schemas.microsoft.com/office/drawing/2014/main" id="{A7D7EB6F-A8C5-B942-A6A0-02DBF65B17D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85835" y="1544431"/>
                <a:ext cx="505085" cy="505087"/>
              </a:xfrm>
              <a:prstGeom prst="rect">
                <a:avLst/>
              </a:prstGeom>
            </p:spPr>
          </p:pic>
          <p:pic>
            <p:nvPicPr>
              <p:cNvPr id="85" name="Graphic 84">
                <a:extLst>
                  <a:ext uri="{FF2B5EF4-FFF2-40B4-BE49-F238E27FC236}">
                    <a16:creationId xmlns:a16="http://schemas.microsoft.com/office/drawing/2014/main" id="{9C63622C-FD60-6D4C-97D2-3B8DB7AFE14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12073" y="4517292"/>
                <a:ext cx="511166" cy="511167"/>
              </a:xfrm>
              <a:prstGeom prst="rect">
                <a:avLst/>
              </a:prstGeom>
            </p:spPr>
          </p:pic>
          <p:sp>
            <p:nvSpPr>
              <p:cNvPr id="86" name="Half Frame 85">
                <a:extLst>
                  <a:ext uri="{FF2B5EF4-FFF2-40B4-BE49-F238E27FC236}">
                    <a16:creationId xmlns:a16="http://schemas.microsoft.com/office/drawing/2014/main" id="{586CE611-9474-C34D-8D2E-C458895761A2}"/>
                  </a:ext>
                </a:extLst>
              </p:cNvPr>
              <p:cNvSpPr/>
              <p:nvPr/>
            </p:nvSpPr>
            <p:spPr>
              <a:xfrm rot="13053386">
                <a:off x="4925905" y="2973108"/>
                <a:ext cx="213837" cy="221250"/>
              </a:xfrm>
              <a:prstGeom prst="halfFram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srgbClr val="000000"/>
                  </a:solidFill>
                  <a:latin typeface="Arial" panose="020B0604020202020204"/>
                </a:endParaRPr>
              </a:p>
            </p:txBody>
          </p:sp>
        </p:grpSp>
      </p:grpSp>
      <p:sp>
        <p:nvSpPr>
          <p:cNvPr id="2" name="Title 1">
            <a:extLst>
              <a:ext uri="{FF2B5EF4-FFF2-40B4-BE49-F238E27FC236}">
                <a16:creationId xmlns:a16="http://schemas.microsoft.com/office/drawing/2014/main" id="{F72976C4-DFF2-914C-691A-8A6D20E38098}"/>
              </a:ext>
            </a:extLst>
          </p:cNvPr>
          <p:cNvSpPr>
            <a:spLocks noGrp="1"/>
          </p:cNvSpPr>
          <p:nvPr>
            <p:ph type="title" idx="4294967295"/>
          </p:nvPr>
        </p:nvSpPr>
        <p:spPr>
          <a:xfrm>
            <a:off x="425300" y="457200"/>
            <a:ext cx="11228388" cy="365125"/>
          </a:xfrm>
          <a:prstGeom prst="rect">
            <a:avLst/>
          </a:prstGeom>
        </p:spPr>
        <p:txBody>
          <a:bodyPr/>
          <a:lstStyle/>
          <a:p>
            <a:r>
              <a:rPr lang="en-US" sz="3600" dirty="0">
                <a:solidFill>
                  <a:srgbClr val="0073E6"/>
                </a:solidFill>
              </a:rPr>
              <a:t>Added value for Zebra’s WS50</a:t>
            </a:r>
          </a:p>
        </p:txBody>
      </p:sp>
      <p:sp>
        <p:nvSpPr>
          <p:cNvPr id="3" name="Text Placeholder 2">
            <a:extLst>
              <a:ext uri="{FF2B5EF4-FFF2-40B4-BE49-F238E27FC236}">
                <a16:creationId xmlns:a16="http://schemas.microsoft.com/office/drawing/2014/main" id="{65C81297-0F7B-88E1-ED26-3F5E3CF5F609}"/>
              </a:ext>
            </a:extLst>
          </p:cNvPr>
          <p:cNvSpPr>
            <a:spLocks noGrp="1"/>
          </p:cNvSpPr>
          <p:nvPr>
            <p:ph type="body" sz="quarter" idx="4294967295"/>
          </p:nvPr>
        </p:nvSpPr>
        <p:spPr>
          <a:xfrm>
            <a:off x="489095" y="1035050"/>
            <a:ext cx="11228388" cy="365125"/>
          </a:xfrm>
        </p:spPr>
        <p:txBody>
          <a:bodyPr/>
          <a:lstStyle/>
          <a:p>
            <a:pPr marL="0" indent="0">
              <a:buNone/>
            </a:pPr>
            <a:r>
              <a:rPr lang="en-US" sz="2000" b="1" dirty="0"/>
              <a:t>with a full portfolio of Services to address your needs</a:t>
            </a:r>
          </a:p>
        </p:txBody>
      </p:sp>
      <p:sp>
        <p:nvSpPr>
          <p:cNvPr id="6" name="AutoShape 2">
            <a:extLst>
              <a:ext uri="{FF2B5EF4-FFF2-40B4-BE49-F238E27FC236}">
                <a16:creationId xmlns:a16="http://schemas.microsoft.com/office/drawing/2014/main" id="{E40572A7-A275-6AA7-4EDF-7A16853ADEF5}"/>
              </a:ext>
            </a:extLst>
          </p:cNvPr>
          <p:cNvSpPr>
            <a:spLocks noGrp="1" noChangeAspect="1" noChangeArrowheads="1"/>
          </p:cNvSpPr>
          <p:nvPr>
            <p:ph type="body" sz="quarter" idx="4294967295"/>
          </p:nvPr>
        </p:nvSpPr>
        <p:spPr bwMode="auto">
          <a:xfrm>
            <a:off x="8496430" y="2196974"/>
            <a:ext cx="3086100" cy="5730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fontAlgn="base">
              <a:buNone/>
            </a:pPr>
            <a:r>
              <a:rPr lang="en-US" sz="1100" dirty="0"/>
              <a:t>Gold Build ensures your Mobile Computers (MC) operate at their peak performance​ by successfully designing user profiles</a:t>
            </a:r>
          </a:p>
        </p:txBody>
      </p:sp>
      <p:sp>
        <p:nvSpPr>
          <p:cNvPr id="28" name="TextBox 27">
            <a:extLst>
              <a:ext uri="{FF2B5EF4-FFF2-40B4-BE49-F238E27FC236}">
                <a16:creationId xmlns:a16="http://schemas.microsoft.com/office/drawing/2014/main" id="{172A9BB5-9D2C-682C-4B43-94AE095DC6E6}"/>
              </a:ext>
            </a:extLst>
          </p:cNvPr>
          <p:cNvSpPr txBox="1"/>
          <p:nvPr/>
        </p:nvSpPr>
        <p:spPr>
          <a:xfrm>
            <a:off x="458371" y="1608915"/>
            <a:ext cx="2799646" cy="338554"/>
          </a:xfrm>
          <a:prstGeom prst="rect">
            <a:avLst/>
          </a:prstGeom>
          <a:noFill/>
        </p:spPr>
        <p:txBody>
          <a:bodyPr wrap="square" lIns="91440" tIns="45720" rIns="91440" bIns="45720" rtlCol="0" anchor="t">
            <a:spAutoFit/>
          </a:bodyPr>
          <a:lstStyle/>
          <a:p>
            <a:pPr marL="7938"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Zebra OneCare Essential</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FB618D46-AB67-236C-3578-86C0AC0BE5BF}"/>
              </a:ext>
            </a:extLst>
          </p:cNvPr>
          <p:cNvSpPr txBox="1"/>
          <p:nvPr/>
        </p:nvSpPr>
        <p:spPr>
          <a:xfrm>
            <a:off x="8063099" y="1608915"/>
            <a:ext cx="3686512" cy="338554"/>
          </a:xfrm>
          <a:prstGeom prst="rect">
            <a:avLst/>
          </a:prstGeom>
          <a:noFill/>
        </p:spPr>
        <p:txBody>
          <a:bodyPr wrap="square" lIns="91440" tIns="45720" rIns="91440" bIns="45720" rtlCol="0" anchor="t">
            <a:spAutoFit/>
          </a:bodyPr>
          <a:lstStyle/>
          <a:p>
            <a:pPr marL="7938"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Professional Services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1" name="AutoShape 2">
            <a:extLst>
              <a:ext uri="{FF2B5EF4-FFF2-40B4-BE49-F238E27FC236}">
                <a16:creationId xmlns:a16="http://schemas.microsoft.com/office/drawing/2014/main" id="{C366C074-054E-5486-32FD-F7F44AE7920A}"/>
              </a:ext>
            </a:extLst>
          </p:cNvPr>
          <p:cNvSpPr txBox="1">
            <a:spLocks noChangeAspect="1" noChangeArrowheads="1"/>
          </p:cNvSpPr>
          <p:nvPr/>
        </p:nvSpPr>
        <p:spPr bwMode="auto">
          <a:xfrm>
            <a:off x="966787" y="2221728"/>
            <a:ext cx="3446256" cy="4170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227965" indent="-227965" defTabSz="914126" fontAlgn="base">
              <a:lnSpc>
                <a:spcPct val="150000"/>
              </a:lnSpc>
              <a:spcBef>
                <a:spcPts val="1000"/>
              </a:spcBef>
              <a:buClr>
                <a:schemeClr val="accent1"/>
              </a:buClr>
              <a:buFont typeface="Arial" panose="020B0604020202020204" pitchFamily="34" charset="0"/>
              <a:buChar char="•"/>
              <a:defRPr sz="1400"/>
            </a:lvl1pPr>
            <a:lvl2pPr indent="-230188" defTabSz="914126">
              <a:lnSpc>
                <a:spcPct val="100000"/>
              </a:lnSpc>
              <a:spcBef>
                <a:spcPts val="800"/>
              </a:spcBef>
              <a:buFont typeface="Arial" panose="020B0604020202020204" pitchFamily="34" charset="0"/>
              <a:buChar char="–"/>
              <a:defRPr sz="1799"/>
            </a:lvl2pPr>
            <a:lvl3pPr marL="631825" indent="-173038" defTabSz="914126">
              <a:lnSpc>
                <a:spcPct val="100000"/>
              </a:lnSpc>
              <a:spcBef>
                <a:spcPts val="600"/>
              </a:spcBef>
              <a:buFont typeface="Arial" panose="020B0604020202020204" pitchFamily="34" charset="0"/>
              <a:buChar char="•"/>
              <a:defRPr sz="1600"/>
            </a:lvl3pPr>
            <a:lvl4pPr marL="1599720" indent="-228531" defTabSz="914126">
              <a:lnSpc>
                <a:spcPct val="90000"/>
              </a:lnSpc>
              <a:spcBef>
                <a:spcPts val="500"/>
              </a:spcBef>
              <a:buFont typeface="Arial" panose="020B0604020202020204" pitchFamily="34" charset="0"/>
              <a:buChar char="•"/>
              <a:defRPr sz="1400"/>
            </a:lvl4pPr>
            <a:lvl5pPr marL="2056783" indent="-228531" defTabSz="914126">
              <a:lnSpc>
                <a:spcPct val="90000"/>
              </a:lnSpc>
              <a:spcBef>
                <a:spcPts val="500"/>
              </a:spcBef>
              <a:buFont typeface="Arial" panose="020B0604020202020204" pitchFamily="34" charset="0"/>
              <a:buChar char="•"/>
              <a:defRPr sz="1200"/>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marL="0" indent="0">
              <a:lnSpc>
                <a:spcPct val="100000"/>
              </a:lnSpc>
              <a:buNone/>
            </a:pPr>
            <a:r>
              <a:rPr lang="en-US" sz="1100" dirty="0"/>
              <a:t>3- or 5-year protection covering device functional failure and normal wear and tear</a:t>
            </a:r>
          </a:p>
        </p:txBody>
      </p:sp>
      <p:sp>
        <p:nvSpPr>
          <p:cNvPr id="82" name="AutoShape 2">
            <a:extLst>
              <a:ext uri="{FF2B5EF4-FFF2-40B4-BE49-F238E27FC236}">
                <a16:creationId xmlns:a16="http://schemas.microsoft.com/office/drawing/2014/main" id="{C93E702C-E196-9A16-F178-C33BE0B05536}"/>
              </a:ext>
            </a:extLst>
          </p:cNvPr>
          <p:cNvSpPr txBox="1">
            <a:spLocks noChangeAspect="1" noChangeArrowheads="1"/>
          </p:cNvSpPr>
          <p:nvPr/>
        </p:nvSpPr>
        <p:spPr bwMode="auto">
          <a:xfrm>
            <a:off x="1075868" y="5493497"/>
            <a:ext cx="2924439" cy="4099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227965" indent="-227965" defTabSz="914126" fontAlgn="base">
              <a:lnSpc>
                <a:spcPct val="150000"/>
              </a:lnSpc>
              <a:spcBef>
                <a:spcPts val="1000"/>
              </a:spcBef>
              <a:buClr>
                <a:schemeClr val="accent1"/>
              </a:buClr>
              <a:buFont typeface="Arial" panose="020B0604020202020204" pitchFamily="34" charset="0"/>
              <a:buChar char="•"/>
              <a:defRPr sz="1200"/>
            </a:lvl1pPr>
            <a:lvl2pPr indent="-230188" defTabSz="914126">
              <a:lnSpc>
                <a:spcPct val="100000"/>
              </a:lnSpc>
              <a:spcBef>
                <a:spcPts val="800"/>
              </a:spcBef>
              <a:buFont typeface="Arial" panose="020B0604020202020204" pitchFamily="34" charset="0"/>
              <a:buChar char="–"/>
              <a:defRPr sz="1799"/>
            </a:lvl2pPr>
            <a:lvl3pPr marL="631825" indent="-173038" defTabSz="914126">
              <a:lnSpc>
                <a:spcPct val="100000"/>
              </a:lnSpc>
              <a:spcBef>
                <a:spcPts val="600"/>
              </a:spcBef>
              <a:buFont typeface="Arial" panose="020B0604020202020204" pitchFamily="34" charset="0"/>
              <a:buChar char="•"/>
              <a:defRPr sz="1600"/>
            </a:lvl3pPr>
            <a:lvl4pPr marL="1599720" indent="-228531" defTabSz="914126">
              <a:lnSpc>
                <a:spcPct val="90000"/>
              </a:lnSpc>
              <a:spcBef>
                <a:spcPts val="500"/>
              </a:spcBef>
              <a:buFont typeface="Arial" panose="020B0604020202020204" pitchFamily="34" charset="0"/>
              <a:buChar char="•"/>
              <a:defRPr sz="1400"/>
            </a:lvl4pPr>
            <a:lvl5pPr marL="2056783" indent="-228531" defTabSz="914126">
              <a:lnSpc>
                <a:spcPct val="90000"/>
              </a:lnSpc>
              <a:spcBef>
                <a:spcPts val="500"/>
              </a:spcBef>
              <a:buFont typeface="Arial" panose="020B0604020202020204" pitchFamily="34" charset="0"/>
              <a:buChar char="•"/>
              <a:defRPr sz="1200"/>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marL="0" indent="0">
              <a:lnSpc>
                <a:spcPct val="100000"/>
              </a:lnSpc>
              <a:buNone/>
            </a:pPr>
            <a:r>
              <a:rPr lang="en-US" sz="1100" dirty="0"/>
              <a:t>Cloud-based dashboard to view fleet insights and make decisions based on analytics across your entire device fleet</a:t>
            </a:r>
          </a:p>
        </p:txBody>
      </p:sp>
      <p:sp>
        <p:nvSpPr>
          <p:cNvPr id="4" name="TextBox 3">
            <a:extLst>
              <a:ext uri="{FF2B5EF4-FFF2-40B4-BE49-F238E27FC236}">
                <a16:creationId xmlns:a16="http://schemas.microsoft.com/office/drawing/2014/main" id="{EFBE2FF4-5DDC-1A21-EC4C-B697F551C7E5}"/>
              </a:ext>
            </a:extLst>
          </p:cNvPr>
          <p:cNvSpPr txBox="1"/>
          <p:nvPr/>
        </p:nvSpPr>
        <p:spPr>
          <a:xfrm>
            <a:off x="461917" y="6255805"/>
            <a:ext cx="84952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lumMod val="50000"/>
                  </a:srgbClr>
                </a:solidFill>
                <a:effectLst/>
                <a:uLnTx/>
                <a:uFillTx/>
                <a:latin typeface="Arial" panose="020B0604020202020204"/>
                <a:ea typeface="+mn-ea"/>
                <a:cs typeface="Arial"/>
              </a:rPr>
              <a:t>*</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Arial"/>
              </a:rPr>
              <a:t> Ground shipping is covered in North America only. For other regions, please get in touch with your Zebra Account Manager for more details.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Arial"/>
              </a:rPr>
              <a:t>**For Mobile Computers and Scanners only. Includes Cloud-based visibility to repair, technical support, contracts, LifeGuard reports, and more.</a:t>
            </a:r>
          </a:p>
        </p:txBody>
      </p:sp>
      <p:pic>
        <p:nvPicPr>
          <p:cNvPr id="11" name="Picture 10">
            <a:extLst>
              <a:ext uri="{FF2B5EF4-FFF2-40B4-BE49-F238E27FC236}">
                <a16:creationId xmlns:a16="http://schemas.microsoft.com/office/drawing/2014/main" id="{7CA22C4B-B1D1-85F8-A344-E070C92A41D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35999" y="2215574"/>
            <a:ext cx="489252" cy="489252"/>
          </a:xfrm>
          <a:prstGeom prst="rect">
            <a:avLst/>
          </a:prstGeom>
        </p:spPr>
      </p:pic>
      <p:sp>
        <p:nvSpPr>
          <p:cNvPr id="20" name="TextBox 19">
            <a:extLst>
              <a:ext uri="{FF2B5EF4-FFF2-40B4-BE49-F238E27FC236}">
                <a16:creationId xmlns:a16="http://schemas.microsoft.com/office/drawing/2014/main" id="{759C4C69-0358-886B-2DF4-EE9A1CCDA9F6}"/>
              </a:ext>
            </a:extLst>
          </p:cNvPr>
          <p:cNvSpPr txBox="1"/>
          <p:nvPr/>
        </p:nvSpPr>
        <p:spPr>
          <a:xfrm>
            <a:off x="966787" y="4235164"/>
            <a:ext cx="3377839" cy="430887"/>
          </a:xfrm>
          <a:prstGeom prst="rect">
            <a:avLst/>
          </a:prstGeom>
          <a:noFill/>
        </p:spPr>
        <p:txBody>
          <a:bodyPr wrap="square">
            <a:spAutoFit/>
          </a:bodyPr>
          <a:lstStyle/>
          <a:p>
            <a:pPr marR="0" lvl="0" defTabSz="914126" fontAlgn="base">
              <a:spcBef>
                <a:spcPts val="1000"/>
              </a:spcBef>
              <a:spcAft>
                <a:spcPts val="0"/>
              </a:spcAft>
              <a:buClr>
                <a:schemeClr val="accent1"/>
              </a:buClr>
              <a:buSzTx/>
              <a:tabLst/>
              <a:defRPr/>
            </a:pPr>
            <a:r>
              <a:rPr lang="en-US" sz="1100" dirty="0"/>
              <a:t>Optional Battery Maintenance to meet your needs and help you avoid downtime</a:t>
            </a:r>
          </a:p>
        </p:txBody>
      </p:sp>
      <p:pic>
        <p:nvPicPr>
          <p:cNvPr id="23" name="Picture 22">
            <a:extLst>
              <a:ext uri="{FF2B5EF4-FFF2-40B4-BE49-F238E27FC236}">
                <a16:creationId xmlns:a16="http://schemas.microsoft.com/office/drawing/2014/main" id="{BD0F356F-566D-3021-334F-FAF84AFD6B3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18133" y="5493254"/>
            <a:ext cx="476197" cy="476197"/>
          </a:xfrm>
          <a:prstGeom prst="rect">
            <a:avLst/>
          </a:prstGeom>
        </p:spPr>
      </p:pic>
      <p:pic>
        <p:nvPicPr>
          <p:cNvPr id="25" name="Picture 24">
            <a:extLst>
              <a:ext uri="{FF2B5EF4-FFF2-40B4-BE49-F238E27FC236}">
                <a16:creationId xmlns:a16="http://schemas.microsoft.com/office/drawing/2014/main" id="{F03F09A0-FF24-293A-1354-8ABF0E82EA3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73664" y="5524429"/>
            <a:ext cx="476197" cy="476197"/>
          </a:xfrm>
          <a:prstGeom prst="rect">
            <a:avLst/>
          </a:prstGeom>
        </p:spPr>
      </p:pic>
      <p:pic>
        <p:nvPicPr>
          <p:cNvPr id="27" name="Picture 26">
            <a:extLst>
              <a:ext uri="{FF2B5EF4-FFF2-40B4-BE49-F238E27FC236}">
                <a16:creationId xmlns:a16="http://schemas.microsoft.com/office/drawing/2014/main" id="{77B08238-70C7-96DA-8DA6-96D0FEBE40F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670635" y="5534109"/>
            <a:ext cx="476198" cy="476198"/>
          </a:xfrm>
          <a:prstGeom prst="rect">
            <a:avLst/>
          </a:prstGeom>
        </p:spPr>
      </p:pic>
      <p:pic>
        <p:nvPicPr>
          <p:cNvPr id="46" name="Picture 45">
            <a:extLst>
              <a:ext uri="{FF2B5EF4-FFF2-40B4-BE49-F238E27FC236}">
                <a16:creationId xmlns:a16="http://schemas.microsoft.com/office/drawing/2014/main" id="{E2F4117E-C214-DE0F-F9D9-C947B5F6F04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5212" y="2191241"/>
            <a:ext cx="476199" cy="476199"/>
          </a:xfrm>
          <a:prstGeom prst="rect">
            <a:avLst/>
          </a:prstGeom>
        </p:spPr>
      </p:pic>
      <p:pic>
        <p:nvPicPr>
          <p:cNvPr id="48" name="Picture 47">
            <a:extLst>
              <a:ext uri="{FF2B5EF4-FFF2-40B4-BE49-F238E27FC236}">
                <a16:creationId xmlns:a16="http://schemas.microsoft.com/office/drawing/2014/main" id="{B12DB14E-2B28-3B15-8E3F-ABF9E04A3E4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75213" y="2665086"/>
            <a:ext cx="476197" cy="476197"/>
          </a:xfrm>
          <a:prstGeom prst="rect">
            <a:avLst/>
          </a:prstGeom>
        </p:spPr>
      </p:pic>
      <p:pic>
        <p:nvPicPr>
          <p:cNvPr id="49" name="Picture 48">
            <a:extLst>
              <a:ext uri="{FF2B5EF4-FFF2-40B4-BE49-F238E27FC236}">
                <a16:creationId xmlns:a16="http://schemas.microsoft.com/office/drawing/2014/main" id="{6033E4A0-7C8D-143E-F39E-B6DB82C0ECD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90717" y="3730486"/>
            <a:ext cx="445188" cy="445188"/>
          </a:xfrm>
          <a:prstGeom prst="rect">
            <a:avLst/>
          </a:prstGeom>
        </p:spPr>
      </p:pic>
      <p:pic>
        <p:nvPicPr>
          <p:cNvPr id="50" name="Picture 49">
            <a:extLst>
              <a:ext uri="{FF2B5EF4-FFF2-40B4-BE49-F238E27FC236}">
                <a16:creationId xmlns:a16="http://schemas.microsoft.com/office/drawing/2014/main" id="{60DF166F-998F-B213-C04A-77261B522BAB}"/>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91171" y="3125458"/>
            <a:ext cx="444280" cy="444280"/>
          </a:xfrm>
          <a:prstGeom prst="rect">
            <a:avLst/>
          </a:prstGeom>
        </p:spPr>
      </p:pic>
      <p:pic>
        <p:nvPicPr>
          <p:cNvPr id="51" name="Picture 50">
            <a:extLst>
              <a:ext uri="{FF2B5EF4-FFF2-40B4-BE49-F238E27FC236}">
                <a16:creationId xmlns:a16="http://schemas.microsoft.com/office/drawing/2014/main" id="{89284DF7-C509-39C0-459D-A7FA6F4EE19F}"/>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75212" y="4220253"/>
            <a:ext cx="476199" cy="476199"/>
          </a:xfrm>
          <a:prstGeom prst="rect">
            <a:avLst/>
          </a:prstGeom>
        </p:spPr>
      </p:pic>
      <p:sp>
        <p:nvSpPr>
          <p:cNvPr id="93" name="TextBox 92">
            <a:extLst>
              <a:ext uri="{FF2B5EF4-FFF2-40B4-BE49-F238E27FC236}">
                <a16:creationId xmlns:a16="http://schemas.microsoft.com/office/drawing/2014/main" id="{81520110-D73E-9749-951F-1F767F7A7641}"/>
              </a:ext>
            </a:extLst>
          </p:cNvPr>
          <p:cNvSpPr txBox="1"/>
          <p:nvPr/>
        </p:nvSpPr>
        <p:spPr>
          <a:xfrm>
            <a:off x="4804748" y="4926794"/>
            <a:ext cx="2486069" cy="338554"/>
          </a:xfrm>
          <a:prstGeom prst="rect">
            <a:avLst/>
          </a:prstGeom>
          <a:noFill/>
        </p:spPr>
        <p:txBody>
          <a:bodyPr wrap="square" lIns="91440" tIns="45720" rIns="91440" bIns="45720" rtlCol="0" anchor="t">
            <a:spAutoFit/>
          </a:bodyPr>
          <a:lstStyle/>
          <a:p>
            <a:pPr marL="7938"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VisibilityIQ Foresight™</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2" name="Group 11">
            <a:extLst>
              <a:ext uri="{FF2B5EF4-FFF2-40B4-BE49-F238E27FC236}">
                <a16:creationId xmlns:a16="http://schemas.microsoft.com/office/drawing/2014/main" id="{9FCBAE19-4FE1-E3C6-778C-B872F03CEC4A}"/>
              </a:ext>
            </a:extLst>
          </p:cNvPr>
          <p:cNvGrpSpPr/>
          <p:nvPr/>
        </p:nvGrpSpPr>
        <p:grpSpPr>
          <a:xfrm>
            <a:off x="7975487" y="2022876"/>
            <a:ext cx="3602736" cy="69776"/>
            <a:chOff x="7975488" y="2022876"/>
            <a:chExt cx="3512565" cy="69776"/>
          </a:xfrm>
        </p:grpSpPr>
        <p:sp>
          <p:nvSpPr>
            <p:cNvPr id="94" name="Freeform 93">
              <a:extLst>
                <a:ext uri="{FF2B5EF4-FFF2-40B4-BE49-F238E27FC236}">
                  <a16:creationId xmlns:a16="http://schemas.microsoft.com/office/drawing/2014/main" id="{DCF84768-9B77-174B-962C-B68B0C2F3741}"/>
                </a:ext>
              </a:extLst>
            </p:cNvPr>
            <p:cNvSpPr>
              <a:spLocks noChangeAspect="1" noChangeArrowheads="1"/>
            </p:cNvSpPr>
            <p:nvPr/>
          </p:nvSpPr>
          <p:spPr bwMode="auto">
            <a:xfrm flipV="1">
              <a:off x="7975488" y="2022876"/>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sp>
          <p:nvSpPr>
            <p:cNvPr id="95" name="Freeform 94">
              <a:extLst>
                <a:ext uri="{FF2B5EF4-FFF2-40B4-BE49-F238E27FC236}">
                  <a16:creationId xmlns:a16="http://schemas.microsoft.com/office/drawing/2014/main" id="{4B1E67A4-1D3F-9F49-87FE-441F9BE20E69}"/>
                </a:ext>
              </a:extLst>
            </p:cNvPr>
            <p:cNvSpPr>
              <a:spLocks noChangeAspect="1" noChangeArrowheads="1"/>
            </p:cNvSpPr>
            <p:nvPr/>
          </p:nvSpPr>
          <p:spPr bwMode="auto">
            <a:xfrm flipV="1">
              <a:off x="9573074" y="2022876"/>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grpSp>
      <p:sp>
        <p:nvSpPr>
          <p:cNvPr id="97" name="Freeform 96">
            <a:extLst>
              <a:ext uri="{FF2B5EF4-FFF2-40B4-BE49-F238E27FC236}">
                <a16:creationId xmlns:a16="http://schemas.microsoft.com/office/drawing/2014/main" id="{4B964B04-FDAF-6B4E-9CEF-72E0BCB0DAC2}"/>
              </a:ext>
            </a:extLst>
          </p:cNvPr>
          <p:cNvSpPr>
            <a:spLocks noChangeAspect="1" noChangeArrowheads="1"/>
          </p:cNvSpPr>
          <p:nvPr/>
        </p:nvSpPr>
        <p:spPr bwMode="auto">
          <a:xfrm flipV="1">
            <a:off x="505696" y="2022876"/>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sp>
        <p:nvSpPr>
          <p:cNvPr id="98" name="Freeform 97">
            <a:extLst>
              <a:ext uri="{FF2B5EF4-FFF2-40B4-BE49-F238E27FC236}">
                <a16:creationId xmlns:a16="http://schemas.microsoft.com/office/drawing/2014/main" id="{D48248FF-9B77-8940-AF2D-18C557DE0FA9}"/>
              </a:ext>
            </a:extLst>
          </p:cNvPr>
          <p:cNvSpPr>
            <a:spLocks noChangeAspect="1" noChangeArrowheads="1"/>
          </p:cNvSpPr>
          <p:nvPr/>
        </p:nvSpPr>
        <p:spPr bwMode="auto">
          <a:xfrm flipV="1">
            <a:off x="2103282" y="2022876"/>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sp>
        <p:nvSpPr>
          <p:cNvPr id="99" name="AutoShape 2">
            <a:extLst>
              <a:ext uri="{FF2B5EF4-FFF2-40B4-BE49-F238E27FC236}">
                <a16:creationId xmlns:a16="http://schemas.microsoft.com/office/drawing/2014/main" id="{773E44B4-9A72-DD4F-9656-951DCAE8166B}"/>
              </a:ext>
            </a:extLst>
          </p:cNvPr>
          <p:cNvSpPr txBox="1">
            <a:spLocks noChangeAspect="1" noChangeArrowheads="1"/>
          </p:cNvSpPr>
          <p:nvPr/>
        </p:nvSpPr>
        <p:spPr bwMode="auto">
          <a:xfrm>
            <a:off x="4573671" y="5493497"/>
            <a:ext cx="3992421" cy="6660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227965" indent="-227965" defTabSz="914126" fontAlgn="base">
              <a:lnSpc>
                <a:spcPct val="150000"/>
              </a:lnSpc>
              <a:spcBef>
                <a:spcPts val="1000"/>
              </a:spcBef>
              <a:buClr>
                <a:schemeClr val="accent1"/>
              </a:buClr>
              <a:buFont typeface="Arial" panose="020B0604020202020204" pitchFamily="34" charset="0"/>
              <a:buChar char="•"/>
              <a:defRPr sz="1200"/>
            </a:lvl1pPr>
            <a:lvl2pPr indent="-230188" defTabSz="914126">
              <a:lnSpc>
                <a:spcPct val="100000"/>
              </a:lnSpc>
              <a:spcBef>
                <a:spcPts val="800"/>
              </a:spcBef>
              <a:buFont typeface="Arial" panose="020B0604020202020204" pitchFamily="34" charset="0"/>
              <a:buChar char="–"/>
              <a:defRPr sz="1799"/>
            </a:lvl2pPr>
            <a:lvl3pPr marL="631825" indent="-173038" defTabSz="914126">
              <a:lnSpc>
                <a:spcPct val="100000"/>
              </a:lnSpc>
              <a:spcBef>
                <a:spcPts val="600"/>
              </a:spcBef>
              <a:buFont typeface="Arial" panose="020B0604020202020204" pitchFamily="34" charset="0"/>
              <a:buChar char="•"/>
              <a:defRPr sz="1600"/>
            </a:lvl3pPr>
            <a:lvl4pPr marL="1599720" indent="-228531" defTabSz="914126">
              <a:lnSpc>
                <a:spcPct val="90000"/>
              </a:lnSpc>
              <a:spcBef>
                <a:spcPts val="500"/>
              </a:spcBef>
              <a:buFont typeface="Arial" panose="020B0604020202020204" pitchFamily="34" charset="0"/>
              <a:buChar char="•"/>
              <a:defRPr sz="1400"/>
            </a:lvl4pPr>
            <a:lvl5pPr marL="2056783" indent="-228531" defTabSz="914126">
              <a:lnSpc>
                <a:spcPct val="90000"/>
              </a:lnSpc>
              <a:spcBef>
                <a:spcPts val="500"/>
              </a:spcBef>
              <a:buFont typeface="Arial" panose="020B0604020202020204" pitchFamily="34" charset="0"/>
              <a:buChar char="•"/>
              <a:defRPr sz="1200"/>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marL="0" indent="0">
              <a:lnSpc>
                <a:spcPct val="100000"/>
              </a:lnSpc>
              <a:buNone/>
            </a:pPr>
            <a:r>
              <a:rPr lang="en-US" sz="1100" dirty="0"/>
              <a:t>Address potential device issues before they impact your business, and uncover opportunities for cost-cutting, right-sizing inventory and reducing lost or stolen assets </a:t>
            </a:r>
          </a:p>
        </p:txBody>
      </p:sp>
      <p:sp>
        <p:nvSpPr>
          <p:cNvPr id="100" name="AutoShape 2">
            <a:extLst>
              <a:ext uri="{FF2B5EF4-FFF2-40B4-BE49-F238E27FC236}">
                <a16:creationId xmlns:a16="http://schemas.microsoft.com/office/drawing/2014/main" id="{CCFBABFE-D460-7545-8452-4C95ED84E2B9}"/>
              </a:ext>
            </a:extLst>
          </p:cNvPr>
          <p:cNvSpPr txBox="1">
            <a:spLocks noChangeAspect="1" noChangeArrowheads="1"/>
          </p:cNvSpPr>
          <p:nvPr/>
        </p:nvSpPr>
        <p:spPr bwMode="auto">
          <a:xfrm>
            <a:off x="9181964" y="5493497"/>
            <a:ext cx="2598358" cy="4353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227965" indent="-227965" defTabSz="914126" fontAlgn="base">
              <a:lnSpc>
                <a:spcPct val="150000"/>
              </a:lnSpc>
              <a:spcBef>
                <a:spcPts val="1000"/>
              </a:spcBef>
              <a:buClr>
                <a:schemeClr val="accent1"/>
              </a:buClr>
              <a:buFont typeface="Arial" panose="020B0604020202020204" pitchFamily="34" charset="0"/>
              <a:buChar char="•"/>
              <a:defRPr sz="1200"/>
            </a:lvl1pPr>
            <a:lvl2pPr indent="-230188" defTabSz="914126">
              <a:lnSpc>
                <a:spcPct val="100000"/>
              </a:lnSpc>
              <a:spcBef>
                <a:spcPts val="800"/>
              </a:spcBef>
              <a:buFont typeface="Arial" panose="020B0604020202020204" pitchFamily="34" charset="0"/>
              <a:buChar char="–"/>
              <a:defRPr sz="1799"/>
            </a:lvl2pPr>
            <a:lvl3pPr marL="631825" indent="-173038" defTabSz="914126">
              <a:lnSpc>
                <a:spcPct val="100000"/>
              </a:lnSpc>
              <a:spcBef>
                <a:spcPts val="600"/>
              </a:spcBef>
              <a:buFont typeface="Arial" panose="020B0604020202020204" pitchFamily="34" charset="0"/>
              <a:buChar char="•"/>
              <a:defRPr sz="1600"/>
            </a:lvl3pPr>
            <a:lvl4pPr marL="1599720" indent="-228531" defTabSz="914126">
              <a:lnSpc>
                <a:spcPct val="90000"/>
              </a:lnSpc>
              <a:spcBef>
                <a:spcPts val="500"/>
              </a:spcBef>
              <a:buFont typeface="Arial" panose="020B0604020202020204" pitchFamily="34" charset="0"/>
              <a:buChar char="•"/>
              <a:defRPr sz="1400"/>
            </a:lvl4pPr>
            <a:lvl5pPr marL="2056783" indent="-228531" defTabSz="914126">
              <a:lnSpc>
                <a:spcPct val="90000"/>
              </a:lnSpc>
              <a:spcBef>
                <a:spcPts val="500"/>
              </a:spcBef>
              <a:buFont typeface="Arial" panose="020B0604020202020204" pitchFamily="34" charset="0"/>
              <a:buChar char="•"/>
              <a:defRPr sz="1200"/>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marL="0" indent="0">
              <a:lnSpc>
                <a:spcPct val="100000"/>
              </a:lnSpc>
              <a:buNone/>
            </a:pPr>
            <a:r>
              <a:rPr lang="en-US" sz="1100" dirty="0"/>
              <a:t>View everything in an easy-to-grasp, color-coded dashboard and get alerts on your fleet of mobile devices</a:t>
            </a:r>
          </a:p>
        </p:txBody>
      </p:sp>
      <p:grpSp>
        <p:nvGrpSpPr>
          <p:cNvPr id="9" name="Group 8">
            <a:extLst>
              <a:ext uri="{FF2B5EF4-FFF2-40B4-BE49-F238E27FC236}">
                <a16:creationId xmlns:a16="http://schemas.microsoft.com/office/drawing/2014/main" id="{444D04C6-2890-9F91-45BF-6D0F8FB05D50}"/>
              </a:ext>
            </a:extLst>
          </p:cNvPr>
          <p:cNvGrpSpPr>
            <a:grpSpLocks/>
          </p:cNvGrpSpPr>
          <p:nvPr/>
        </p:nvGrpSpPr>
        <p:grpSpPr>
          <a:xfrm>
            <a:off x="486145" y="5305083"/>
            <a:ext cx="11155680" cy="69776"/>
            <a:chOff x="218430" y="5405099"/>
            <a:chExt cx="11742165" cy="69776"/>
          </a:xfrm>
        </p:grpSpPr>
        <p:sp>
          <p:nvSpPr>
            <p:cNvPr id="101" name="Freeform 100">
              <a:extLst>
                <a:ext uri="{FF2B5EF4-FFF2-40B4-BE49-F238E27FC236}">
                  <a16:creationId xmlns:a16="http://schemas.microsoft.com/office/drawing/2014/main" id="{3E66A9F7-3551-BC4C-B153-AEEE35ABDE7C}"/>
                </a:ext>
              </a:extLst>
            </p:cNvPr>
            <p:cNvSpPr>
              <a:spLocks noChangeAspect="1" noChangeArrowheads="1"/>
            </p:cNvSpPr>
            <p:nvPr/>
          </p:nvSpPr>
          <p:spPr bwMode="auto">
            <a:xfrm flipV="1">
              <a:off x="218430" y="5405099"/>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sp>
          <p:nvSpPr>
            <p:cNvPr id="102" name="Freeform 101">
              <a:extLst>
                <a:ext uri="{FF2B5EF4-FFF2-40B4-BE49-F238E27FC236}">
                  <a16:creationId xmlns:a16="http://schemas.microsoft.com/office/drawing/2014/main" id="{7EB25F96-5D13-A043-9EC2-141B23AE64EE}"/>
                </a:ext>
              </a:extLst>
            </p:cNvPr>
            <p:cNvSpPr>
              <a:spLocks noChangeAspect="1" noChangeArrowheads="1"/>
            </p:cNvSpPr>
            <p:nvPr/>
          </p:nvSpPr>
          <p:spPr bwMode="auto">
            <a:xfrm flipV="1">
              <a:off x="1816016" y="5405099"/>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sp>
          <p:nvSpPr>
            <p:cNvPr id="103" name="Freeform 102">
              <a:extLst>
                <a:ext uri="{FF2B5EF4-FFF2-40B4-BE49-F238E27FC236}">
                  <a16:creationId xmlns:a16="http://schemas.microsoft.com/office/drawing/2014/main" id="{AF2AA65A-9CC4-1549-9E0F-A6DC11B10AE1}"/>
                </a:ext>
              </a:extLst>
            </p:cNvPr>
            <p:cNvSpPr>
              <a:spLocks noChangeAspect="1" noChangeArrowheads="1"/>
            </p:cNvSpPr>
            <p:nvPr/>
          </p:nvSpPr>
          <p:spPr bwMode="auto">
            <a:xfrm flipV="1">
              <a:off x="3632938" y="5405099"/>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sp>
          <p:nvSpPr>
            <p:cNvPr id="104" name="Freeform 103">
              <a:extLst>
                <a:ext uri="{FF2B5EF4-FFF2-40B4-BE49-F238E27FC236}">
                  <a16:creationId xmlns:a16="http://schemas.microsoft.com/office/drawing/2014/main" id="{D3681020-25DE-FB4E-B5A5-688B4A9346C6}"/>
                </a:ext>
              </a:extLst>
            </p:cNvPr>
            <p:cNvSpPr>
              <a:spLocks noChangeAspect="1" noChangeArrowheads="1"/>
            </p:cNvSpPr>
            <p:nvPr/>
          </p:nvSpPr>
          <p:spPr bwMode="auto">
            <a:xfrm flipV="1">
              <a:off x="5342985" y="5405099"/>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sp>
          <p:nvSpPr>
            <p:cNvPr id="105" name="Freeform 104">
              <a:extLst>
                <a:ext uri="{FF2B5EF4-FFF2-40B4-BE49-F238E27FC236}">
                  <a16:creationId xmlns:a16="http://schemas.microsoft.com/office/drawing/2014/main" id="{70B8C792-89BE-1146-8887-FD6FBE317D68}"/>
                </a:ext>
              </a:extLst>
            </p:cNvPr>
            <p:cNvSpPr>
              <a:spLocks noChangeAspect="1" noChangeArrowheads="1"/>
            </p:cNvSpPr>
            <p:nvPr/>
          </p:nvSpPr>
          <p:spPr bwMode="auto">
            <a:xfrm flipV="1">
              <a:off x="7064907" y="5405099"/>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sp>
          <p:nvSpPr>
            <p:cNvPr id="106" name="Freeform 105">
              <a:extLst>
                <a:ext uri="{FF2B5EF4-FFF2-40B4-BE49-F238E27FC236}">
                  <a16:creationId xmlns:a16="http://schemas.microsoft.com/office/drawing/2014/main" id="{56D87357-5CED-684B-AA2F-687A455867A0}"/>
                </a:ext>
              </a:extLst>
            </p:cNvPr>
            <p:cNvSpPr>
              <a:spLocks noChangeAspect="1" noChangeArrowheads="1"/>
            </p:cNvSpPr>
            <p:nvPr/>
          </p:nvSpPr>
          <p:spPr bwMode="auto">
            <a:xfrm flipV="1">
              <a:off x="8549325" y="5405099"/>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sp>
          <p:nvSpPr>
            <p:cNvPr id="107" name="Freeform 106">
              <a:extLst>
                <a:ext uri="{FF2B5EF4-FFF2-40B4-BE49-F238E27FC236}">
                  <a16:creationId xmlns:a16="http://schemas.microsoft.com/office/drawing/2014/main" id="{B8010F0B-D9D3-0240-AF24-F4961A132643}"/>
                </a:ext>
              </a:extLst>
            </p:cNvPr>
            <p:cNvSpPr>
              <a:spLocks noChangeAspect="1" noChangeArrowheads="1"/>
            </p:cNvSpPr>
            <p:nvPr/>
          </p:nvSpPr>
          <p:spPr bwMode="auto">
            <a:xfrm flipV="1">
              <a:off x="10045616" y="5405099"/>
              <a:ext cx="1914979" cy="69776"/>
            </a:xfrm>
            <a:custGeom>
              <a:avLst/>
              <a:gdLst>
                <a:gd name="connsiteX0" fmla="*/ 78092 w 1916476"/>
                <a:gd name="connsiteY0" fmla="*/ 69830 h 69830"/>
                <a:gd name="connsiteX1" fmla="*/ 166216 w 1916476"/>
                <a:gd name="connsiteY1" fmla="*/ 69830 h 69830"/>
                <a:gd name="connsiteX2" fmla="*/ 195253 w 1916476"/>
                <a:gd name="connsiteY2" fmla="*/ 69830 h 69830"/>
                <a:gd name="connsiteX3" fmla="*/ 284834 w 1916476"/>
                <a:gd name="connsiteY3" fmla="*/ 69830 h 69830"/>
                <a:gd name="connsiteX4" fmla="*/ 334041 w 1916476"/>
                <a:gd name="connsiteY4" fmla="*/ 69830 h 69830"/>
                <a:gd name="connsiteX5" fmla="*/ 374035 w 1916476"/>
                <a:gd name="connsiteY5" fmla="*/ 69830 h 69830"/>
                <a:gd name="connsiteX6" fmla="*/ 403072 w 1916476"/>
                <a:gd name="connsiteY6" fmla="*/ 69830 h 69830"/>
                <a:gd name="connsiteX7" fmla="*/ 492653 w 1916476"/>
                <a:gd name="connsiteY7" fmla="*/ 69830 h 69830"/>
                <a:gd name="connsiteX8" fmla="*/ 541860 w 1916476"/>
                <a:gd name="connsiteY8" fmla="*/ 69830 h 69830"/>
                <a:gd name="connsiteX9" fmla="*/ 677204 w 1916476"/>
                <a:gd name="connsiteY9" fmla="*/ 69830 h 69830"/>
                <a:gd name="connsiteX10" fmla="*/ 885023 w 1916476"/>
                <a:gd name="connsiteY10" fmla="*/ 69830 h 69830"/>
                <a:gd name="connsiteX11" fmla="*/ 941720 w 1916476"/>
                <a:gd name="connsiteY11" fmla="*/ 69830 h 69830"/>
                <a:gd name="connsiteX12" fmla="*/ 970757 w 1916476"/>
                <a:gd name="connsiteY12" fmla="*/ 69830 h 69830"/>
                <a:gd name="connsiteX13" fmla="*/ 1060338 w 1916476"/>
                <a:gd name="connsiteY13" fmla="*/ 69830 h 69830"/>
                <a:gd name="connsiteX14" fmla="*/ 1109545 w 1916476"/>
                <a:gd name="connsiteY14" fmla="*/ 69830 h 69830"/>
                <a:gd name="connsiteX15" fmla="*/ 1149539 w 1916476"/>
                <a:gd name="connsiteY15" fmla="*/ 69830 h 69830"/>
                <a:gd name="connsiteX16" fmla="*/ 1178576 w 1916476"/>
                <a:gd name="connsiteY16" fmla="*/ 69830 h 69830"/>
                <a:gd name="connsiteX17" fmla="*/ 1268157 w 1916476"/>
                <a:gd name="connsiteY17" fmla="*/ 69830 h 69830"/>
                <a:gd name="connsiteX18" fmla="*/ 1317364 w 1916476"/>
                <a:gd name="connsiteY18" fmla="*/ 69830 h 69830"/>
                <a:gd name="connsiteX19" fmla="*/ 1405488 w 1916476"/>
                <a:gd name="connsiteY19" fmla="*/ 69830 h 69830"/>
                <a:gd name="connsiteX20" fmla="*/ 1452708 w 1916476"/>
                <a:gd name="connsiteY20" fmla="*/ 69830 h 69830"/>
                <a:gd name="connsiteX21" fmla="*/ 1481622 w 1916476"/>
                <a:gd name="connsiteY21" fmla="*/ 69830 h 69830"/>
                <a:gd name="connsiteX22" fmla="*/ 1524106 w 1916476"/>
                <a:gd name="connsiteY22" fmla="*/ 69830 h 69830"/>
                <a:gd name="connsiteX23" fmla="*/ 1613307 w 1916476"/>
                <a:gd name="connsiteY23" fmla="*/ 69830 h 69830"/>
                <a:gd name="connsiteX24" fmla="*/ 1660527 w 1916476"/>
                <a:gd name="connsiteY24" fmla="*/ 69830 h 69830"/>
                <a:gd name="connsiteX25" fmla="*/ 1689441 w 1916476"/>
                <a:gd name="connsiteY25" fmla="*/ 69830 h 69830"/>
                <a:gd name="connsiteX26" fmla="*/ 1731925 w 1916476"/>
                <a:gd name="connsiteY26" fmla="*/ 69830 h 69830"/>
                <a:gd name="connsiteX27" fmla="*/ 1916476 w 1916476"/>
                <a:gd name="connsiteY27" fmla="*/ 69830 h 69830"/>
                <a:gd name="connsiteX28" fmla="*/ 1916476 w 1916476"/>
                <a:gd name="connsiteY28" fmla="*/ 50156 h 69830"/>
                <a:gd name="connsiteX29" fmla="*/ 1829886 w 1916476"/>
                <a:gd name="connsiteY29" fmla="*/ 0 h 69830"/>
                <a:gd name="connsiteX30" fmla="*/ 1645335 w 1916476"/>
                <a:gd name="connsiteY30" fmla="*/ 0 h 69830"/>
                <a:gd name="connsiteX31" fmla="*/ 1611349 w 1916476"/>
                <a:gd name="connsiteY31" fmla="*/ 0 h 69830"/>
                <a:gd name="connsiteX32" fmla="*/ 1582435 w 1916476"/>
                <a:gd name="connsiteY32" fmla="*/ 0 h 69830"/>
                <a:gd name="connsiteX33" fmla="*/ 1526717 w 1916476"/>
                <a:gd name="connsiteY33" fmla="*/ 0 h 69830"/>
                <a:gd name="connsiteX34" fmla="*/ 1437516 w 1916476"/>
                <a:gd name="connsiteY34" fmla="*/ 0 h 69830"/>
                <a:gd name="connsiteX35" fmla="*/ 1403530 w 1916476"/>
                <a:gd name="connsiteY35" fmla="*/ 0 h 69830"/>
                <a:gd name="connsiteX36" fmla="*/ 1374616 w 1916476"/>
                <a:gd name="connsiteY36" fmla="*/ 0 h 69830"/>
                <a:gd name="connsiteX37" fmla="*/ 1318898 w 1916476"/>
                <a:gd name="connsiteY37" fmla="*/ 0 h 69830"/>
                <a:gd name="connsiteX38" fmla="*/ 1230774 w 1916476"/>
                <a:gd name="connsiteY38" fmla="*/ 0 h 69830"/>
                <a:gd name="connsiteX39" fmla="*/ 1190065 w 1916476"/>
                <a:gd name="connsiteY39" fmla="*/ 0 h 69830"/>
                <a:gd name="connsiteX40" fmla="*/ 1091986 w 1916476"/>
                <a:gd name="connsiteY40" fmla="*/ 0 h 69830"/>
                <a:gd name="connsiteX41" fmla="*/ 1071447 w 1916476"/>
                <a:gd name="connsiteY41" fmla="*/ 0 h 69830"/>
                <a:gd name="connsiteX42" fmla="*/ 1022955 w 1916476"/>
                <a:gd name="connsiteY42" fmla="*/ 0 h 69830"/>
                <a:gd name="connsiteX43" fmla="*/ 982246 w 1916476"/>
                <a:gd name="connsiteY43" fmla="*/ 0 h 69830"/>
                <a:gd name="connsiteX44" fmla="*/ 884167 w 1916476"/>
                <a:gd name="connsiteY44" fmla="*/ 0 h 69830"/>
                <a:gd name="connsiteX45" fmla="*/ 863628 w 1916476"/>
                <a:gd name="connsiteY45" fmla="*/ 0 h 69830"/>
                <a:gd name="connsiteX46" fmla="*/ 806931 w 1916476"/>
                <a:gd name="connsiteY46" fmla="*/ 0 h 69830"/>
                <a:gd name="connsiteX47" fmla="*/ 599112 w 1916476"/>
                <a:gd name="connsiteY47" fmla="*/ 0 h 69830"/>
                <a:gd name="connsiteX48" fmla="*/ 455270 w 1916476"/>
                <a:gd name="connsiteY48" fmla="*/ 0 h 69830"/>
                <a:gd name="connsiteX49" fmla="*/ 414561 w 1916476"/>
                <a:gd name="connsiteY49" fmla="*/ 0 h 69830"/>
                <a:gd name="connsiteX50" fmla="*/ 316482 w 1916476"/>
                <a:gd name="connsiteY50" fmla="*/ 0 h 69830"/>
                <a:gd name="connsiteX51" fmla="*/ 295943 w 1916476"/>
                <a:gd name="connsiteY51" fmla="*/ 0 h 69830"/>
                <a:gd name="connsiteX52" fmla="*/ 247451 w 1916476"/>
                <a:gd name="connsiteY52" fmla="*/ 0 h 69830"/>
                <a:gd name="connsiteX53" fmla="*/ 206742 w 1916476"/>
                <a:gd name="connsiteY53" fmla="*/ 0 h 69830"/>
                <a:gd name="connsiteX54" fmla="*/ 108663 w 1916476"/>
                <a:gd name="connsiteY54" fmla="*/ 0 h 69830"/>
                <a:gd name="connsiteX55" fmla="*/ 88124 w 1916476"/>
                <a:gd name="connsiteY55" fmla="*/ 0 h 69830"/>
                <a:gd name="connsiteX56" fmla="*/ 0 w 1916476"/>
                <a:gd name="connsiteY56" fmla="*/ 0 h 69830"/>
                <a:gd name="connsiteX57" fmla="*/ 0 w 1916476"/>
                <a:gd name="connsiteY5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476" h="69830">
                  <a:moveTo>
                    <a:pt x="78092" y="69830"/>
                  </a:moveTo>
                  <a:lnTo>
                    <a:pt x="166216" y="69830"/>
                  </a:lnTo>
                  <a:lnTo>
                    <a:pt x="195253" y="69830"/>
                  </a:lnTo>
                  <a:lnTo>
                    <a:pt x="284834" y="69830"/>
                  </a:lnTo>
                  <a:lnTo>
                    <a:pt x="334041" y="69830"/>
                  </a:lnTo>
                  <a:lnTo>
                    <a:pt x="374035" y="69830"/>
                  </a:lnTo>
                  <a:lnTo>
                    <a:pt x="403072" y="69830"/>
                  </a:lnTo>
                  <a:lnTo>
                    <a:pt x="492653" y="69830"/>
                  </a:lnTo>
                  <a:lnTo>
                    <a:pt x="541860" y="69830"/>
                  </a:lnTo>
                  <a:lnTo>
                    <a:pt x="677204" y="69830"/>
                  </a:lnTo>
                  <a:lnTo>
                    <a:pt x="885023" y="69830"/>
                  </a:lnTo>
                  <a:lnTo>
                    <a:pt x="941720" y="69830"/>
                  </a:lnTo>
                  <a:lnTo>
                    <a:pt x="970757" y="69830"/>
                  </a:lnTo>
                  <a:lnTo>
                    <a:pt x="1060338" y="69830"/>
                  </a:lnTo>
                  <a:lnTo>
                    <a:pt x="1109545" y="69830"/>
                  </a:lnTo>
                  <a:lnTo>
                    <a:pt x="1149539" y="69830"/>
                  </a:lnTo>
                  <a:lnTo>
                    <a:pt x="1178576" y="69830"/>
                  </a:lnTo>
                  <a:lnTo>
                    <a:pt x="1268157" y="69830"/>
                  </a:lnTo>
                  <a:lnTo>
                    <a:pt x="1317364" y="69830"/>
                  </a:lnTo>
                  <a:lnTo>
                    <a:pt x="1405488" y="69830"/>
                  </a:lnTo>
                  <a:lnTo>
                    <a:pt x="1452708" y="69830"/>
                  </a:lnTo>
                  <a:lnTo>
                    <a:pt x="1481622" y="69830"/>
                  </a:lnTo>
                  <a:lnTo>
                    <a:pt x="1524106" y="69830"/>
                  </a:lnTo>
                  <a:lnTo>
                    <a:pt x="1613307" y="69830"/>
                  </a:lnTo>
                  <a:lnTo>
                    <a:pt x="1660527" y="69830"/>
                  </a:lnTo>
                  <a:lnTo>
                    <a:pt x="1689441" y="69830"/>
                  </a:lnTo>
                  <a:lnTo>
                    <a:pt x="1731925" y="69830"/>
                  </a:lnTo>
                  <a:lnTo>
                    <a:pt x="1916476" y="69830"/>
                  </a:lnTo>
                  <a:lnTo>
                    <a:pt x="1916476" y="50156"/>
                  </a:lnTo>
                  <a:lnTo>
                    <a:pt x="1829886" y="0"/>
                  </a:lnTo>
                  <a:lnTo>
                    <a:pt x="1645335" y="0"/>
                  </a:lnTo>
                  <a:lnTo>
                    <a:pt x="1611349" y="0"/>
                  </a:lnTo>
                  <a:lnTo>
                    <a:pt x="1582435" y="0"/>
                  </a:lnTo>
                  <a:lnTo>
                    <a:pt x="1526717" y="0"/>
                  </a:lnTo>
                  <a:lnTo>
                    <a:pt x="1437516" y="0"/>
                  </a:lnTo>
                  <a:lnTo>
                    <a:pt x="1403530" y="0"/>
                  </a:lnTo>
                  <a:lnTo>
                    <a:pt x="1374616" y="0"/>
                  </a:lnTo>
                  <a:lnTo>
                    <a:pt x="1318898" y="0"/>
                  </a:lnTo>
                  <a:lnTo>
                    <a:pt x="1230774" y="0"/>
                  </a:lnTo>
                  <a:lnTo>
                    <a:pt x="1190065" y="0"/>
                  </a:lnTo>
                  <a:lnTo>
                    <a:pt x="1091986" y="0"/>
                  </a:lnTo>
                  <a:lnTo>
                    <a:pt x="1071447" y="0"/>
                  </a:lnTo>
                  <a:lnTo>
                    <a:pt x="1022955" y="0"/>
                  </a:lnTo>
                  <a:lnTo>
                    <a:pt x="982246" y="0"/>
                  </a:lnTo>
                  <a:lnTo>
                    <a:pt x="884167" y="0"/>
                  </a:lnTo>
                  <a:lnTo>
                    <a:pt x="863628" y="0"/>
                  </a:lnTo>
                  <a:lnTo>
                    <a:pt x="806931" y="0"/>
                  </a:lnTo>
                  <a:lnTo>
                    <a:pt x="599112" y="0"/>
                  </a:lnTo>
                  <a:lnTo>
                    <a:pt x="455270" y="0"/>
                  </a:lnTo>
                  <a:lnTo>
                    <a:pt x="414561" y="0"/>
                  </a:lnTo>
                  <a:lnTo>
                    <a:pt x="316482" y="0"/>
                  </a:lnTo>
                  <a:lnTo>
                    <a:pt x="295943" y="0"/>
                  </a:lnTo>
                  <a:lnTo>
                    <a:pt x="247451" y="0"/>
                  </a:lnTo>
                  <a:lnTo>
                    <a:pt x="206742" y="0"/>
                  </a:lnTo>
                  <a:lnTo>
                    <a:pt x="108663" y="0"/>
                  </a:lnTo>
                  <a:lnTo>
                    <a:pt x="88124" y="0"/>
                  </a:lnTo>
                  <a:lnTo>
                    <a:pt x="0" y="0"/>
                  </a:lnTo>
                  <a:lnTo>
                    <a:pt x="0" y="24597"/>
                  </a:lnTo>
                  <a:close/>
                </a:path>
              </a:pathLst>
            </a:custGeom>
            <a:solidFill>
              <a:schemeClr val="tx1"/>
            </a:solidFill>
            <a:ln>
              <a:noFill/>
            </a:ln>
            <a:effectLst/>
          </p:spPr>
          <p:txBody>
            <a:bodyPr vert="horz" wrap="square" lIns="36526" tIns="36526" rIns="36526" bIns="36526" numCol="1" anchor="t" anchorCtr="0" compatLnSpc="1">
              <a:prstTxWarp prst="textNoShape">
                <a:avLst/>
              </a:prstTxWarp>
              <a:noAutofit/>
            </a:bodyPr>
            <a:lstStyle/>
            <a:p>
              <a:pPr defTabSz="913304">
                <a:defRPr/>
              </a:pPr>
              <a:endParaRPr lang="en-US" sz="1796" kern="0" dirty="0">
                <a:solidFill>
                  <a:srgbClr val="1E22AA"/>
                </a:solidFill>
              </a:endParaRPr>
            </a:p>
          </p:txBody>
        </p:sp>
      </p:grpSp>
      <p:sp>
        <p:nvSpPr>
          <p:cNvPr id="110" name="AutoShape 2">
            <a:extLst>
              <a:ext uri="{FF2B5EF4-FFF2-40B4-BE49-F238E27FC236}">
                <a16:creationId xmlns:a16="http://schemas.microsoft.com/office/drawing/2014/main" id="{6E2E96C8-4013-DF48-A396-279C6933E8FF}"/>
              </a:ext>
            </a:extLst>
          </p:cNvPr>
          <p:cNvSpPr txBox="1">
            <a:spLocks noChangeAspect="1" noChangeArrowheads="1"/>
          </p:cNvSpPr>
          <p:nvPr/>
        </p:nvSpPr>
        <p:spPr bwMode="auto">
          <a:xfrm>
            <a:off x="966787" y="2756117"/>
            <a:ext cx="3745498" cy="2506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227965" indent="-227965" defTabSz="914126" fontAlgn="base">
              <a:lnSpc>
                <a:spcPct val="150000"/>
              </a:lnSpc>
              <a:spcBef>
                <a:spcPts val="1000"/>
              </a:spcBef>
              <a:buClr>
                <a:schemeClr val="accent1"/>
              </a:buClr>
              <a:buFont typeface="Arial" panose="020B0604020202020204" pitchFamily="34" charset="0"/>
              <a:buChar char="•"/>
              <a:defRPr sz="1400"/>
            </a:lvl1pPr>
            <a:lvl2pPr indent="-230188" defTabSz="914126">
              <a:lnSpc>
                <a:spcPct val="100000"/>
              </a:lnSpc>
              <a:spcBef>
                <a:spcPts val="800"/>
              </a:spcBef>
              <a:buFont typeface="Arial" panose="020B0604020202020204" pitchFamily="34" charset="0"/>
              <a:buChar char="–"/>
              <a:defRPr sz="1799"/>
            </a:lvl2pPr>
            <a:lvl3pPr marL="631825" indent="-173038" defTabSz="914126">
              <a:lnSpc>
                <a:spcPct val="100000"/>
              </a:lnSpc>
              <a:spcBef>
                <a:spcPts val="600"/>
              </a:spcBef>
              <a:buFont typeface="Arial" panose="020B0604020202020204" pitchFamily="34" charset="0"/>
              <a:buChar char="•"/>
              <a:defRPr sz="1600"/>
            </a:lvl3pPr>
            <a:lvl4pPr marL="1599720" indent="-228531" defTabSz="914126">
              <a:lnSpc>
                <a:spcPct val="90000"/>
              </a:lnSpc>
              <a:spcBef>
                <a:spcPts val="500"/>
              </a:spcBef>
              <a:buFont typeface="Arial" panose="020B0604020202020204" pitchFamily="34" charset="0"/>
              <a:buChar char="•"/>
              <a:defRPr sz="1400"/>
            </a:lvl4pPr>
            <a:lvl5pPr marL="2056783" indent="-228531" defTabSz="914126">
              <a:lnSpc>
                <a:spcPct val="90000"/>
              </a:lnSpc>
              <a:spcBef>
                <a:spcPts val="500"/>
              </a:spcBef>
              <a:buFont typeface="Arial" panose="020B0604020202020204" pitchFamily="34" charset="0"/>
              <a:buChar char="•"/>
              <a:defRPr sz="1200"/>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marL="0" indent="0">
              <a:lnSpc>
                <a:spcPct val="100000"/>
              </a:lnSpc>
              <a:buNone/>
            </a:pPr>
            <a:r>
              <a:rPr lang="en-US" sz="1100" dirty="0"/>
              <a:t>3-day turnaround from the repair center *</a:t>
            </a:r>
          </a:p>
        </p:txBody>
      </p:sp>
      <p:sp>
        <p:nvSpPr>
          <p:cNvPr id="111" name="AutoShape 2">
            <a:extLst>
              <a:ext uri="{FF2B5EF4-FFF2-40B4-BE49-F238E27FC236}">
                <a16:creationId xmlns:a16="http://schemas.microsoft.com/office/drawing/2014/main" id="{964ED3DC-EE3E-F641-BBD5-ED9B89A9B325}"/>
              </a:ext>
            </a:extLst>
          </p:cNvPr>
          <p:cNvSpPr txBox="1">
            <a:spLocks noChangeAspect="1" noChangeArrowheads="1"/>
          </p:cNvSpPr>
          <p:nvPr/>
        </p:nvSpPr>
        <p:spPr bwMode="auto">
          <a:xfrm>
            <a:off x="966787" y="3088629"/>
            <a:ext cx="3589227" cy="6001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227965" indent="-227965" defTabSz="914126" fontAlgn="base">
              <a:lnSpc>
                <a:spcPct val="150000"/>
              </a:lnSpc>
              <a:spcBef>
                <a:spcPts val="1000"/>
              </a:spcBef>
              <a:buClr>
                <a:schemeClr val="accent1"/>
              </a:buClr>
              <a:buFont typeface="Arial" panose="020B0604020202020204" pitchFamily="34" charset="0"/>
              <a:buChar char="•"/>
              <a:defRPr sz="1400"/>
            </a:lvl1pPr>
            <a:lvl2pPr indent="-230188" defTabSz="914126">
              <a:lnSpc>
                <a:spcPct val="100000"/>
              </a:lnSpc>
              <a:spcBef>
                <a:spcPts val="800"/>
              </a:spcBef>
              <a:buFont typeface="Arial" panose="020B0604020202020204" pitchFamily="34" charset="0"/>
              <a:buChar char="–"/>
              <a:defRPr sz="1799"/>
            </a:lvl2pPr>
            <a:lvl3pPr marL="631825" indent="-173038" defTabSz="914126">
              <a:lnSpc>
                <a:spcPct val="100000"/>
              </a:lnSpc>
              <a:spcBef>
                <a:spcPts val="600"/>
              </a:spcBef>
              <a:buFont typeface="Arial" panose="020B0604020202020204" pitchFamily="34" charset="0"/>
              <a:buChar char="•"/>
              <a:defRPr sz="1600"/>
            </a:lvl3pPr>
            <a:lvl4pPr marL="1599720" indent="-228531" defTabSz="914126">
              <a:lnSpc>
                <a:spcPct val="90000"/>
              </a:lnSpc>
              <a:spcBef>
                <a:spcPts val="500"/>
              </a:spcBef>
              <a:buFont typeface="Arial" panose="020B0604020202020204" pitchFamily="34" charset="0"/>
              <a:buChar char="•"/>
              <a:defRPr sz="1400"/>
            </a:lvl4pPr>
            <a:lvl5pPr marL="2056783" indent="-228531" defTabSz="914126">
              <a:lnSpc>
                <a:spcPct val="90000"/>
              </a:lnSpc>
              <a:spcBef>
                <a:spcPts val="500"/>
              </a:spcBef>
              <a:buFont typeface="Arial" panose="020B0604020202020204" pitchFamily="34" charset="0"/>
              <a:buChar char="•"/>
              <a:defRPr sz="1200"/>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marL="0" indent="0">
              <a:lnSpc>
                <a:spcPct val="100000"/>
              </a:lnSpc>
              <a:buNone/>
            </a:pPr>
            <a:r>
              <a:rPr lang="en-US" sz="1100" dirty="0"/>
              <a:t>Priority access to a live-agent, 24x7 access to self-service tools. Software updates and security patches also covered</a:t>
            </a:r>
          </a:p>
        </p:txBody>
      </p:sp>
      <p:sp>
        <p:nvSpPr>
          <p:cNvPr id="112" name="AutoShape 2">
            <a:extLst>
              <a:ext uri="{FF2B5EF4-FFF2-40B4-BE49-F238E27FC236}">
                <a16:creationId xmlns:a16="http://schemas.microsoft.com/office/drawing/2014/main" id="{06A466E3-F1F7-324F-BFFF-1B64730D07C3}"/>
              </a:ext>
            </a:extLst>
          </p:cNvPr>
          <p:cNvSpPr txBox="1">
            <a:spLocks noChangeAspect="1" noChangeArrowheads="1"/>
          </p:cNvSpPr>
          <p:nvPr/>
        </p:nvSpPr>
        <p:spPr bwMode="auto">
          <a:xfrm>
            <a:off x="966787" y="3720661"/>
            <a:ext cx="3745498" cy="4688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227965" indent="-227965" defTabSz="914126" fontAlgn="base">
              <a:lnSpc>
                <a:spcPct val="150000"/>
              </a:lnSpc>
              <a:spcBef>
                <a:spcPts val="1000"/>
              </a:spcBef>
              <a:buClr>
                <a:schemeClr val="accent1"/>
              </a:buClr>
              <a:buFont typeface="Arial" panose="020B0604020202020204" pitchFamily="34" charset="0"/>
              <a:buChar char="•"/>
              <a:defRPr sz="1400"/>
            </a:lvl1pPr>
            <a:lvl2pPr indent="-230188" defTabSz="914126">
              <a:lnSpc>
                <a:spcPct val="100000"/>
              </a:lnSpc>
              <a:spcBef>
                <a:spcPts val="800"/>
              </a:spcBef>
              <a:buFont typeface="Arial" panose="020B0604020202020204" pitchFamily="34" charset="0"/>
              <a:buChar char="–"/>
              <a:defRPr sz="1799"/>
            </a:lvl2pPr>
            <a:lvl3pPr marL="631825" indent="-173038" defTabSz="914126">
              <a:lnSpc>
                <a:spcPct val="100000"/>
              </a:lnSpc>
              <a:spcBef>
                <a:spcPts val="600"/>
              </a:spcBef>
              <a:buFont typeface="Arial" panose="020B0604020202020204" pitchFamily="34" charset="0"/>
              <a:buChar char="•"/>
              <a:defRPr sz="1600"/>
            </a:lvl3pPr>
            <a:lvl4pPr marL="1599720" indent="-228531" defTabSz="914126">
              <a:lnSpc>
                <a:spcPct val="90000"/>
              </a:lnSpc>
              <a:spcBef>
                <a:spcPts val="500"/>
              </a:spcBef>
              <a:buFont typeface="Arial" panose="020B0604020202020204" pitchFamily="34" charset="0"/>
              <a:buChar char="•"/>
              <a:defRPr sz="1400"/>
            </a:lvl4pPr>
            <a:lvl5pPr marL="2056783" indent="-228531" defTabSz="914126">
              <a:lnSpc>
                <a:spcPct val="90000"/>
              </a:lnSpc>
              <a:spcBef>
                <a:spcPts val="500"/>
              </a:spcBef>
              <a:buFont typeface="Arial" panose="020B0604020202020204" pitchFamily="34" charset="0"/>
              <a:buChar char="•"/>
              <a:defRPr sz="1200"/>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marL="0" indent="0">
              <a:lnSpc>
                <a:spcPct val="100000"/>
              </a:lnSpc>
              <a:buNone/>
            </a:pPr>
            <a:r>
              <a:rPr lang="en-US" sz="1100" dirty="0"/>
              <a:t>Access to VisibilityIQ™ OneCare** dashboard to manage your contracts and track the status of your repairs</a:t>
            </a:r>
          </a:p>
          <a:p>
            <a:pPr>
              <a:lnSpc>
                <a:spcPct val="100000"/>
              </a:lnSpc>
            </a:pPr>
            <a:endParaRPr lang="en-US" sz="1100" dirty="0"/>
          </a:p>
        </p:txBody>
      </p:sp>
      <p:pic>
        <p:nvPicPr>
          <p:cNvPr id="65" name="Picture 64">
            <a:extLst>
              <a:ext uri="{FF2B5EF4-FFF2-40B4-BE49-F238E27FC236}">
                <a16:creationId xmlns:a16="http://schemas.microsoft.com/office/drawing/2014/main" id="{79851993-AD8F-9944-BE34-3B1544F7BEAC}"/>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936063" y="2852967"/>
            <a:ext cx="489125" cy="489125"/>
          </a:xfrm>
          <a:prstGeom prst="rect">
            <a:avLst/>
          </a:prstGeom>
        </p:spPr>
      </p:pic>
      <p:pic>
        <p:nvPicPr>
          <p:cNvPr id="67" name="Picture 66">
            <a:extLst>
              <a:ext uri="{FF2B5EF4-FFF2-40B4-BE49-F238E27FC236}">
                <a16:creationId xmlns:a16="http://schemas.microsoft.com/office/drawing/2014/main" id="{71BB729D-C986-F34B-A7A6-EB466E6B8147}"/>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949935" y="3595733"/>
            <a:ext cx="461380" cy="461380"/>
          </a:xfrm>
          <a:prstGeom prst="rect">
            <a:avLst/>
          </a:prstGeom>
        </p:spPr>
      </p:pic>
      <p:sp>
        <p:nvSpPr>
          <p:cNvPr id="68" name="AutoShape 2">
            <a:extLst>
              <a:ext uri="{FF2B5EF4-FFF2-40B4-BE49-F238E27FC236}">
                <a16:creationId xmlns:a16="http://schemas.microsoft.com/office/drawing/2014/main" id="{A597B679-4376-7143-B5A8-0DC6F3A6BF83}"/>
              </a:ext>
            </a:extLst>
          </p:cNvPr>
          <p:cNvSpPr txBox="1">
            <a:spLocks noChangeAspect="1" noChangeArrowheads="1"/>
          </p:cNvSpPr>
          <p:nvPr/>
        </p:nvSpPr>
        <p:spPr bwMode="auto">
          <a:xfrm>
            <a:off x="8496561" y="2852396"/>
            <a:ext cx="3085839" cy="5717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base">
              <a:buNone/>
            </a:pPr>
            <a:r>
              <a:rPr lang="en-US" sz="1100" dirty="0">
                <a:latin typeface="Arial" panose="020B0604020202020204" pitchFamily="34" charset="0"/>
              </a:rPr>
              <a:t>Save valuable time in your operation with Zebra Staging by aligning consistency on operating system version, security features and application loading</a:t>
            </a:r>
            <a:endParaRPr lang="en-US" sz="1100" dirty="0"/>
          </a:p>
        </p:txBody>
      </p:sp>
      <p:sp>
        <p:nvSpPr>
          <p:cNvPr id="69" name="AutoShape 2">
            <a:extLst>
              <a:ext uri="{FF2B5EF4-FFF2-40B4-BE49-F238E27FC236}">
                <a16:creationId xmlns:a16="http://schemas.microsoft.com/office/drawing/2014/main" id="{9A3F0B1E-11B6-9F49-BE11-82048B92B157}"/>
              </a:ext>
            </a:extLst>
          </p:cNvPr>
          <p:cNvSpPr txBox="1">
            <a:spLocks noChangeAspect="1" noChangeArrowheads="1"/>
          </p:cNvSpPr>
          <p:nvPr/>
        </p:nvSpPr>
        <p:spPr bwMode="auto">
          <a:xfrm>
            <a:off x="8496561" y="3573192"/>
            <a:ext cx="3247694" cy="5717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base">
              <a:buNone/>
            </a:pPr>
            <a:r>
              <a:rPr lang="en-US" sz="1050" dirty="0">
                <a:latin typeface="Arial" panose="020B0604020202020204" pitchFamily="34" charset="0"/>
              </a:rPr>
              <a:t>Let us help you put together the d</a:t>
            </a:r>
            <a:r>
              <a:rPr lang="en-US" sz="1100" dirty="0">
                <a:latin typeface="Arial" panose="020B0604020202020204" pitchFamily="34" charset="0"/>
              </a:rPr>
              <a:t>evice and accessories and/or printed collateral into individual or site boxes</a:t>
            </a:r>
            <a:br>
              <a:rPr lang="en-US" sz="1100" dirty="0"/>
            </a:br>
            <a:endParaRPr lang="en-US" sz="1200" dirty="0"/>
          </a:p>
        </p:txBody>
      </p:sp>
      <p:sp>
        <p:nvSpPr>
          <p:cNvPr id="7" name="Slide Number Placeholder 3">
            <a:extLst>
              <a:ext uri="{FF2B5EF4-FFF2-40B4-BE49-F238E27FC236}">
                <a16:creationId xmlns:a16="http://schemas.microsoft.com/office/drawing/2014/main" id="{9B5F076A-570D-EBA9-5DAC-CE9E0A61E34A}"/>
              </a:ext>
            </a:extLst>
          </p:cNvPr>
          <p:cNvSpPr txBox="1">
            <a:spLocks/>
          </p:cNvSpPr>
          <p:nvPr/>
        </p:nvSpPr>
        <p:spPr>
          <a:xfrm>
            <a:off x="10924234" y="6469164"/>
            <a:ext cx="1264591" cy="457200"/>
          </a:xfrm>
          <a:prstGeom prst="rect">
            <a:avLst/>
          </a:prstGeom>
        </p:spPr>
        <p:txBody>
          <a:bodyPr vert="horz" lIns="0" tIns="0" rIns="182880" bIns="182880" rtlCol="0" anchor="b" anchorCtr="0"/>
          <a:lstStyle>
            <a:defPPr>
              <a:defRPr lang="en-US"/>
            </a:defPPr>
            <a:lvl1pPr marL="0" algn="r" defTabSz="914400" rtl="0" eaLnBrk="1" fontAlgn="base" latinLnBrk="0" hangingPunct="1">
              <a:spcBef>
                <a:spcPct val="0"/>
              </a:spcBef>
              <a:spcAft>
                <a:spcPct val="0"/>
              </a:spcAft>
              <a:defRPr sz="800" kern="1200">
                <a:solidFill>
                  <a:schemeClr val="tx1"/>
                </a:solidFill>
                <a:latin typeface="Arial" pitchFamily="34" charset="0"/>
                <a:ea typeface="MS PGothic" pitchFamily="34" charset="-128"/>
                <a:cs typeface="+mn-cs"/>
              </a:defRPr>
            </a:lvl1pPr>
            <a:lvl2pPr marL="60949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2pPr>
            <a:lvl3pPr marL="1218987"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3pPr>
            <a:lvl4pPr marL="1828480"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4pPr>
            <a:lvl5pPr marL="243797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5pPr>
            <a:lvl6pPr marL="3047467" algn="l" defTabSz="1218987" rtl="0" eaLnBrk="1" latinLnBrk="0" hangingPunct="1">
              <a:defRPr sz="1800" kern="1200">
                <a:solidFill>
                  <a:schemeClr val="tx1"/>
                </a:solidFill>
                <a:latin typeface="Arial" pitchFamily="34" charset="0"/>
                <a:ea typeface="MS PGothic" pitchFamily="34" charset="-128"/>
                <a:cs typeface="+mn-cs"/>
              </a:defRPr>
            </a:lvl6pPr>
            <a:lvl7pPr marL="3656960" algn="l" defTabSz="1218987" rtl="0" eaLnBrk="1" latinLnBrk="0" hangingPunct="1">
              <a:defRPr sz="1800" kern="1200">
                <a:solidFill>
                  <a:schemeClr val="tx1"/>
                </a:solidFill>
                <a:latin typeface="Arial" pitchFamily="34" charset="0"/>
                <a:ea typeface="MS PGothic" pitchFamily="34" charset="-128"/>
                <a:cs typeface="+mn-cs"/>
              </a:defRPr>
            </a:lvl7pPr>
            <a:lvl8pPr marL="4266453" algn="l" defTabSz="1218987" rtl="0" eaLnBrk="1" latinLnBrk="0" hangingPunct="1">
              <a:defRPr sz="1800" kern="1200">
                <a:solidFill>
                  <a:schemeClr val="tx1"/>
                </a:solidFill>
                <a:latin typeface="Arial" pitchFamily="34" charset="0"/>
                <a:ea typeface="MS PGothic" pitchFamily="34" charset="-128"/>
                <a:cs typeface="+mn-cs"/>
              </a:defRPr>
            </a:lvl8pPr>
            <a:lvl9pPr marL="4875947" algn="l" defTabSz="1218987" rtl="0" eaLnBrk="1" latinLnBrk="0" hangingPunct="1">
              <a:defRPr sz="1800" kern="1200">
                <a:solidFill>
                  <a:schemeClr val="tx1"/>
                </a:solidFill>
                <a:latin typeface="Arial" pitchFamily="34" charset="0"/>
                <a:ea typeface="MS PGothic" pitchFamily="34" charset="-128"/>
                <a:cs typeface="+mn-cs"/>
              </a:defRPr>
            </a:lvl9pPr>
          </a:lstStyle>
          <a:p>
            <a:pPr defTabSz="913852"/>
            <a:fld id="{F19F85D4-6AC3-4CF9-A1A5-831DFC2C241F}" type="slidenum">
              <a:rPr lang="en-US" smtClean="0">
                <a:solidFill>
                  <a:schemeClr val="tx1">
                    <a:lumMod val="50000"/>
                    <a:lumOff val="50000"/>
                  </a:schemeClr>
                </a:solidFill>
              </a:rPr>
              <a:pPr defTabSz="913852"/>
              <a:t>26</a:t>
            </a:fld>
            <a:endParaRPr lang="en-US" dirty="0">
              <a:solidFill>
                <a:schemeClr val="tx1">
                  <a:lumMod val="50000"/>
                  <a:lumOff val="50000"/>
                </a:schemeClr>
              </a:solidFill>
            </a:endParaRPr>
          </a:p>
        </p:txBody>
      </p:sp>
      <p:sp>
        <p:nvSpPr>
          <p:cNvPr id="8" name="Date Placeholder 3">
            <a:extLst>
              <a:ext uri="{FF2B5EF4-FFF2-40B4-BE49-F238E27FC236}">
                <a16:creationId xmlns:a16="http://schemas.microsoft.com/office/drawing/2014/main" id="{C67387A7-F861-80CF-2E86-A2751A19928F}"/>
              </a:ext>
            </a:extLst>
          </p:cNvPr>
          <p:cNvSpPr txBox="1">
            <a:spLocks/>
          </p:cNvSpPr>
          <p:nvPr/>
        </p:nvSpPr>
        <p:spPr>
          <a:xfrm>
            <a:off x="0" y="6646435"/>
            <a:ext cx="1580444" cy="138932"/>
          </a:xfrm>
          <a:prstGeom prst="rect">
            <a:avLst/>
          </a:prstGeom>
        </p:spPr>
        <p:txBody>
          <a:bodyPr lIns="182832" tIns="0" rIns="0" bIns="182832"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30" normalizeH="0" noProof="0" dirty="0">
                <a:ln>
                  <a:noFill/>
                </a:ln>
                <a:solidFill>
                  <a:schemeClr val="bg1">
                    <a:lumMod val="50000"/>
                    <a:alpha val="49503"/>
                  </a:schemeClr>
                </a:solidFill>
                <a:effectLst/>
                <a:uLnTx/>
                <a:uFillTx/>
                <a:latin typeface="Arial" pitchFamily="34" charset="0"/>
                <a:ea typeface="MS PGothic" pitchFamily="34" charset="-128"/>
                <a:cs typeface="+mn-cs"/>
              </a:rPr>
              <a:t>ZEBRA TECHNOLOGIES</a:t>
            </a:r>
          </a:p>
        </p:txBody>
      </p:sp>
      <p:pic>
        <p:nvPicPr>
          <p:cNvPr id="71" name="Picture 70" descr="A close-up of a smart watch&#10;&#10;Description automatically generated">
            <a:extLst>
              <a:ext uri="{FF2B5EF4-FFF2-40B4-BE49-F238E27FC236}">
                <a16:creationId xmlns:a16="http://schemas.microsoft.com/office/drawing/2014/main" id="{58FECC7D-89EF-6C47-8B26-A730656A36E9}"/>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5185532" y="2035091"/>
            <a:ext cx="988688" cy="1368413"/>
          </a:xfrm>
          <a:prstGeom prst="rect">
            <a:avLst/>
          </a:prstGeom>
        </p:spPr>
      </p:pic>
      <p:pic>
        <p:nvPicPr>
          <p:cNvPr id="73" name="Picture 72" descr="A smart watch with a screen&#10;&#10;Description automatically generated">
            <a:extLst>
              <a:ext uri="{FF2B5EF4-FFF2-40B4-BE49-F238E27FC236}">
                <a16:creationId xmlns:a16="http://schemas.microsoft.com/office/drawing/2014/main" id="{B1F068EC-9533-9746-9888-1CD7965A7AD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804530" y="2617243"/>
            <a:ext cx="924081" cy="1019069"/>
          </a:xfrm>
          <a:prstGeom prst="rect">
            <a:avLst/>
          </a:prstGeom>
        </p:spPr>
      </p:pic>
    </p:spTree>
    <p:extLst>
      <p:ext uri="{BB962C8B-B14F-4D97-AF65-F5344CB8AC3E}">
        <p14:creationId xmlns:p14="http://schemas.microsoft.com/office/powerpoint/2010/main" val="267762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4598-14DF-58FD-0CD7-8118C8DA7AA5}"/>
              </a:ext>
            </a:extLst>
          </p:cNvPr>
          <p:cNvSpPr>
            <a:spLocks noGrp="1"/>
          </p:cNvSpPr>
          <p:nvPr>
            <p:ph type="title"/>
          </p:nvPr>
        </p:nvSpPr>
        <p:spPr/>
        <p:txBody>
          <a:bodyPr/>
          <a:lstStyle/>
          <a:p>
            <a:r>
              <a:rPr lang="en-US" dirty="0"/>
              <a:t>Thank you!</a:t>
            </a:r>
          </a:p>
        </p:txBody>
      </p:sp>
      <p:sp>
        <p:nvSpPr>
          <p:cNvPr id="3" name="TextBox 2">
            <a:extLst>
              <a:ext uri="{FF2B5EF4-FFF2-40B4-BE49-F238E27FC236}">
                <a16:creationId xmlns:a16="http://schemas.microsoft.com/office/drawing/2014/main" id="{D899F1EA-53EB-135F-3463-F3AC1F63EF35}"/>
              </a:ext>
            </a:extLst>
          </p:cNvPr>
          <p:cNvSpPr txBox="1"/>
          <p:nvPr/>
        </p:nvSpPr>
        <p:spPr>
          <a:xfrm>
            <a:off x="84083" y="6431073"/>
            <a:ext cx="1429407" cy="369332"/>
          </a:xfrm>
          <a:prstGeom prst="rect">
            <a:avLst/>
          </a:prstGeom>
          <a:solidFill>
            <a:schemeClr val="bg1"/>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29C15830-3B1F-19DB-E8E8-DF7A1292478A}"/>
              </a:ext>
            </a:extLst>
          </p:cNvPr>
          <p:cNvSpPr/>
          <p:nvPr/>
        </p:nvSpPr>
        <p:spPr>
          <a:xfrm>
            <a:off x="561460" y="5815547"/>
            <a:ext cx="4393950" cy="800192"/>
          </a:xfrm>
          <a:prstGeom prst="rect">
            <a:avLst/>
          </a:prstGeom>
          <a:solidFill>
            <a:schemeClr val="bg1"/>
          </a:solidFill>
        </p:spPr>
        <p:txBody>
          <a:bodyPr wrap="square" lIns="0" tIns="0" rIns="121867" bIns="60933">
            <a:spAutoFit/>
          </a:bodyPr>
          <a:lstStyle/>
          <a:p>
            <a:pPr defTabSz="914126">
              <a:defRPr/>
            </a:pPr>
            <a:r>
              <a:rPr lang="en-US" sz="800" dirty="0">
                <a:solidFill>
                  <a:schemeClr val="accent5"/>
                </a:solidFill>
                <a:latin typeface="Arial" panose="020B0604020202020204"/>
              </a:rPr>
              <a:t>ZEBRA and the stylized Zebra head are trademarks of Zebra Technologies Corp., registered in many jurisdictions worldwide. Android is a trademark of Google LLC. The Bluetooth® word mark and logos are registered trademarks owned by Bluetooth SIG, Inc. and any use of such marks by Zebra is under license. Wi-Fi™ is a trademark of Wi-Fi Alliance®. All other trademarks are the property of their respective owners. ©2024 Zebra Technologies Corp. and/or its affiliates. 03/04/2024</a:t>
            </a:r>
          </a:p>
        </p:txBody>
      </p:sp>
      <p:sp>
        <p:nvSpPr>
          <p:cNvPr id="6" name="Text Placeholder 6">
            <a:extLst>
              <a:ext uri="{FF2B5EF4-FFF2-40B4-BE49-F238E27FC236}">
                <a16:creationId xmlns:a16="http://schemas.microsoft.com/office/drawing/2014/main" id="{FFC67CC7-85A0-52B4-E33D-9E26743C1A69}"/>
              </a:ext>
            </a:extLst>
          </p:cNvPr>
          <p:cNvSpPr txBox="1">
            <a:spLocks/>
          </p:cNvSpPr>
          <p:nvPr/>
        </p:nvSpPr>
        <p:spPr>
          <a:xfrm>
            <a:off x="603502" y="2454239"/>
            <a:ext cx="7740398" cy="337947"/>
          </a:xfrm>
          <a:prstGeom prst="rect">
            <a:avLst/>
          </a:prstGeom>
        </p:spPr>
        <p:txBody>
          <a:bodyPr vert="horz" lIns="0" tIns="0" rIns="0" bIns="0" rtlCol="0">
            <a:noAutofit/>
          </a:bodyPr>
          <a:lstStyle>
            <a:lvl1pPr marL="0" indent="0" algn="l" defTabSz="914126" rtl="0" eaLnBrk="1" latinLnBrk="0" hangingPunct="1">
              <a:lnSpc>
                <a:spcPct val="10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t>For more information, please visit </a:t>
            </a:r>
            <a:r>
              <a:rPr lang="en-US" dirty="0">
                <a:solidFill>
                  <a:srgbClr val="0073E6"/>
                </a:solidFill>
                <a:hlinkClick r:id="rId2"/>
              </a:rPr>
              <a:t>www.zebra.com/ws50-powered-by-workcloud</a:t>
            </a:r>
            <a:endParaRPr lang="en-US" dirty="0">
              <a:solidFill>
                <a:srgbClr val="0073E6"/>
              </a:solidFill>
            </a:endParaRPr>
          </a:p>
          <a:p>
            <a:endParaRPr lang="en-US" dirty="0">
              <a:solidFill>
                <a:srgbClr val="0073E6"/>
              </a:solidFill>
            </a:endParaRPr>
          </a:p>
        </p:txBody>
      </p:sp>
    </p:spTree>
    <p:extLst>
      <p:ext uri="{BB962C8B-B14F-4D97-AF65-F5344CB8AC3E}">
        <p14:creationId xmlns:p14="http://schemas.microsoft.com/office/powerpoint/2010/main" val="250236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796DF5-6982-847E-FD9A-712CE7E4C16B}"/>
              </a:ext>
            </a:extLst>
          </p:cNvPr>
          <p:cNvGrpSpPr/>
          <p:nvPr/>
        </p:nvGrpSpPr>
        <p:grpSpPr>
          <a:xfrm>
            <a:off x="4106234" y="-27434"/>
            <a:ext cx="8085766" cy="6913648"/>
            <a:chOff x="4106234" y="-27434"/>
            <a:chExt cx="8085766" cy="6913648"/>
          </a:xfrm>
        </p:grpSpPr>
        <p:sp>
          <p:nvSpPr>
            <p:cNvPr id="8" name="Triangle 7">
              <a:extLst>
                <a:ext uri="{FF2B5EF4-FFF2-40B4-BE49-F238E27FC236}">
                  <a16:creationId xmlns:a16="http://schemas.microsoft.com/office/drawing/2014/main" id="{D4E951F9-7AAA-B869-5CAA-111763D98454}"/>
                </a:ext>
              </a:extLst>
            </p:cNvPr>
            <p:cNvSpPr/>
            <p:nvPr/>
          </p:nvSpPr>
          <p:spPr>
            <a:xfrm rot="10800000">
              <a:off x="6038575" y="2"/>
              <a:ext cx="1582345" cy="148860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3E10AA-3C05-7056-A0DD-928E599FA8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06234" y="-27434"/>
              <a:ext cx="7954474" cy="6885434"/>
            </a:xfrm>
            <a:prstGeom prst="parallelogram">
              <a:avLst>
                <a:gd name="adj" fmla="val 53261"/>
              </a:avLst>
            </a:prstGeom>
          </p:spPr>
        </p:pic>
        <p:sp>
          <p:nvSpPr>
            <p:cNvPr id="10" name="Right Triangle 9">
              <a:extLst>
                <a:ext uri="{FF2B5EF4-FFF2-40B4-BE49-F238E27FC236}">
                  <a16:creationId xmlns:a16="http://schemas.microsoft.com/office/drawing/2014/main" id="{069691A9-13C8-A7D0-B947-BF88C892FAA0}"/>
                </a:ext>
              </a:extLst>
            </p:cNvPr>
            <p:cNvSpPr/>
            <p:nvPr/>
          </p:nvSpPr>
          <p:spPr>
            <a:xfrm flipH="1">
              <a:off x="8542827" y="2"/>
              <a:ext cx="3649173" cy="6886212"/>
            </a:xfrm>
            <a:prstGeom prst="rtTriangle">
              <a:avLst/>
            </a:prstGeom>
            <a:solidFill>
              <a:srgbClr val="007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8CAAD211-D1C2-0144-9D96-C87E36B83720}"/>
              </a:ext>
            </a:extLst>
          </p:cNvPr>
          <p:cNvSpPr txBox="1"/>
          <p:nvPr/>
        </p:nvSpPr>
        <p:spPr>
          <a:xfrm>
            <a:off x="548640" y="2563771"/>
            <a:ext cx="5022542" cy="1382056"/>
          </a:xfrm>
          <a:prstGeom prst="rect">
            <a:avLst/>
          </a:prstGeom>
          <a:noFill/>
        </p:spPr>
        <p:txBody>
          <a:bodyPr wrap="square">
            <a:noAutofit/>
          </a:bodyPr>
          <a:lstStyle/>
          <a:p>
            <a:pPr>
              <a:lnSpc>
                <a:spcPts val="5900"/>
              </a:lnSpc>
              <a:spcAft>
                <a:spcPts val="400"/>
              </a:spcAft>
              <a:defRPr/>
            </a:pPr>
            <a:r>
              <a:rPr lang="en-US" sz="5400" spc="-50" dirty="0">
                <a:solidFill>
                  <a:srgbClr val="0073E6"/>
                </a:solidFill>
                <a:latin typeface="Arial" pitchFamily="-103" charset="0"/>
                <a:ea typeface="MS PGothic" charset="0"/>
              </a:rPr>
              <a:t>Challenge and Solution</a:t>
            </a:r>
          </a:p>
        </p:txBody>
      </p:sp>
    </p:spTree>
    <p:extLst>
      <p:ext uri="{BB962C8B-B14F-4D97-AF65-F5344CB8AC3E}">
        <p14:creationId xmlns:p14="http://schemas.microsoft.com/office/powerpoint/2010/main" val="82106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4DA18C2-339B-A949-8F79-B86F0292613F}"/>
              </a:ext>
            </a:extLst>
          </p:cNvPr>
          <p:cNvSpPr/>
          <p:nvPr/>
        </p:nvSpPr>
        <p:spPr>
          <a:xfrm rot="10800000" flipH="1">
            <a:off x="4598893" y="2046"/>
            <a:ext cx="195177" cy="6855954"/>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D66688B-5F31-9E5E-CE74-FF75C55B581C}"/>
              </a:ext>
            </a:extLst>
          </p:cNvPr>
          <p:cNvSpPr txBox="1"/>
          <p:nvPr/>
        </p:nvSpPr>
        <p:spPr>
          <a:xfrm>
            <a:off x="5352785" y="1027884"/>
            <a:ext cx="6176395" cy="3854767"/>
          </a:xfrm>
          <a:prstGeom prst="rect">
            <a:avLst/>
          </a:prstGeom>
          <a:noFill/>
        </p:spPr>
        <p:txBody>
          <a:bodyPr wrap="square">
            <a:noAutofit/>
          </a:bodyPr>
          <a:lstStyle/>
          <a:p>
            <a:pPr>
              <a:lnSpc>
                <a:spcPts val="2940"/>
              </a:lnSpc>
              <a:spcAft>
                <a:spcPts val="3000"/>
              </a:spcAft>
            </a:pPr>
            <a:r>
              <a:rPr lang="en-US" sz="2200" b="1" dirty="0">
                <a:solidFill>
                  <a:srgbClr val="0073E6"/>
                </a:solidFill>
              </a:rPr>
              <a:t>Handheld mobile computers serve 33%* </a:t>
            </a:r>
            <a:r>
              <a:rPr lang="en-US" sz="2200" dirty="0"/>
              <a:t>of today’s retail associates with </a:t>
            </a:r>
            <a:r>
              <a:rPr lang="en-US" sz="2200" b="1" dirty="0"/>
              <a:t>instant access </a:t>
            </a:r>
            <a:br>
              <a:rPr lang="en-US" sz="2200" b="1" dirty="0"/>
            </a:br>
            <a:r>
              <a:rPr lang="en-US" sz="2200" dirty="0"/>
              <a:t>to whatever they need to deliver a great customer experience.</a:t>
            </a:r>
          </a:p>
          <a:p>
            <a:pPr>
              <a:lnSpc>
                <a:spcPts val="2940"/>
              </a:lnSpc>
              <a:spcAft>
                <a:spcPts val="600"/>
              </a:spcAft>
            </a:pPr>
            <a:r>
              <a:rPr lang="en-US" sz="2200" dirty="0"/>
              <a:t>The </a:t>
            </a:r>
            <a:r>
              <a:rPr lang="en-US" sz="2200" b="1" dirty="0">
                <a:solidFill>
                  <a:srgbClr val="0073E6"/>
                </a:solidFill>
              </a:rPr>
              <a:t>‘unserved’ 66%* </a:t>
            </a:r>
            <a:r>
              <a:rPr lang="en-US" sz="2200" dirty="0"/>
              <a:t>don’t carry a fully-featured mobile computer, yet they perform some of the most important tasks in your store — including assisting your customers.</a:t>
            </a:r>
            <a:endParaRPr lang="en-US" sz="1600" b="1" dirty="0"/>
          </a:p>
        </p:txBody>
      </p:sp>
      <p:pic>
        <p:nvPicPr>
          <p:cNvPr id="6" name="Picture 5" descr="A person wearing a brown apron&#10;&#10;Description automatically generated">
            <a:extLst>
              <a:ext uri="{FF2B5EF4-FFF2-40B4-BE49-F238E27FC236}">
                <a16:creationId xmlns:a16="http://schemas.microsoft.com/office/drawing/2014/main" id="{FD0F88EF-1F7A-F44D-9291-044B8DC6D2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933"/>
            <a:ext cx="4598894" cy="6861933"/>
          </a:xfrm>
          <a:prstGeom prst="rect">
            <a:avLst/>
          </a:prstGeom>
        </p:spPr>
      </p:pic>
      <p:grpSp>
        <p:nvGrpSpPr>
          <p:cNvPr id="4" name="Group 3">
            <a:extLst>
              <a:ext uri="{FF2B5EF4-FFF2-40B4-BE49-F238E27FC236}">
                <a16:creationId xmlns:a16="http://schemas.microsoft.com/office/drawing/2014/main" id="{CDAD7865-AA60-5547-2824-3DA4189CC4D3}"/>
              </a:ext>
            </a:extLst>
          </p:cNvPr>
          <p:cNvGrpSpPr/>
          <p:nvPr/>
        </p:nvGrpSpPr>
        <p:grpSpPr>
          <a:xfrm>
            <a:off x="5429627" y="4917085"/>
            <a:ext cx="6137206" cy="1125437"/>
            <a:chOff x="5584894" y="4917085"/>
            <a:chExt cx="6137206" cy="1125437"/>
          </a:xfrm>
        </p:grpSpPr>
        <p:sp>
          <p:nvSpPr>
            <p:cNvPr id="7" name="Rectangle 6">
              <a:extLst>
                <a:ext uri="{FF2B5EF4-FFF2-40B4-BE49-F238E27FC236}">
                  <a16:creationId xmlns:a16="http://schemas.microsoft.com/office/drawing/2014/main" id="{5EBD2B47-E4A8-5B4B-A651-9FBA3A264A69}"/>
                </a:ext>
              </a:extLst>
            </p:cNvPr>
            <p:cNvSpPr/>
            <p:nvPr/>
          </p:nvSpPr>
          <p:spPr>
            <a:xfrm>
              <a:off x="5584894" y="4917085"/>
              <a:ext cx="6137206" cy="1125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8836222-E26B-F04F-AFA2-1F072EE08444}"/>
                </a:ext>
              </a:extLst>
            </p:cNvPr>
            <p:cNvSpPr txBox="1"/>
            <p:nvPr/>
          </p:nvSpPr>
          <p:spPr>
            <a:xfrm>
              <a:off x="6018062" y="5051634"/>
              <a:ext cx="5270869" cy="856801"/>
            </a:xfrm>
            <a:prstGeom prst="rect">
              <a:avLst/>
            </a:prstGeom>
            <a:noFill/>
          </p:spPr>
          <p:txBody>
            <a:bodyPr wrap="square">
              <a:noAutofit/>
            </a:bodyPr>
            <a:lstStyle/>
            <a:p>
              <a:pPr algn="ctr">
                <a:lnSpc>
                  <a:spcPts val="2940"/>
                </a:lnSpc>
                <a:spcAft>
                  <a:spcPts val="3000"/>
                </a:spcAft>
              </a:pPr>
              <a:r>
                <a:rPr lang="en-US" sz="2200" b="1" dirty="0">
                  <a:solidFill>
                    <a:schemeClr val="bg1"/>
                  </a:solidFill>
                </a:rPr>
                <a:t>How do all those ‘unserved’ associates impact your store?</a:t>
              </a:r>
              <a:endParaRPr lang="en-US" sz="2200" dirty="0">
                <a:solidFill>
                  <a:schemeClr val="bg1"/>
                </a:solidFill>
              </a:endParaRPr>
            </a:p>
            <a:p>
              <a:pPr>
                <a:spcAft>
                  <a:spcPts val="600"/>
                </a:spcAft>
              </a:pPr>
              <a:endParaRPr lang="en-US" sz="1600" b="1" dirty="0">
                <a:solidFill>
                  <a:schemeClr val="bg1"/>
                </a:solidFill>
              </a:endParaRPr>
            </a:p>
          </p:txBody>
        </p:sp>
      </p:grpSp>
      <p:sp>
        <p:nvSpPr>
          <p:cNvPr id="14" name="TextBox 13">
            <a:extLst>
              <a:ext uri="{FF2B5EF4-FFF2-40B4-BE49-F238E27FC236}">
                <a16:creationId xmlns:a16="http://schemas.microsoft.com/office/drawing/2014/main" id="{DDDE9152-BBC4-8447-B73E-DF02BC83BA8D}"/>
              </a:ext>
            </a:extLst>
          </p:cNvPr>
          <p:cNvSpPr txBox="1"/>
          <p:nvPr/>
        </p:nvSpPr>
        <p:spPr>
          <a:xfrm>
            <a:off x="5584894" y="6379400"/>
            <a:ext cx="6302306" cy="438259"/>
          </a:xfrm>
          <a:prstGeom prst="rect">
            <a:avLst/>
          </a:prstGeom>
          <a:noFill/>
        </p:spPr>
        <p:txBody>
          <a:bodyPr wrap="square">
            <a:noAutofit/>
          </a:bodyPr>
          <a:lstStyle/>
          <a:p>
            <a:pPr algn="r">
              <a:lnSpc>
                <a:spcPts val="2940"/>
              </a:lnSpc>
              <a:spcAft>
                <a:spcPts val="3000"/>
              </a:spcAft>
            </a:pPr>
            <a:r>
              <a:rPr lang="en-US" sz="900" dirty="0">
                <a:solidFill>
                  <a:schemeClr val="tx1">
                    <a:lumMod val="50000"/>
                    <a:lumOff val="50000"/>
                  </a:schemeClr>
                </a:solidFill>
              </a:rPr>
              <a:t>* Zebra Business Market Intelligence/Global Statistics</a:t>
            </a:r>
          </a:p>
          <a:p>
            <a:pPr algn="r">
              <a:spcAft>
                <a:spcPts val="600"/>
              </a:spcAft>
            </a:pPr>
            <a:endParaRPr lang="en-US" sz="1600" b="1" dirty="0">
              <a:solidFill>
                <a:schemeClr val="bg1"/>
              </a:solidFill>
            </a:endParaRPr>
          </a:p>
        </p:txBody>
      </p:sp>
    </p:spTree>
    <p:extLst>
      <p:ext uri="{BB962C8B-B14F-4D97-AF65-F5344CB8AC3E}">
        <p14:creationId xmlns:p14="http://schemas.microsoft.com/office/powerpoint/2010/main" val="271778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eaning on a shopping cart&#10;&#10;Description automatically generated">
            <a:extLst>
              <a:ext uri="{FF2B5EF4-FFF2-40B4-BE49-F238E27FC236}">
                <a16:creationId xmlns:a16="http://schemas.microsoft.com/office/drawing/2014/main" id="{F619EFE8-0A10-884B-BFDC-968FEA279BF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5565946" cy="6858000"/>
          </a:xfrm>
          <a:prstGeom prst="rect">
            <a:avLst/>
          </a:prstGeom>
        </p:spPr>
      </p:pic>
      <p:sp>
        <p:nvSpPr>
          <p:cNvPr id="35" name="Rectangle 34">
            <a:extLst>
              <a:ext uri="{FF2B5EF4-FFF2-40B4-BE49-F238E27FC236}">
                <a16:creationId xmlns:a16="http://schemas.microsoft.com/office/drawing/2014/main" id="{3F31E12E-C5BA-EF45-AF49-F3806185F728}"/>
              </a:ext>
            </a:extLst>
          </p:cNvPr>
          <p:cNvSpPr/>
          <p:nvPr/>
        </p:nvSpPr>
        <p:spPr>
          <a:xfrm>
            <a:off x="6168803" y="3769572"/>
            <a:ext cx="5794598" cy="557524"/>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6EC03DE8-18AA-654E-A7C1-56E60E1135A8}"/>
              </a:ext>
            </a:extLst>
          </p:cNvPr>
          <p:cNvGrpSpPr/>
          <p:nvPr/>
        </p:nvGrpSpPr>
        <p:grpSpPr>
          <a:xfrm rot="16200000">
            <a:off x="7518114" y="-1825454"/>
            <a:ext cx="2544325" cy="6279464"/>
            <a:chOff x="5029189" y="1532709"/>
            <a:chExt cx="4428316" cy="5325291"/>
          </a:xfrm>
        </p:grpSpPr>
        <p:sp>
          <p:nvSpPr>
            <p:cNvPr id="22" name="Rectangle 21">
              <a:extLst>
                <a:ext uri="{FF2B5EF4-FFF2-40B4-BE49-F238E27FC236}">
                  <a16:creationId xmlns:a16="http://schemas.microsoft.com/office/drawing/2014/main" id="{F7879142-20FF-D040-ACF3-365D0A1D2E5A}"/>
                </a:ext>
              </a:extLst>
            </p:cNvPr>
            <p:cNvSpPr/>
            <p:nvPr/>
          </p:nvSpPr>
          <p:spPr>
            <a:xfrm flipH="1">
              <a:off x="5211843" y="1532709"/>
              <a:ext cx="3341205"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B476119-FAF3-7440-9AD1-4F2274DC0C9B}"/>
                </a:ext>
              </a:extLst>
            </p:cNvPr>
            <p:cNvSpPr/>
            <p:nvPr/>
          </p:nvSpPr>
          <p:spPr>
            <a:xfrm flipH="1">
              <a:off x="5029189"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D388095-BD74-2747-AC08-B4DF52CA4092}"/>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Slide Number Placeholder 4">
            <a:extLst>
              <a:ext uri="{FF2B5EF4-FFF2-40B4-BE49-F238E27FC236}">
                <a16:creationId xmlns:a16="http://schemas.microsoft.com/office/drawing/2014/main" id="{63A9B797-F9B1-1F40-AED5-2EA0B5DB49B4}"/>
              </a:ext>
            </a:extLst>
          </p:cNvPr>
          <p:cNvSpPr txBox="1">
            <a:spLocks/>
          </p:cNvSpPr>
          <p:nvPr/>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solidFill>
                <a:ea typeface="Avenir" charset="0"/>
                <a:cs typeface="Avenir" charset="0"/>
              </a:rPr>
              <a:pPr algn="ctr" eaLnBrk="1" hangingPunct="1"/>
              <a:t>5</a:t>
            </a:fld>
            <a:endParaRPr lang="en-US" altLang="en-US" sz="800" dirty="0">
              <a:solidFill>
                <a:schemeClr val="bg1"/>
              </a:solidFill>
              <a:ea typeface="Avenir" charset="0"/>
              <a:cs typeface="Avenir" charset="0"/>
            </a:endParaRPr>
          </a:p>
        </p:txBody>
      </p:sp>
      <p:grpSp>
        <p:nvGrpSpPr>
          <p:cNvPr id="9" name="Group 8">
            <a:extLst>
              <a:ext uri="{FF2B5EF4-FFF2-40B4-BE49-F238E27FC236}">
                <a16:creationId xmlns:a16="http://schemas.microsoft.com/office/drawing/2014/main" id="{64CF58CA-CB1C-2A06-E25F-E8DA4E2A499C}"/>
              </a:ext>
            </a:extLst>
          </p:cNvPr>
          <p:cNvGrpSpPr/>
          <p:nvPr/>
        </p:nvGrpSpPr>
        <p:grpSpPr>
          <a:xfrm flipH="1">
            <a:off x="4116559" y="-2047"/>
            <a:ext cx="1861751" cy="6899629"/>
            <a:chOff x="8592421" y="-10633"/>
            <a:chExt cx="1750653" cy="6899629"/>
          </a:xfrm>
        </p:grpSpPr>
        <p:sp>
          <p:nvSpPr>
            <p:cNvPr id="23" name="Rectangle 22">
              <a:extLst>
                <a:ext uri="{FF2B5EF4-FFF2-40B4-BE49-F238E27FC236}">
                  <a16:creationId xmlns:a16="http://schemas.microsoft.com/office/drawing/2014/main" id="{2E6AD1A7-CD12-FF46-A186-0959C1BA9417}"/>
                </a:ext>
              </a:extLst>
            </p:cNvPr>
            <p:cNvSpPr/>
            <p:nvPr/>
          </p:nvSpPr>
          <p:spPr>
            <a:xfrm rot="10800000">
              <a:off x="8824978" y="0"/>
              <a:ext cx="155192" cy="6888996"/>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73E6AC0A-1544-CF30-17F7-468F6118903F}"/>
                </a:ext>
              </a:extLst>
            </p:cNvPr>
            <p:cNvSpPr/>
            <p:nvPr/>
          </p:nvSpPr>
          <p:spPr>
            <a:xfrm rot="16200000" flipH="1" flipV="1">
              <a:off x="8830949" y="24627"/>
              <a:ext cx="1545336" cy="1478914"/>
            </a:xfrm>
            <a:prstGeom prst="rtTriangl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1DCCCB1A-B6F7-C161-EEA2-E55E3D3CB8CD}"/>
                </a:ext>
              </a:extLst>
            </p:cNvPr>
            <p:cNvSpPr/>
            <p:nvPr/>
          </p:nvSpPr>
          <p:spPr>
            <a:xfrm rot="16200000" flipH="1" flipV="1">
              <a:off x="8565911" y="15877"/>
              <a:ext cx="1581374" cy="1528354"/>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TextBox 45">
            <a:extLst>
              <a:ext uri="{FF2B5EF4-FFF2-40B4-BE49-F238E27FC236}">
                <a16:creationId xmlns:a16="http://schemas.microsoft.com/office/drawing/2014/main" id="{638DEF8E-0AE7-B048-9256-45813B8AE8BC}"/>
              </a:ext>
            </a:extLst>
          </p:cNvPr>
          <p:cNvSpPr txBox="1"/>
          <p:nvPr/>
        </p:nvSpPr>
        <p:spPr>
          <a:xfrm>
            <a:off x="6104278" y="504252"/>
            <a:ext cx="5923648" cy="1431384"/>
          </a:xfrm>
          <a:prstGeom prst="rect">
            <a:avLst/>
          </a:prstGeom>
          <a:noFill/>
        </p:spPr>
        <p:txBody>
          <a:bodyPr wrap="square">
            <a:noAutofit/>
          </a:bodyPr>
          <a:lstStyle/>
          <a:p>
            <a:pPr>
              <a:lnSpc>
                <a:spcPts val="2940"/>
              </a:lnSpc>
            </a:pPr>
            <a:r>
              <a:rPr lang="en-US" sz="2500" spc="-30" dirty="0"/>
              <a:t>Every associate that is not connected impacts </a:t>
            </a:r>
            <a:r>
              <a:rPr lang="en-US" sz="2500" b="1" spc="-30" dirty="0"/>
              <a:t>store operations</a:t>
            </a:r>
            <a:r>
              <a:rPr lang="en-US" sz="2500" spc="-30" dirty="0"/>
              <a:t>, </a:t>
            </a:r>
            <a:r>
              <a:rPr lang="en-US" sz="2500" b="1" spc="-30" dirty="0"/>
              <a:t>customer service </a:t>
            </a:r>
            <a:r>
              <a:rPr lang="en-US" sz="2500" spc="-30" dirty="0"/>
              <a:t>and the </a:t>
            </a:r>
            <a:r>
              <a:rPr lang="en-US" sz="2500" b="1" spc="-30" dirty="0"/>
              <a:t>customer experience</a:t>
            </a:r>
          </a:p>
        </p:txBody>
      </p:sp>
      <p:grpSp>
        <p:nvGrpSpPr>
          <p:cNvPr id="27" name="Group 26">
            <a:extLst>
              <a:ext uri="{FF2B5EF4-FFF2-40B4-BE49-F238E27FC236}">
                <a16:creationId xmlns:a16="http://schemas.microsoft.com/office/drawing/2014/main" id="{6CB3AB10-DFBD-6843-B15E-49D18597C484}"/>
              </a:ext>
            </a:extLst>
          </p:cNvPr>
          <p:cNvGrpSpPr/>
          <p:nvPr/>
        </p:nvGrpSpPr>
        <p:grpSpPr>
          <a:xfrm>
            <a:off x="6168803" y="5828980"/>
            <a:ext cx="5794597" cy="513012"/>
            <a:chOff x="5105940" y="5126937"/>
            <a:chExt cx="7102217" cy="858815"/>
          </a:xfrm>
        </p:grpSpPr>
        <p:sp>
          <p:nvSpPr>
            <p:cNvPr id="28" name="Rectangle 27">
              <a:extLst>
                <a:ext uri="{FF2B5EF4-FFF2-40B4-BE49-F238E27FC236}">
                  <a16:creationId xmlns:a16="http://schemas.microsoft.com/office/drawing/2014/main" id="{2037B6F4-D3E0-D042-8578-EC906234E5CA}"/>
                </a:ext>
              </a:extLst>
            </p:cNvPr>
            <p:cNvSpPr/>
            <p:nvPr/>
          </p:nvSpPr>
          <p:spPr>
            <a:xfrm>
              <a:off x="5105940" y="5126937"/>
              <a:ext cx="7102217" cy="8588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171C378-697F-F640-A5E5-131579DB6D1D}"/>
                </a:ext>
              </a:extLst>
            </p:cNvPr>
            <p:cNvSpPr txBox="1"/>
            <p:nvPr/>
          </p:nvSpPr>
          <p:spPr>
            <a:xfrm>
              <a:off x="6031618" y="5188254"/>
              <a:ext cx="5270868" cy="527198"/>
            </a:xfrm>
            <a:prstGeom prst="rect">
              <a:avLst/>
            </a:prstGeom>
            <a:noFill/>
          </p:spPr>
          <p:txBody>
            <a:bodyPr wrap="square">
              <a:noAutofit/>
            </a:bodyPr>
            <a:lstStyle/>
            <a:p>
              <a:pPr algn="ctr">
                <a:lnSpc>
                  <a:spcPts val="2940"/>
                </a:lnSpc>
                <a:spcAft>
                  <a:spcPts val="3000"/>
                </a:spcAft>
              </a:pPr>
              <a:r>
                <a:rPr lang="en-US" sz="2000" b="1" dirty="0">
                  <a:solidFill>
                    <a:schemeClr val="bg1"/>
                  </a:solidFill>
                </a:rPr>
                <a:t>So…what’s the answer?</a:t>
              </a:r>
              <a:endParaRPr lang="en-US" sz="2000" dirty="0">
                <a:solidFill>
                  <a:schemeClr val="bg1"/>
                </a:solidFill>
              </a:endParaRPr>
            </a:p>
            <a:p>
              <a:pPr>
                <a:spcAft>
                  <a:spcPts val="600"/>
                </a:spcAft>
              </a:pPr>
              <a:endParaRPr lang="en-US" sz="1600" b="1" dirty="0">
                <a:solidFill>
                  <a:schemeClr val="bg1"/>
                </a:solidFill>
              </a:endParaRPr>
            </a:p>
          </p:txBody>
        </p:sp>
      </p:grpSp>
      <p:sp>
        <p:nvSpPr>
          <p:cNvPr id="20" name="TextBox 19">
            <a:extLst>
              <a:ext uri="{FF2B5EF4-FFF2-40B4-BE49-F238E27FC236}">
                <a16:creationId xmlns:a16="http://schemas.microsoft.com/office/drawing/2014/main" id="{D4424547-DB99-C241-9F5C-60DAAF819687}"/>
              </a:ext>
            </a:extLst>
          </p:cNvPr>
          <p:cNvSpPr txBox="1"/>
          <p:nvPr/>
        </p:nvSpPr>
        <p:spPr>
          <a:xfrm>
            <a:off x="6105867" y="4655910"/>
            <a:ext cx="5689396" cy="1181967"/>
          </a:xfrm>
          <a:prstGeom prst="rect">
            <a:avLst/>
          </a:prstGeom>
          <a:noFill/>
        </p:spPr>
        <p:txBody>
          <a:bodyPr wrap="square">
            <a:noAutofit/>
          </a:bodyPr>
          <a:lstStyle/>
          <a:p>
            <a:pPr>
              <a:spcAft>
                <a:spcPts val="900"/>
              </a:spcAft>
            </a:pPr>
            <a:r>
              <a:rPr lang="en-US" sz="1600" dirty="0"/>
              <a:t>The ‘unserved’ </a:t>
            </a:r>
            <a:r>
              <a:rPr lang="en-US" sz="1600" b="1" dirty="0"/>
              <a:t>do</a:t>
            </a:r>
            <a:r>
              <a:rPr lang="en-US" sz="1600" dirty="0"/>
              <a:t> </a:t>
            </a:r>
            <a:r>
              <a:rPr lang="en-US" sz="1600" b="1" dirty="0"/>
              <a:t>need</a:t>
            </a:r>
            <a:r>
              <a:rPr lang="en-US" sz="1600" dirty="0"/>
              <a:t> a real-time connection to store data </a:t>
            </a:r>
            <a:br>
              <a:rPr lang="en-US" sz="1600" dirty="0"/>
            </a:br>
            <a:r>
              <a:rPr lang="en-US" sz="1600" dirty="0"/>
              <a:t>and other staff members to increase efficiency…but that </a:t>
            </a:r>
            <a:br>
              <a:rPr lang="en-US" sz="1600" dirty="0"/>
            </a:br>
            <a:r>
              <a:rPr lang="en-US" sz="1600" b="1" dirty="0"/>
              <a:t>doesn’t require </a:t>
            </a:r>
            <a:r>
              <a:rPr lang="en-US" sz="1600" dirty="0"/>
              <a:t>a fully-featured handheld mobile computer</a:t>
            </a:r>
          </a:p>
        </p:txBody>
      </p:sp>
      <p:sp>
        <p:nvSpPr>
          <p:cNvPr id="2" name="Rectangle 1">
            <a:extLst>
              <a:ext uri="{FF2B5EF4-FFF2-40B4-BE49-F238E27FC236}">
                <a16:creationId xmlns:a16="http://schemas.microsoft.com/office/drawing/2014/main" id="{A5234C94-BBDF-DB45-95C1-9A6948375D07}"/>
              </a:ext>
            </a:extLst>
          </p:cNvPr>
          <p:cNvSpPr/>
          <p:nvPr/>
        </p:nvSpPr>
        <p:spPr>
          <a:xfrm>
            <a:off x="6168803" y="2042372"/>
            <a:ext cx="5794598" cy="557524"/>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DE71DD6-B64B-614A-9752-00D17BCFF193}"/>
              </a:ext>
            </a:extLst>
          </p:cNvPr>
          <p:cNvSpPr txBox="1"/>
          <p:nvPr/>
        </p:nvSpPr>
        <p:spPr>
          <a:xfrm>
            <a:off x="6257842" y="2159405"/>
            <a:ext cx="5689396" cy="579466"/>
          </a:xfrm>
          <a:prstGeom prst="rect">
            <a:avLst/>
          </a:prstGeom>
          <a:noFill/>
        </p:spPr>
        <p:txBody>
          <a:bodyPr wrap="square">
            <a:noAutofit/>
          </a:bodyPr>
          <a:lstStyle/>
          <a:p>
            <a:pPr>
              <a:spcAft>
                <a:spcPts val="900"/>
              </a:spcAft>
              <a:buClr>
                <a:srgbClr val="0073E6"/>
              </a:buClr>
              <a:buSzPct val="125000"/>
            </a:pPr>
            <a:r>
              <a:rPr lang="en-US" sz="1600" dirty="0">
                <a:solidFill>
                  <a:schemeClr val="bg1"/>
                </a:solidFill>
              </a:rPr>
              <a:t>Tasks take longer to complete — reducing productivity</a:t>
            </a:r>
          </a:p>
        </p:txBody>
      </p:sp>
      <p:sp>
        <p:nvSpPr>
          <p:cNvPr id="26" name="Rectangle 25">
            <a:extLst>
              <a:ext uri="{FF2B5EF4-FFF2-40B4-BE49-F238E27FC236}">
                <a16:creationId xmlns:a16="http://schemas.microsoft.com/office/drawing/2014/main" id="{E832A31B-E41C-CA4F-A8B9-CBDC9C383AA3}"/>
              </a:ext>
            </a:extLst>
          </p:cNvPr>
          <p:cNvSpPr/>
          <p:nvPr/>
        </p:nvSpPr>
        <p:spPr>
          <a:xfrm>
            <a:off x="6168803" y="2780689"/>
            <a:ext cx="5794598" cy="83820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BB033995-3242-7643-AD4B-912A6F2BBE37}"/>
              </a:ext>
            </a:extLst>
          </p:cNvPr>
          <p:cNvSpPr txBox="1"/>
          <p:nvPr/>
        </p:nvSpPr>
        <p:spPr>
          <a:xfrm>
            <a:off x="6287906" y="2883147"/>
            <a:ext cx="5777095" cy="579466"/>
          </a:xfrm>
          <a:prstGeom prst="rect">
            <a:avLst/>
          </a:prstGeom>
          <a:noFill/>
        </p:spPr>
        <p:txBody>
          <a:bodyPr wrap="square">
            <a:noAutofit/>
          </a:bodyPr>
          <a:lstStyle/>
          <a:p>
            <a:pPr>
              <a:spcAft>
                <a:spcPts val="900"/>
              </a:spcAft>
              <a:buClr>
                <a:srgbClr val="0073E6"/>
              </a:buClr>
              <a:buSzPct val="125000"/>
            </a:pPr>
            <a:r>
              <a:rPr lang="en-US" sz="1600" dirty="0">
                <a:solidFill>
                  <a:schemeClr val="bg1"/>
                </a:solidFill>
              </a:rPr>
              <a:t>Questions take longer to answer — keeping customers waiting and potentially leaving without making a purchase</a:t>
            </a:r>
          </a:p>
        </p:txBody>
      </p:sp>
      <p:sp>
        <p:nvSpPr>
          <p:cNvPr id="32" name="TextBox 31">
            <a:extLst>
              <a:ext uri="{FF2B5EF4-FFF2-40B4-BE49-F238E27FC236}">
                <a16:creationId xmlns:a16="http://schemas.microsoft.com/office/drawing/2014/main" id="{C380808E-5829-C64A-BC1F-5C57EE734932}"/>
              </a:ext>
            </a:extLst>
          </p:cNvPr>
          <p:cNvSpPr txBox="1"/>
          <p:nvPr/>
        </p:nvSpPr>
        <p:spPr>
          <a:xfrm>
            <a:off x="6296145" y="3851109"/>
            <a:ext cx="6023195" cy="579466"/>
          </a:xfrm>
          <a:prstGeom prst="rect">
            <a:avLst/>
          </a:prstGeom>
          <a:noFill/>
        </p:spPr>
        <p:txBody>
          <a:bodyPr wrap="square">
            <a:noAutofit/>
          </a:bodyPr>
          <a:lstStyle/>
          <a:p>
            <a:pPr>
              <a:spcAft>
                <a:spcPts val="2100"/>
              </a:spcAft>
              <a:buClr>
                <a:srgbClr val="0073E6"/>
              </a:buClr>
              <a:buSzPct val="125000"/>
            </a:pPr>
            <a:r>
              <a:rPr lang="en-US" sz="1600" spc="-30" dirty="0">
                <a:solidFill>
                  <a:schemeClr val="bg1"/>
                </a:solidFill>
              </a:rPr>
              <a:t>Some information just isn’t readily available — like item details</a:t>
            </a:r>
          </a:p>
        </p:txBody>
      </p:sp>
    </p:spTree>
    <p:extLst>
      <p:ext uri="{BB962C8B-B14F-4D97-AF65-F5344CB8AC3E}">
        <p14:creationId xmlns:p14="http://schemas.microsoft.com/office/powerpoint/2010/main" val="93129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140DF47-2F6D-33C9-D781-E1E12FEF28E6}"/>
              </a:ext>
            </a:extLst>
          </p:cNvPr>
          <p:cNvGrpSpPr/>
          <p:nvPr/>
        </p:nvGrpSpPr>
        <p:grpSpPr>
          <a:xfrm rot="16200000">
            <a:off x="3120920" y="1067251"/>
            <a:ext cx="427444" cy="5732267"/>
            <a:chOff x="5029190" y="1532709"/>
            <a:chExt cx="4428315" cy="5325291"/>
          </a:xfrm>
        </p:grpSpPr>
        <p:sp>
          <p:nvSpPr>
            <p:cNvPr id="33" name="Rectangle 32">
              <a:extLst>
                <a:ext uri="{FF2B5EF4-FFF2-40B4-BE49-F238E27FC236}">
                  <a16:creationId xmlns:a16="http://schemas.microsoft.com/office/drawing/2014/main" id="{62ACA8DC-C9D2-8942-F587-E87F00EC6356}"/>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C7365A0-82F9-EF2B-8E7F-F3B90C183E82}"/>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3F3B66F-F456-5DBB-8080-05FE3BEC0849}"/>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8323B34C-0B31-D74D-99A2-215D5AFD6093}"/>
              </a:ext>
            </a:extLst>
          </p:cNvPr>
          <p:cNvSpPr txBox="1"/>
          <p:nvPr/>
        </p:nvSpPr>
        <p:spPr>
          <a:xfrm>
            <a:off x="548640" y="240568"/>
            <a:ext cx="6084635" cy="2884666"/>
          </a:xfrm>
          <a:prstGeom prst="rect">
            <a:avLst/>
          </a:prstGeom>
          <a:noFill/>
        </p:spPr>
        <p:txBody>
          <a:bodyPr wrap="square">
            <a:noAutofit/>
          </a:bodyPr>
          <a:lstStyle/>
          <a:p>
            <a:pPr>
              <a:spcAft>
                <a:spcPts val="800"/>
              </a:spcAft>
            </a:pPr>
            <a:r>
              <a:rPr lang="en-US" sz="3600" spc="-80" dirty="0">
                <a:solidFill>
                  <a:srgbClr val="0073E6"/>
                </a:solidFill>
              </a:rPr>
              <a:t>Introducing the </a:t>
            </a:r>
          </a:p>
          <a:p>
            <a:pPr>
              <a:lnSpc>
                <a:spcPts val="12000"/>
              </a:lnSpc>
            </a:pPr>
            <a:r>
              <a:rPr lang="en-US" sz="11500" b="1" spc="-180" dirty="0"/>
              <a:t>WS50</a:t>
            </a:r>
          </a:p>
          <a:p>
            <a:pPr>
              <a:lnSpc>
                <a:spcPts val="2200"/>
              </a:lnSpc>
              <a:spcAft>
                <a:spcPts val="1400"/>
              </a:spcAft>
            </a:pPr>
            <a:r>
              <a:rPr lang="en-US" sz="3600" spc="-80" dirty="0"/>
              <a:t>powered by Workcloud</a:t>
            </a:r>
          </a:p>
        </p:txBody>
      </p:sp>
      <p:sp>
        <p:nvSpPr>
          <p:cNvPr id="12" name="TextBox 11">
            <a:extLst>
              <a:ext uri="{FF2B5EF4-FFF2-40B4-BE49-F238E27FC236}">
                <a16:creationId xmlns:a16="http://schemas.microsoft.com/office/drawing/2014/main" id="{3F39BE4F-D360-D84E-8D43-16F8EDB766AB}"/>
              </a:ext>
            </a:extLst>
          </p:cNvPr>
          <p:cNvSpPr txBox="1"/>
          <p:nvPr/>
        </p:nvSpPr>
        <p:spPr>
          <a:xfrm>
            <a:off x="548640" y="4366559"/>
            <a:ext cx="5368709" cy="1983507"/>
          </a:xfrm>
          <a:prstGeom prst="rect">
            <a:avLst/>
          </a:prstGeom>
          <a:noFill/>
        </p:spPr>
        <p:txBody>
          <a:bodyPr wrap="square">
            <a:noAutofit/>
          </a:bodyPr>
          <a:lstStyle/>
          <a:p>
            <a:pPr marL="173038" indent="-173038">
              <a:buClr>
                <a:srgbClr val="0073E6"/>
              </a:buClr>
              <a:buFont typeface="Arial" panose="020B0604020202020204" pitchFamily="34" charset="0"/>
              <a:buChar char="•"/>
            </a:pPr>
            <a:r>
              <a:rPr lang="en-US" sz="1600" dirty="0"/>
              <a:t>Fully connect your retail frontline workforce with the right-sized and purpose-built wearable mobile device designed for today’s unserved retail associates</a:t>
            </a:r>
          </a:p>
          <a:p>
            <a:pPr marL="173038" indent="-173038">
              <a:buClr>
                <a:srgbClr val="0073E6"/>
              </a:buClr>
              <a:buFont typeface="Arial" panose="020B0604020202020204" pitchFamily="34" charset="0"/>
              <a:buChar char="•"/>
            </a:pPr>
            <a:endParaRPr lang="en-US" sz="1600" dirty="0"/>
          </a:p>
          <a:p>
            <a:pPr marL="173038" indent="-173038">
              <a:buClr>
                <a:srgbClr val="0073E6"/>
              </a:buClr>
              <a:buFont typeface="Arial" panose="020B0604020202020204" pitchFamily="34" charset="0"/>
              <a:buChar char="•"/>
            </a:pPr>
            <a:r>
              <a:rPr lang="en-US" sz="1600" dirty="0"/>
              <a:t>Designed specifically to empower workers that </a:t>
            </a:r>
            <a:br>
              <a:rPr lang="en-US" sz="1600" dirty="0"/>
            </a:br>
            <a:r>
              <a:rPr lang="en-US" sz="1600" dirty="0"/>
              <a:t>don’t carry a handheld mobile computer today </a:t>
            </a:r>
            <a:br>
              <a:rPr lang="en-US" sz="1600" dirty="0"/>
            </a:br>
            <a:r>
              <a:rPr lang="en-US" sz="1600" dirty="0"/>
              <a:t>with the features they need to complete tasks and </a:t>
            </a:r>
            <a:br>
              <a:rPr lang="en-US" sz="1600" dirty="0"/>
            </a:br>
            <a:r>
              <a:rPr lang="en-US" sz="1600" dirty="0"/>
              <a:t>assist customers most efficiently</a:t>
            </a:r>
          </a:p>
        </p:txBody>
      </p:sp>
      <p:grpSp>
        <p:nvGrpSpPr>
          <p:cNvPr id="20" name="Group 19">
            <a:extLst>
              <a:ext uri="{FF2B5EF4-FFF2-40B4-BE49-F238E27FC236}">
                <a16:creationId xmlns:a16="http://schemas.microsoft.com/office/drawing/2014/main" id="{CFA01C10-8381-79F7-596C-38913D278FE1}"/>
              </a:ext>
            </a:extLst>
          </p:cNvPr>
          <p:cNvGrpSpPr/>
          <p:nvPr/>
        </p:nvGrpSpPr>
        <p:grpSpPr>
          <a:xfrm>
            <a:off x="5354170" y="-10028"/>
            <a:ext cx="6881226" cy="6896242"/>
            <a:chOff x="5354170" y="-10028"/>
            <a:chExt cx="6881226" cy="6896242"/>
          </a:xfrm>
        </p:grpSpPr>
        <p:pic>
          <p:nvPicPr>
            <p:cNvPr id="7" name="Picture 6" descr="A person wearing a headset and standing in front of a computer&#10;&#10;Description automatically generated">
              <a:extLst>
                <a:ext uri="{FF2B5EF4-FFF2-40B4-BE49-F238E27FC236}">
                  <a16:creationId xmlns:a16="http://schemas.microsoft.com/office/drawing/2014/main" id="{68AC665B-11A7-B5A6-0DBB-6C8F178D0B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54170" y="3475844"/>
              <a:ext cx="5038388" cy="3410369"/>
            </a:xfrm>
            <a:prstGeom prst="parallelogram">
              <a:avLst>
                <a:gd name="adj" fmla="val 53216"/>
              </a:avLst>
            </a:prstGeom>
          </p:spPr>
        </p:pic>
        <p:pic>
          <p:nvPicPr>
            <p:cNvPr id="8" name="Picture 7" descr="A person looking at a watch in a grocery store&#10;&#10;Description automatically generated">
              <a:extLst>
                <a:ext uri="{FF2B5EF4-FFF2-40B4-BE49-F238E27FC236}">
                  <a16:creationId xmlns:a16="http://schemas.microsoft.com/office/drawing/2014/main" id="{BB7D785C-F111-2BF7-0F03-60584DC52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97009" y="-10028"/>
              <a:ext cx="5038387" cy="3341969"/>
            </a:xfrm>
            <a:prstGeom prst="parallelogram">
              <a:avLst>
                <a:gd name="adj" fmla="val 52789"/>
              </a:avLst>
            </a:prstGeom>
          </p:spPr>
        </p:pic>
        <p:grpSp>
          <p:nvGrpSpPr>
            <p:cNvPr id="19" name="Group 18">
              <a:extLst>
                <a:ext uri="{FF2B5EF4-FFF2-40B4-BE49-F238E27FC236}">
                  <a16:creationId xmlns:a16="http://schemas.microsoft.com/office/drawing/2014/main" id="{0B41B949-6282-9CFC-6750-3F8B922BF4E6}"/>
                </a:ext>
              </a:extLst>
            </p:cNvPr>
            <p:cNvGrpSpPr/>
            <p:nvPr/>
          </p:nvGrpSpPr>
          <p:grpSpPr>
            <a:xfrm>
              <a:off x="8750897" y="385764"/>
              <a:ext cx="3455391" cy="6500450"/>
              <a:chOff x="8750897" y="385764"/>
              <a:chExt cx="3455391" cy="6500450"/>
            </a:xfrm>
          </p:grpSpPr>
          <p:sp>
            <p:nvSpPr>
              <p:cNvPr id="17" name="Right Triangle 16">
                <a:extLst>
                  <a:ext uri="{FF2B5EF4-FFF2-40B4-BE49-F238E27FC236}">
                    <a16:creationId xmlns:a16="http://schemas.microsoft.com/office/drawing/2014/main" id="{833986CC-A0FA-E353-6955-7156A476198F}"/>
                  </a:ext>
                </a:extLst>
              </p:cNvPr>
              <p:cNvSpPr/>
              <p:nvPr/>
            </p:nvSpPr>
            <p:spPr>
              <a:xfrm flipH="1">
                <a:off x="8761540" y="385764"/>
                <a:ext cx="3444748" cy="6500450"/>
              </a:xfrm>
              <a:prstGeom prst="rtTriangle">
                <a:avLst/>
              </a:prstGeom>
              <a:solidFill>
                <a:srgbClr val="007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37AE1C81-8040-D3B4-C28F-E7343CB86D16}"/>
                  </a:ext>
                </a:extLst>
              </p:cNvPr>
              <p:cNvSpPr/>
              <p:nvPr/>
            </p:nvSpPr>
            <p:spPr>
              <a:xfrm>
                <a:off x="8750897" y="3671888"/>
                <a:ext cx="3431002" cy="32143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6" name="TextBox 15">
            <a:extLst>
              <a:ext uri="{FF2B5EF4-FFF2-40B4-BE49-F238E27FC236}">
                <a16:creationId xmlns:a16="http://schemas.microsoft.com/office/drawing/2014/main" id="{9643AE8B-DAD3-C94E-86D1-7C8A88A9F7E6}"/>
              </a:ext>
            </a:extLst>
          </p:cNvPr>
          <p:cNvSpPr txBox="1"/>
          <p:nvPr/>
        </p:nvSpPr>
        <p:spPr>
          <a:xfrm>
            <a:off x="531940" y="2960334"/>
            <a:ext cx="5978222" cy="802979"/>
          </a:xfrm>
          <a:prstGeom prst="rect">
            <a:avLst/>
          </a:prstGeom>
          <a:noFill/>
        </p:spPr>
        <p:txBody>
          <a:bodyPr wrap="square">
            <a:noAutofit/>
          </a:bodyPr>
          <a:lstStyle/>
          <a:p>
            <a:pPr>
              <a:lnSpc>
                <a:spcPts val="2360"/>
              </a:lnSpc>
            </a:pPr>
            <a:r>
              <a:rPr lang="en-US" sz="1900" b="1" dirty="0">
                <a:solidFill>
                  <a:srgbClr val="0073E6"/>
                </a:solidFill>
              </a:rPr>
              <a:t>The </a:t>
            </a:r>
            <a:r>
              <a:rPr lang="en-US" sz="1900" b="1" dirty="0"/>
              <a:t>industry’s</a:t>
            </a:r>
            <a:r>
              <a:rPr lang="en-US" sz="1900" b="1" dirty="0">
                <a:solidFill>
                  <a:srgbClr val="0073E6"/>
                </a:solidFill>
              </a:rPr>
              <a:t> </a:t>
            </a:r>
            <a:r>
              <a:rPr lang="en-US" sz="1900" b="1" dirty="0"/>
              <a:t>first</a:t>
            </a:r>
            <a:r>
              <a:rPr lang="en-US" sz="1900" b="1" dirty="0">
                <a:solidFill>
                  <a:srgbClr val="0073E6"/>
                </a:solidFill>
              </a:rPr>
              <a:t> fully-featured wrist- and clip-wearable enterprise-class Android touch computer, optimized for retail </a:t>
            </a:r>
          </a:p>
        </p:txBody>
      </p:sp>
    </p:spTree>
    <p:extLst>
      <p:ext uri="{BB962C8B-B14F-4D97-AF65-F5344CB8AC3E}">
        <p14:creationId xmlns:p14="http://schemas.microsoft.com/office/powerpoint/2010/main" val="39603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AAA98086-AA60-7E4A-AA59-0A5C4DD3E500}"/>
              </a:ext>
            </a:extLst>
          </p:cNvPr>
          <p:cNvGrpSpPr/>
          <p:nvPr/>
        </p:nvGrpSpPr>
        <p:grpSpPr>
          <a:xfrm rot="16200000">
            <a:off x="9048096" y="2566045"/>
            <a:ext cx="1372913" cy="4603568"/>
            <a:chOff x="5029190" y="1532709"/>
            <a:chExt cx="4428315" cy="5325291"/>
          </a:xfrm>
        </p:grpSpPr>
        <p:sp>
          <p:nvSpPr>
            <p:cNvPr id="47" name="Rectangle 46">
              <a:extLst>
                <a:ext uri="{FF2B5EF4-FFF2-40B4-BE49-F238E27FC236}">
                  <a16:creationId xmlns:a16="http://schemas.microsoft.com/office/drawing/2014/main" id="{C4AADA7A-9CB2-DD40-8116-582B95EEEAE3}"/>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9BAA015-9461-0B4B-91C8-15BD0C8D8E31}"/>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6498C37E-E281-FD46-A1CA-382DE5E89F27}"/>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1DEFB494-B1FD-364D-A362-E5BAA44E6AD7}"/>
              </a:ext>
            </a:extLst>
          </p:cNvPr>
          <p:cNvGrpSpPr/>
          <p:nvPr/>
        </p:nvGrpSpPr>
        <p:grpSpPr>
          <a:xfrm rot="16200000">
            <a:off x="1813098" y="2444170"/>
            <a:ext cx="1381234" cy="4855637"/>
            <a:chOff x="5002349" y="1532709"/>
            <a:chExt cx="4455156" cy="5325291"/>
          </a:xfrm>
        </p:grpSpPr>
        <p:sp>
          <p:nvSpPr>
            <p:cNvPr id="51" name="Rectangle 50">
              <a:extLst>
                <a:ext uri="{FF2B5EF4-FFF2-40B4-BE49-F238E27FC236}">
                  <a16:creationId xmlns:a16="http://schemas.microsoft.com/office/drawing/2014/main" id="{699E920F-4BFD-1147-B38C-43F0660C7557}"/>
                </a:ext>
              </a:extLst>
            </p:cNvPr>
            <p:cNvSpPr/>
            <p:nvPr/>
          </p:nvSpPr>
          <p:spPr>
            <a:xfrm flipH="1">
              <a:off x="5002349" y="1532709"/>
              <a:ext cx="3550698"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204474A-4987-1947-B75D-BDDC8231E2B5}"/>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4F350D42-B2EA-4E48-9D1E-DE827F338D9D}"/>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CD7F08ED-6E42-A043-94FB-743E8FCE52E0}"/>
              </a:ext>
            </a:extLst>
          </p:cNvPr>
          <p:cNvGrpSpPr/>
          <p:nvPr/>
        </p:nvGrpSpPr>
        <p:grpSpPr>
          <a:xfrm rot="16200000">
            <a:off x="8848717" y="738197"/>
            <a:ext cx="1599369" cy="4775868"/>
            <a:chOff x="5029190" y="1532709"/>
            <a:chExt cx="4428315" cy="5325291"/>
          </a:xfrm>
        </p:grpSpPr>
        <p:sp>
          <p:nvSpPr>
            <p:cNvPr id="43" name="Rectangle 42">
              <a:extLst>
                <a:ext uri="{FF2B5EF4-FFF2-40B4-BE49-F238E27FC236}">
                  <a16:creationId xmlns:a16="http://schemas.microsoft.com/office/drawing/2014/main" id="{3241E380-6A7D-E849-B230-929E5FB041BE}"/>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7177AA68-12DF-4A4A-982C-9ADE0B2768E7}"/>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EFD0E39D-F8F4-8B4C-AD46-7FE8CA9DE5E1}"/>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CBBA7D18-B620-8D46-A3E9-B85C93FE5BAC}"/>
              </a:ext>
            </a:extLst>
          </p:cNvPr>
          <p:cNvGrpSpPr/>
          <p:nvPr/>
        </p:nvGrpSpPr>
        <p:grpSpPr>
          <a:xfrm rot="16200000">
            <a:off x="2097835" y="761981"/>
            <a:ext cx="1609063" cy="4775868"/>
            <a:chOff x="5002349" y="1532709"/>
            <a:chExt cx="4455156" cy="5325291"/>
          </a:xfrm>
        </p:grpSpPr>
        <p:sp>
          <p:nvSpPr>
            <p:cNvPr id="39" name="Rectangle 38">
              <a:extLst>
                <a:ext uri="{FF2B5EF4-FFF2-40B4-BE49-F238E27FC236}">
                  <a16:creationId xmlns:a16="http://schemas.microsoft.com/office/drawing/2014/main" id="{6BACE31E-53F0-5842-8F5A-492235587B90}"/>
                </a:ext>
              </a:extLst>
            </p:cNvPr>
            <p:cNvSpPr/>
            <p:nvPr/>
          </p:nvSpPr>
          <p:spPr>
            <a:xfrm flipH="1">
              <a:off x="5002349" y="1532709"/>
              <a:ext cx="3550698"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1150AB1-B492-2E41-92D3-DE82034F3C59}"/>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3DD77C41-03FB-C243-B06C-CFDA603645D4}"/>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2140DF47-2F6D-33C9-D781-E1E12FEF28E6}"/>
              </a:ext>
            </a:extLst>
          </p:cNvPr>
          <p:cNvGrpSpPr/>
          <p:nvPr/>
        </p:nvGrpSpPr>
        <p:grpSpPr>
          <a:xfrm rot="16200000">
            <a:off x="6104837" y="-3495512"/>
            <a:ext cx="427444" cy="10959778"/>
            <a:chOff x="5029190" y="1532709"/>
            <a:chExt cx="4428315" cy="5325291"/>
          </a:xfrm>
        </p:grpSpPr>
        <p:sp>
          <p:nvSpPr>
            <p:cNvPr id="33" name="Rectangle 32">
              <a:extLst>
                <a:ext uri="{FF2B5EF4-FFF2-40B4-BE49-F238E27FC236}">
                  <a16:creationId xmlns:a16="http://schemas.microsoft.com/office/drawing/2014/main" id="{62ACA8DC-C9D2-8942-F587-E87F00EC6356}"/>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C7365A0-82F9-EF2B-8E7F-F3B90C183E82}"/>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3F3B66F-F456-5DBB-8080-05FE3BEC0849}"/>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C716A88A-8E6B-09A5-09A2-C40793FFB908}"/>
              </a:ext>
            </a:extLst>
          </p:cNvPr>
          <p:cNvSpPr txBox="1"/>
          <p:nvPr/>
        </p:nvSpPr>
        <p:spPr>
          <a:xfrm>
            <a:off x="570047" y="2543062"/>
            <a:ext cx="2343135" cy="1138773"/>
          </a:xfrm>
          <a:prstGeom prst="rect">
            <a:avLst/>
          </a:prstGeom>
          <a:noFill/>
        </p:spPr>
        <p:txBody>
          <a:bodyPr wrap="square" lIns="0" tIns="0" rIns="0" bIns="0" rtlCol="0" anchor="t">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3E6"/>
                </a:solidFill>
                <a:effectLst/>
                <a:uLnTx/>
                <a:uFillTx/>
                <a:latin typeface="Arial"/>
                <a:ea typeface="MS PGothic"/>
                <a:cs typeface="Arial"/>
              </a:rPr>
              <a:t>Voice AI Assistant</a:t>
            </a:r>
          </a:p>
          <a:p>
            <a:pPr marL="0" marR="0" lvl="0" indent="0" algn="r" defTabSz="914400" rtl="0" eaLnBrk="1" fontAlgn="base" latinLnBrk="0" hangingPunct="1">
              <a:lnSpc>
                <a:spcPct val="100000"/>
              </a:lnSpc>
              <a:spcBef>
                <a:spcPct val="0"/>
              </a:spcBef>
              <a:spcAft>
                <a:spcPct val="0"/>
              </a:spcAft>
              <a:buClrTx/>
              <a:buSzTx/>
              <a:buFontTx/>
              <a:buNone/>
              <a:tabLst/>
              <a:defRPr/>
            </a:pPr>
            <a:r>
              <a:rPr lang="en-US" sz="1200" dirty="0">
                <a:solidFill>
                  <a:schemeClr val="accent6">
                    <a:lumMod val="25000"/>
                  </a:schemeClr>
                </a:solidFill>
              </a:rPr>
              <a:t>Enables hands-free operation with a powerful true natural language voice AI engine that allows workers to simply ask for what they want in their own words</a:t>
            </a:r>
            <a:endParaRPr kumimoji="0" lang="en-GB" sz="1200" b="0" i="0" u="none" strike="noStrike" kern="1200" cap="none" spc="0" normalizeH="0" baseline="0" noProof="0" dirty="0">
              <a:ln>
                <a:noFill/>
              </a:ln>
              <a:effectLst/>
              <a:uLnTx/>
              <a:uFillTx/>
              <a:latin typeface="Arial"/>
              <a:ea typeface="MS PGothic"/>
              <a:cs typeface="Arial"/>
            </a:endParaRPr>
          </a:p>
        </p:txBody>
      </p:sp>
      <p:pic>
        <p:nvPicPr>
          <p:cNvPr id="58" name="Graphic 57">
            <a:extLst>
              <a:ext uri="{FF2B5EF4-FFF2-40B4-BE49-F238E27FC236}">
                <a16:creationId xmlns:a16="http://schemas.microsoft.com/office/drawing/2014/main" id="{6692C0F3-EA25-3C49-AC6B-15D60E3C9C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9200" y="2723411"/>
            <a:ext cx="732652" cy="732652"/>
          </a:xfrm>
          <a:prstGeom prst="rect">
            <a:avLst/>
          </a:prstGeom>
        </p:spPr>
      </p:pic>
      <p:sp>
        <p:nvSpPr>
          <p:cNvPr id="56" name="TextBox 55">
            <a:extLst>
              <a:ext uri="{FF2B5EF4-FFF2-40B4-BE49-F238E27FC236}">
                <a16:creationId xmlns:a16="http://schemas.microsoft.com/office/drawing/2014/main" id="{6D4A5632-67B1-D348-B0FD-870FC9B4E2BB}"/>
              </a:ext>
            </a:extLst>
          </p:cNvPr>
          <p:cNvSpPr txBox="1"/>
          <p:nvPr/>
        </p:nvSpPr>
        <p:spPr>
          <a:xfrm>
            <a:off x="9670579" y="2543062"/>
            <a:ext cx="1971346" cy="1169551"/>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3E6"/>
                </a:solidFill>
                <a:effectLst/>
                <a:uLnTx/>
                <a:uFillTx/>
                <a:latin typeface="Arial"/>
                <a:ea typeface="MS PGothic"/>
                <a:cs typeface="Arial"/>
              </a:rPr>
              <a:t>Workcloud Task Management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S PGothic"/>
                <a:cs typeface="Arial"/>
              </a:rPr>
              <a:t>Supervisors can quickly and easily assign tasks that workers accept and confirm when complete</a:t>
            </a:r>
          </a:p>
        </p:txBody>
      </p:sp>
      <p:pic>
        <p:nvPicPr>
          <p:cNvPr id="60" name="Graphic 59">
            <a:extLst>
              <a:ext uri="{FF2B5EF4-FFF2-40B4-BE49-F238E27FC236}">
                <a16:creationId xmlns:a16="http://schemas.microsoft.com/office/drawing/2014/main" id="{C8294D96-38FF-4E45-AAD0-999A850C50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7669" y="2569865"/>
            <a:ext cx="1002609" cy="1002609"/>
          </a:xfrm>
          <a:prstGeom prst="rect">
            <a:avLst/>
          </a:prstGeom>
        </p:spPr>
      </p:pic>
      <p:sp>
        <p:nvSpPr>
          <p:cNvPr id="73" name="TextBox 72">
            <a:extLst>
              <a:ext uri="{FF2B5EF4-FFF2-40B4-BE49-F238E27FC236}">
                <a16:creationId xmlns:a16="http://schemas.microsoft.com/office/drawing/2014/main" id="{F5BBFCC3-89C9-6443-8A59-6ABD51D0B355}"/>
              </a:ext>
            </a:extLst>
          </p:cNvPr>
          <p:cNvSpPr txBox="1"/>
          <p:nvPr/>
        </p:nvSpPr>
        <p:spPr>
          <a:xfrm>
            <a:off x="0" y="324673"/>
            <a:ext cx="12192000" cy="700242"/>
          </a:xfrm>
          <a:prstGeom prst="rect">
            <a:avLst/>
          </a:prstGeom>
          <a:noFill/>
        </p:spPr>
        <p:txBody>
          <a:bodyPr wrap="square">
            <a:noAutofit/>
          </a:bodyPr>
          <a:lstStyle/>
          <a:p>
            <a:pPr algn="ctr"/>
            <a:r>
              <a:rPr lang="en-US" sz="3800" dirty="0">
                <a:solidFill>
                  <a:srgbClr val="0073E6"/>
                </a:solidFill>
              </a:rPr>
              <a:t>A solution created for today’s unserved workers</a:t>
            </a:r>
            <a:endParaRPr lang="en-US" sz="3800" dirty="0">
              <a:solidFill>
                <a:srgbClr val="0073E6"/>
              </a:solidFill>
              <a:effectLst/>
            </a:endParaRPr>
          </a:p>
        </p:txBody>
      </p:sp>
      <p:sp>
        <p:nvSpPr>
          <p:cNvPr id="74" name="TextBox 73">
            <a:extLst>
              <a:ext uri="{FF2B5EF4-FFF2-40B4-BE49-F238E27FC236}">
                <a16:creationId xmlns:a16="http://schemas.microsoft.com/office/drawing/2014/main" id="{C9765B56-6FF1-DD46-85CF-204640405DD1}"/>
              </a:ext>
            </a:extLst>
          </p:cNvPr>
          <p:cNvSpPr txBox="1"/>
          <p:nvPr/>
        </p:nvSpPr>
        <p:spPr>
          <a:xfrm>
            <a:off x="0" y="1056496"/>
            <a:ext cx="12192000" cy="700242"/>
          </a:xfrm>
          <a:prstGeom prst="rect">
            <a:avLst/>
          </a:prstGeom>
          <a:noFill/>
        </p:spPr>
        <p:txBody>
          <a:bodyPr wrap="square">
            <a:noAutofit/>
          </a:bodyPr>
          <a:lstStyle/>
          <a:p>
            <a:pPr algn="ctr"/>
            <a:r>
              <a:rPr lang="en-US" sz="2400" b="1" dirty="0"/>
              <a:t>The world’s smallest Android wearable enterprise mobile computer </a:t>
            </a:r>
            <a:br>
              <a:rPr lang="en-US" sz="2400" b="1" dirty="0"/>
            </a:br>
            <a:r>
              <a:rPr lang="en-US" sz="2400" b="1" dirty="0"/>
              <a:t>paired with four powerful software applications</a:t>
            </a:r>
            <a:endParaRPr lang="en-US" sz="2400" b="1" dirty="0">
              <a:effectLst/>
            </a:endParaRPr>
          </a:p>
        </p:txBody>
      </p:sp>
      <p:sp>
        <p:nvSpPr>
          <p:cNvPr id="55" name="TextBox 54">
            <a:extLst>
              <a:ext uri="{FF2B5EF4-FFF2-40B4-BE49-F238E27FC236}">
                <a16:creationId xmlns:a16="http://schemas.microsoft.com/office/drawing/2014/main" id="{564D1B81-124C-FE45-8D42-4309A969BE2E}"/>
              </a:ext>
            </a:extLst>
          </p:cNvPr>
          <p:cNvSpPr txBox="1"/>
          <p:nvPr/>
        </p:nvSpPr>
        <p:spPr>
          <a:xfrm>
            <a:off x="9670579" y="4214891"/>
            <a:ext cx="2094758" cy="1138773"/>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rgbClr val="0073E6"/>
                </a:solidFill>
                <a:latin typeface="Arial"/>
                <a:ea typeface="MS PGothic"/>
                <a:cs typeface="Arial"/>
              </a:rPr>
              <a:t>Item Lookup</a:t>
            </a:r>
            <a:endParaRPr kumimoji="0" lang="en-US" sz="1400" b="1" i="0" u="none" strike="noStrike" kern="1200" cap="none" spc="0" normalizeH="0" baseline="0" noProof="0" dirty="0">
              <a:ln>
                <a:noFill/>
              </a:ln>
              <a:solidFill>
                <a:srgbClr val="0073E6"/>
              </a:solidFill>
              <a:effectLst/>
              <a:uLnTx/>
              <a:uFillTx/>
              <a:latin typeface="Arial"/>
              <a:ea typeface="MS PGothic"/>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S PGothic"/>
                <a:cs typeface="Arial"/>
              </a:rPr>
              <a:t>Integrates with your inventory system to allow workers to scan a barcode and ask the Voice AI Assistant for inventory information</a:t>
            </a:r>
          </a:p>
        </p:txBody>
      </p:sp>
      <p:grpSp>
        <p:nvGrpSpPr>
          <p:cNvPr id="4" name="Group 3">
            <a:extLst>
              <a:ext uri="{FF2B5EF4-FFF2-40B4-BE49-F238E27FC236}">
                <a16:creationId xmlns:a16="http://schemas.microsoft.com/office/drawing/2014/main" id="{5B937C09-B02C-1D18-C46B-0403AE46EC2F}"/>
              </a:ext>
            </a:extLst>
          </p:cNvPr>
          <p:cNvGrpSpPr/>
          <p:nvPr/>
        </p:nvGrpSpPr>
        <p:grpSpPr>
          <a:xfrm>
            <a:off x="8652181" y="4250224"/>
            <a:ext cx="884655" cy="884655"/>
            <a:chOff x="8660100" y="4436089"/>
            <a:chExt cx="571500" cy="571500"/>
          </a:xfrm>
        </p:grpSpPr>
        <p:pic>
          <p:nvPicPr>
            <p:cNvPr id="63" name="Graphic 62">
              <a:extLst>
                <a:ext uri="{FF2B5EF4-FFF2-40B4-BE49-F238E27FC236}">
                  <a16:creationId xmlns:a16="http://schemas.microsoft.com/office/drawing/2014/main" id="{C67BF557-20F1-3943-A59D-9F28FAC2B8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0100" y="4436089"/>
              <a:ext cx="571500" cy="571500"/>
            </a:xfrm>
            <a:prstGeom prst="rect">
              <a:avLst/>
            </a:prstGeom>
          </p:spPr>
        </p:pic>
        <p:sp>
          <p:nvSpPr>
            <p:cNvPr id="3" name="Oval 2">
              <a:extLst>
                <a:ext uri="{FF2B5EF4-FFF2-40B4-BE49-F238E27FC236}">
                  <a16:creationId xmlns:a16="http://schemas.microsoft.com/office/drawing/2014/main" id="{1876C818-121C-ACA8-7AF6-43835AFC6E22}"/>
                </a:ext>
              </a:extLst>
            </p:cNvPr>
            <p:cNvSpPr/>
            <p:nvPr/>
          </p:nvSpPr>
          <p:spPr>
            <a:xfrm>
              <a:off x="8747546" y="4570072"/>
              <a:ext cx="251259" cy="2512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72C7EE80-31DB-332A-7718-B6BF9F1FC646}"/>
              </a:ext>
            </a:extLst>
          </p:cNvPr>
          <p:cNvSpPr txBox="1"/>
          <p:nvPr/>
        </p:nvSpPr>
        <p:spPr>
          <a:xfrm>
            <a:off x="690615" y="4214891"/>
            <a:ext cx="2222567" cy="1282402"/>
          </a:xfrm>
          <a:prstGeom prst="rect">
            <a:avLst/>
          </a:prstGeom>
          <a:noFill/>
        </p:spPr>
        <p:txBody>
          <a:bodyPr wrap="square" lIns="0" tIns="0" rIns="0" bIns="0" rtlCol="0" anchor="t">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73E6"/>
                </a:solidFill>
                <a:effectLst/>
                <a:uLnTx/>
                <a:uFillTx/>
                <a:latin typeface="Arial"/>
                <a:ea typeface="MS PGothic"/>
                <a:cs typeface="Arial"/>
              </a:rPr>
              <a:t>Workcloud Communication PTT</a:t>
            </a:r>
          </a:p>
          <a:p>
            <a:pPr algn="r">
              <a:lnSpc>
                <a:spcPts val="1300"/>
              </a:lnSpc>
            </a:pPr>
            <a:r>
              <a:rPr lang="en-US" sz="1200" dirty="0">
                <a:solidFill>
                  <a:srgbClr val="1E3042"/>
                </a:solidFill>
              </a:rPr>
              <a:t>Enable instant collaboration </a:t>
            </a:r>
            <a:br>
              <a:rPr lang="en-US" sz="1200" dirty="0">
                <a:solidFill>
                  <a:srgbClr val="1E3042"/>
                </a:solidFill>
              </a:rPr>
            </a:br>
            <a:r>
              <a:rPr lang="en-US" sz="1200" dirty="0">
                <a:solidFill>
                  <a:srgbClr val="1E3042"/>
                </a:solidFill>
              </a:rPr>
              <a:t>with 1-to-1 and 1-to-group </a:t>
            </a:r>
            <a:br>
              <a:rPr lang="en-US" sz="1200" dirty="0">
                <a:solidFill>
                  <a:srgbClr val="1E3042"/>
                </a:solidFill>
              </a:rPr>
            </a:br>
            <a:r>
              <a:rPr lang="en-US" sz="1200" dirty="0">
                <a:solidFill>
                  <a:srgbClr val="1E3042"/>
                </a:solidFill>
              </a:rPr>
              <a:t>push-to-talk calls with </a:t>
            </a:r>
            <a:br>
              <a:rPr lang="en-US" sz="1200" dirty="0">
                <a:solidFill>
                  <a:srgbClr val="1E3042"/>
                </a:solidFill>
              </a:rPr>
            </a:br>
            <a:r>
              <a:rPr lang="en-US" sz="1200" dirty="0">
                <a:solidFill>
                  <a:srgbClr val="1E3042"/>
                </a:solidFill>
              </a:rPr>
              <a:t>co-workers and supervisors</a:t>
            </a:r>
            <a:endParaRPr lang="en-US" sz="1200" dirty="0"/>
          </a:p>
          <a:p>
            <a:pPr algn="r"/>
            <a:endParaRPr lang="en-US" sz="1200" dirty="0"/>
          </a:p>
        </p:txBody>
      </p:sp>
      <p:grpSp>
        <p:nvGrpSpPr>
          <p:cNvPr id="9" name="Group 8">
            <a:extLst>
              <a:ext uri="{FF2B5EF4-FFF2-40B4-BE49-F238E27FC236}">
                <a16:creationId xmlns:a16="http://schemas.microsoft.com/office/drawing/2014/main" id="{FC0774AE-0DCC-ADF3-292B-794C7444EA18}"/>
              </a:ext>
            </a:extLst>
          </p:cNvPr>
          <p:cNvGrpSpPr/>
          <p:nvPr/>
        </p:nvGrpSpPr>
        <p:grpSpPr>
          <a:xfrm>
            <a:off x="3132262" y="4394184"/>
            <a:ext cx="610584" cy="554726"/>
            <a:chOff x="3174688" y="4821331"/>
            <a:chExt cx="477280" cy="291375"/>
          </a:xfrm>
        </p:grpSpPr>
        <p:sp>
          <p:nvSpPr>
            <p:cNvPr id="7" name="Oval Callout 6">
              <a:extLst>
                <a:ext uri="{FF2B5EF4-FFF2-40B4-BE49-F238E27FC236}">
                  <a16:creationId xmlns:a16="http://schemas.microsoft.com/office/drawing/2014/main" id="{420DE36B-A9F7-6491-1FAD-FFC185007472}"/>
                </a:ext>
              </a:extLst>
            </p:cNvPr>
            <p:cNvSpPr/>
            <p:nvPr/>
          </p:nvSpPr>
          <p:spPr>
            <a:xfrm>
              <a:off x="3311611" y="4821331"/>
              <a:ext cx="340357" cy="186258"/>
            </a:xfrm>
            <a:prstGeom prst="wedgeEllipseCallout">
              <a:avLst>
                <a:gd name="adj1" fmla="val 51778"/>
                <a:gd name="adj2" fmla="val 6514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Callout 7">
              <a:extLst>
                <a:ext uri="{FF2B5EF4-FFF2-40B4-BE49-F238E27FC236}">
                  <a16:creationId xmlns:a16="http://schemas.microsoft.com/office/drawing/2014/main" id="{619E03D2-D356-44D6-09BF-D87695FC9D06}"/>
                </a:ext>
              </a:extLst>
            </p:cNvPr>
            <p:cNvSpPr/>
            <p:nvPr/>
          </p:nvSpPr>
          <p:spPr>
            <a:xfrm flipH="1">
              <a:off x="3174688" y="4926448"/>
              <a:ext cx="340357" cy="186258"/>
            </a:xfrm>
            <a:prstGeom prst="wedgeEllipseCallout">
              <a:avLst>
                <a:gd name="adj1" fmla="val 51778"/>
                <a:gd name="adj2" fmla="val 6514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7" name="Picture 36" descr="A smart watch with a screen&#10;&#10;Description automatically generated">
            <a:extLst>
              <a:ext uri="{FF2B5EF4-FFF2-40B4-BE49-F238E27FC236}">
                <a16:creationId xmlns:a16="http://schemas.microsoft.com/office/drawing/2014/main" id="{C56CDD2A-4894-2F4F-8E74-2B20F5F43E9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54335" y="2223565"/>
            <a:ext cx="2322027" cy="2560712"/>
          </a:xfrm>
          <a:prstGeom prst="rect">
            <a:avLst/>
          </a:prstGeom>
        </p:spPr>
      </p:pic>
      <p:sp>
        <p:nvSpPr>
          <p:cNvPr id="71" name="TextBox 70">
            <a:extLst>
              <a:ext uri="{FF2B5EF4-FFF2-40B4-BE49-F238E27FC236}">
                <a16:creationId xmlns:a16="http://schemas.microsoft.com/office/drawing/2014/main" id="{1FC9F466-0100-544F-BAEA-E76DEE6B0DB9}"/>
              </a:ext>
            </a:extLst>
          </p:cNvPr>
          <p:cNvSpPr txBox="1"/>
          <p:nvPr/>
        </p:nvSpPr>
        <p:spPr>
          <a:xfrm>
            <a:off x="4094920" y="5751661"/>
            <a:ext cx="4255090" cy="769441"/>
          </a:xfrm>
          <a:prstGeom prst="rect">
            <a:avLst/>
          </a:prstGeom>
          <a:noFill/>
        </p:spPr>
        <p:txBody>
          <a:bodyPr wrap="square" lIns="0" tIns="0" rIns="0" bIns="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73E6"/>
                </a:solidFill>
                <a:effectLst/>
                <a:uLnTx/>
                <a:uFillTx/>
                <a:latin typeface="Arial"/>
                <a:ea typeface="MS PGothic"/>
                <a:cs typeface="Arial"/>
              </a:rPr>
              <a:t>WS50 Android Wearable Computer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dirty="0">
                <a:solidFill>
                  <a:schemeClr val="accent6">
                    <a:lumMod val="25000"/>
                  </a:schemeClr>
                </a:solidFill>
              </a:rPr>
              <a:t>Choose from two new mounts specially designed for retail: thin wrist and clip</a:t>
            </a:r>
            <a:endParaRPr kumimoji="0" lang="en-GB" sz="1600" b="0" i="0" u="none" strike="noStrike" kern="1200" cap="none" spc="0" normalizeH="0" baseline="0" noProof="0" dirty="0">
              <a:ln>
                <a:noFill/>
              </a:ln>
              <a:effectLst/>
              <a:uLnTx/>
              <a:uFillTx/>
              <a:latin typeface="Arial"/>
              <a:ea typeface="MS PGothic"/>
              <a:cs typeface="Arial"/>
            </a:endParaRPr>
          </a:p>
        </p:txBody>
      </p:sp>
      <p:pic>
        <p:nvPicPr>
          <p:cNvPr id="6" name="Picture 5" descr="A close-up of a smart watch&#10;&#10;Description automatically generated">
            <a:extLst>
              <a:ext uri="{FF2B5EF4-FFF2-40B4-BE49-F238E27FC236}">
                <a16:creationId xmlns:a16="http://schemas.microsoft.com/office/drawing/2014/main" id="{F997C76D-4079-1841-B483-32F3E029D5E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050609" y="2831825"/>
            <a:ext cx="2145615" cy="2969679"/>
          </a:xfrm>
          <a:prstGeom prst="rect">
            <a:avLst/>
          </a:prstGeom>
        </p:spPr>
      </p:pic>
    </p:spTree>
    <p:extLst>
      <p:ext uri="{BB962C8B-B14F-4D97-AF65-F5344CB8AC3E}">
        <p14:creationId xmlns:p14="http://schemas.microsoft.com/office/powerpoint/2010/main" val="7803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05140D-B837-FBE7-8B20-417989DC7C77}"/>
              </a:ext>
            </a:extLst>
          </p:cNvPr>
          <p:cNvGrpSpPr/>
          <p:nvPr/>
        </p:nvGrpSpPr>
        <p:grpSpPr>
          <a:xfrm>
            <a:off x="6015416" y="-10142"/>
            <a:ext cx="6176584" cy="6923790"/>
            <a:chOff x="6015416" y="-10142"/>
            <a:chExt cx="6176584" cy="6923790"/>
          </a:xfrm>
        </p:grpSpPr>
        <p:sp>
          <p:nvSpPr>
            <p:cNvPr id="7" name="Right Triangle 6">
              <a:extLst>
                <a:ext uri="{FF2B5EF4-FFF2-40B4-BE49-F238E27FC236}">
                  <a16:creationId xmlns:a16="http://schemas.microsoft.com/office/drawing/2014/main" id="{418BFA3B-1E26-446C-141E-2BA3FFCA60FD}"/>
                </a:ext>
              </a:extLst>
            </p:cNvPr>
            <p:cNvSpPr/>
            <p:nvPr/>
          </p:nvSpPr>
          <p:spPr>
            <a:xfrm flipH="1">
              <a:off x="8542827" y="27436"/>
              <a:ext cx="3649173" cy="6886212"/>
            </a:xfrm>
            <a:prstGeom prst="rtTriangle">
              <a:avLst/>
            </a:prstGeom>
            <a:solidFill>
              <a:srgbClr val="007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C142E2C7-57E6-1D9B-C664-E9E9DFF5280D}"/>
                </a:ext>
              </a:extLst>
            </p:cNvPr>
            <p:cNvSpPr/>
            <p:nvPr/>
          </p:nvSpPr>
          <p:spPr>
            <a:xfrm rot="10800000">
              <a:off x="6015416" y="-10142"/>
              <a:ext cx="1582345" cy="148860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a:extLst>
              <a:ext uri="{FF2B5EF4-FFF2-40B4-BE49-F238E27FC236}">
                <a16:creationId xmlns:a16="http://schemas.microsoft.com/office/drawing/2014/main" id="{4AE2E5C9-96D5-8F4B-BBA5-D9B6AF3D9692}"/>
              </a:ext>
            </a:extLst>
          </p:cNvPr>
          <p:cNvSpPr txBox="1"/>
          <p:nvPr/>
        </p:nvSpPr>
        <p:spPr>
          <a:xfrm>
            <a:off x="548640" y="4303482"/>
            <a:ext cx="4441371" cy="1300827"/>
          </a:xfrm>
          <a:prstGeom prst="rect">
            <a:avLst/>
          </a:prstGeom>
          <a:noFill/>
        </p:spPr>
        <p:txBody>
          <a:bodyPr wrap="square">
            <a:noAutofit/>
          </a:bodyPr>
          <a:lstStyle/>
          <a:p>
            <a:r>
              <a:rPr lang="en-US" sz="2600" dirty="0"/>
              <a:t>Right-sized for today’s unserved workers</a:t>
            </a:r>
            <a:endParaRPr lang="en-US" sz="2600" dirty="0">
              <a:effectLst/>
            </a:endParaRPr>
          </a:p>
        </p:txBody>
      </p:sp>
      <p:grpSp>
        <p:nvGrpSpPr>
          <p:cNvPr id="2" name="Group 1">
            <a:extLst>
              <a:ext uri="{FF2B5EF4-FFF2-40B4-BE49-F238E27FC236}">
                <a16:creationId xmlns:a16="http://schemas.microsoft.com/office/drawing/2014/main" id="{FE201C03-58EE-084D-6405-49CEC8C641A8}"/>
              </a:ext>
            </a:extLst>
          </p:cNvPr>
          <p:cNvGrpSpPr/>
          <p:nvPr/>
        </p:nvGrpSpPr>
        <p:grpSpPr>
          <a:xfrm>
            <a:off x="4106234" y="-27434"/>
            <a:ext cx="8085766" cy="6913648"/>
            <a:chOff x="4106234" y="-27434"/>
            <a:chExt cx="8085766" cy="6913648"/>
          </a:xfrm>
          <a:noFill/>
        </p:grpSpPr>
        <p:sp>
          <p:nvSpPr>
            <p:cNvPr id="3" name="Triangle 2">
              <a:extLst>
                <a:ext uri="{FF2B5EF4-FFF2-40B4-BE49-F238E27FC236}">
                  <a16:creationId xmlns:a16="http://schemas.microsoft.com/office/drawing/2014/main" id="{5F715649-802E-286A-A427-AB67CBB5C9DD}"/>
                </a:ext>
              </a:extLst>
            </p:cNvPr>
            <p:cNvSpPr/>
            <p:nvPr/>
          </p:nvSpPr>
          <p:spPr>
            <a:xfrm rot="10800000">
              <a:off x="6059841" y="2"/>
              <a:ext cx="1582345" cy="148860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D588A18-4CD2-0959-3F0F-7406C19F42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96"/>
            <a:stretch/>
          </p:blipFill>
          <p:spPr>
            <a:xfrm>
              <a:off x="4106234" y="-27434"/>
              <a:ext cx="7954474" cy="6885434"/>
            </a:xfrm>
            <a:prstGeom prst="parallelogram">
              <a:avLst>
                <a:gd name="adj" fmla="val 53261"/>
              </a:avLst>
            </a:prstGeom>
            <a:grpFill/>
          </p:spPr>
        </p:pic>
        <p:sp>
          <p:nvSpPr>
            <p:cNvPr id="5" name="Right Triangle 4">
              <a:extLst>
                <a:ext uri="{FF2B5EF4-FFF2-40B4-BE49-F238E27FC236}">
                  <a16:creationId xmlns:a16="http://schemas.microsoft.com/office/drawing/2014/main" id="{C0229FAF-6E8E-F70D-80DD-F11A378B6F61}"/>
                </a:ext>
              </a:extLst>
            </p:cNvPr>
            <p:cNvSpPr/>
            <p:nvPr/>
          </p:nvSpPr>
          <p:spPr>
            <a:xfrm flipH="1">
              <a:off x="8542827" y="2"/>
              <a:ext cx="3649173" cy="68862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C6F1039E-DA5B-8AFD-643A-827320CBC120}"/>
              </a:ext>
            </a:extLst>
          </p:cNvPr>
          <p:cNvSpPr txBox="1"/>
          <p:nvPr/>
        </p:nvSpPr>
        <p:spPr>
          <a:xfrm>
            <a:off x="548639" y="1220024"/>
            <a:ext cx="5754189" cy="1382056"/>
          </a:xfrm>
          <a:prstGeom prst="rect">
            <a:avLst/>
          </a:prstGeom>
          <a:noFill/>
        </p:spPr>
        <p:txBody>
          <a:bodyPr wrap="square">
            <a:noAutofit/>
          </a:bodyPr>
          <a:lstStyle/>
          <a:p>
            <a:pPr>
              <a:lnSpc>
                <a:spcPts val="5900"/>
              </a:lnSpc>
              <a:spcAft>
                <a:spcPts val="400"/>
              </a:spcAft>
              <a:defRPr/>
            </a:pPr>
            <a:r>
              <a:rPr lang="en-US" sz="5400" spc="-50" dirty="0">
                <a:solidFill>
                  <a:srgbClr val="0073E6"/>
                </a:solidFill>
                <a:latin typeface="Arial" pitchFamily="-103" charset="0"/>
                <a:ea typeface="MS PGothic" charset="0"/>
              </a:rPr>
              <a:t>The WS50 </a:t>
            </a:r>
            <a:br>
              <a:rPr lang="en-US" sz="5400" spc="-50" dirty="0">
                <a:solidFill>
                  <a:srgbClr val="0073E6"/>
                </a:solidFill>
                <a:latin typeface="Arial" pitchFamily="-103" charset="0"/>
                <a:ea typeface="MS PGothic" charset="0"/>
              </a:rPr>
            </a:br>
            <a:r>
              <a:rPr lang="en-US" sz="5400" spc="-50" dirty="0">
                <a:solidFill>
                  <a:srgbClr val="0073E6"/>
                </a:solidFill>
                <a:latin typeface="Arial" pitchFamily="-103" charset="0"/>
                <a:ea typeface="MS PGothic" charset="0"/>
              </a:rPr>
              <a:t>mobile</a:t>
            </a:r>
            <a:br>
              <a:rPr lang="en-US" sz="5400" spc="-50" dirty="0">
                <a:solidFill>
                  <a:srgbClr val="0073E6"/>
                </a:solidFill>
                <a:latin typeface="Arial" pitchFamily="-103" charset="0"/>
                <a:ea typeface="MS PGothic" charset="0"/>
              </a:rPr>
            </a:br>
            <a:r>
              <a:rPr lang="en-US" sz="5400" spc="-50" dirty="0">
                <a:solidFill>
                  <a:srgbClr val="0073E6"/>
                </a:solidFill>
                <a:latin typeface="Arial" pitchFamily="-103" charset="0"/>
                <a:ea typeface="MS PGothic" charset="0"/>
              </a:rPr>
              <a:t>computing platform</a:t>
            </a:r>
          </a:p>
        </p:txBody>
      </p:sp>
    </p:spTree>
    <p:extLst>
      <p:ext uri="{BB962C8B-B14F-4D97-AF65-F5344CB8AC3E}">
        <p14:creationId xmlns:p14="http://schemas.microsoft.com/office/powerpoint/2010/main" val="321505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smart watch with a blue screen&#10;&#10;Description automatically generated">
            <a:extLst>
              <a:ext uri="{FF2B5EF4-FFF2-40B4-BE49-F238E27FC236}">
                <a16:creationId xmlns:a16="http://schemas.microsoft.com/office/drawing/2014/main" id="{951C5D0A-9585-094A-ADD9-A03BF06E9C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70466" y="4179693"/>
            <a:ext cx="1988645" cy="2653673"/>
          </a:xfrm>
          <a:prstGeom prst="rect">
            <a:avLst/>
          </a:prstGeom>
        </p:spPr>
      </p:pic>
      <p:pic>
        <p:nvPicPr>
          <p:cNvPr id="7" name="Picture 6" descr="A black and grey camera&#10;&#10;Description automatically generated">
            <a:extLst>
              <a:ext uri="{FF2B5EF4-FFF2-40B4-BE49-F238E27FC236}">
                <a16:creationId xmlns:a16="http://schemas.microsoft.com/office/drawing/2014/main" id="{92E77E8B-CC93-E443-9D98-1C327165D1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14964" y="4200512"/>
            <a:ext cx="1730235" cy="2528543"/>
          </a:xfrm>
          <a:prstGeom prst="rect">
            <a:avLst/>
          </a:prstGeom>
        </p:spPr>
      </p:pic>
      <p:pic>
        <p:nvPicPr>
          <p:cNvPr id="17" name="Picture 16" descr="A black and grey device&#10;&#10;Description automatically generated">
            <a:extLst>
              <a:ext uri="{FF2B5EF4-FFF2-40B4-BE49-F238E27FC236}">
                <a16:creationId xmlns:a16="http://schemas.microsoft.com/office/drawing/2014/main" id="{3427CC59-B3BB-8642-95F3-BD9977A668D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80560" y="4149833"/>
            <a:ext cx="1730236" cy="2627064"/>
          </a:xfrm>
          <a:prstGeom prst="rect">
            <a:avLst/>
          </a:prstGeom>
        </p:spPr>
      </p:pic>
      <p:grpSp>
        <p:nvGrpSpPr>
          <p:cNvPr id="26" name="Group 25">
            <a:extLst>
              <a:ext uri="{FF2B5EF4-FFF2-40B4-BE49-F238E27FC236}">
                <a16:creationId xmlns:a16="http://schemas.microsoft.com/office/drawing/2014/main" id="{2EADDA28-1E6A-EF1C-8C06-BC9AF0F74344}"/>
              </a:ext>
            </a:extLst>
          </p:cNvPr>
          <p:cNvGrpSpPr/>
          <p:nvPr/>
        </p:nvGrpSpPr>
        <p:grpSpPr>
          <a:xfrm rot="16200000">
            <a:off x="5897177" y="-3595987"/>
            <a:ext cx="427444" cy="10959778"/>
            <a:chOff x="5029190" y="1532709"/>
            <a:chExt cx="4428315" cy="5325291"/>
          </a:xfrm>
        </p:grpSpPr>
        <p:sp>
          <p:nvSpPr>
            <p:cNvPr id="32" name="Rectangle 31">
              <a:extLst>
                <a:ext uri="{FF2B5EF4-FFF2-40B4-BE49-F238E27FC236}">
                  <a16:creationId xmlns:a16="http://schemas.microsoft.com/office/drawing/2014/main" id="{091B2833-17C1-591D-5B36-983FCDFB10DC}"/>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5B894FB-E3F6-4835-8FCF-6AF3EB5A71A2}"/>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6699F5A-D343-95F0-33F4-BB399A0D9324}"/>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5A118590-CC56-40F2-131B-1F00BA5A0DAA}"/>
              </a:ext>
            </a:extLst>
          </p:cNvPr>
          <p:cNvSpPr txBox="1"/>
          <p:nvPr/>
        </p:nvSpPr>
        <p:spPr>
          <a:xfrm>
            <a:off x="0" y="324673"/>
            <a:ext cx="12192000" cy="700242"/>
          </a:xfrm>
          <a:prstGeom prst="rect">
            <a:avLst/>
          </a:prstGeom>
          <a:noFill/>
        </p:spPr>
        <p:txBody>
          <a:bodyPr wrap="square">
            <a:noAutofit/>
          </a:bodyPr>
          <a:lstStyle/>
          <a:p>
            <a:pPr algn="ctr"/>
            <a:r>
              <a:rPr lang="en-US" sz="4400" dirty="0">
                <a:solidFill>
                  <a:srgbClr val="0073E6"/>
                </a:solidFill>
              </a:rPr>
              <a:t>Clip mount: multi-modal operation</a:t>
            </a:r>
            <a:endParaRPr lang="en-US" sz="4400" dirty="0">
              <a:solidFill>
                <a:srgbClr val="0073E6"/>
              </a:solidFill>
              <a:effectLst/>
            </a:endParaRPr>
          </a:p>
        </p:txBody>
      </p:sp>
      <p:sp>
        <p:nvSpPr>
          <p:cNvPr id="10" name="TextBox 9">
            <a:extLst>
              <a:ext uri="{FF2B5EF4-FFF2-40B4-BE49-F238E27FC236}">
                <a16:creationId xmlns:a16="http://schemas.microsoft.com/office/drawing/2014/main" id="{F4B914B2-C292-8BF5-A7AF-C00F7A750011}"/>
              </a:ext>
            </a:extLst>
          </p:cNvPr>
          <p:cNvSpPr txBox="1"/>
          <p:nvPr/>
        </p:nvSpPr>
        <p:spPr>
          <a:xfrm>
            <a:off x="0" y="1056496"/>
            <a:ext cx="12192000" cy="700242"/>
          </a:xfrm>
          <a:prstGeom prst="rect">
            <a:avLst/>
          </a:prstGeom>
          <a:noFill/>
        </p:spPr>
        <p:txBody>
          <a:bodyPr wrap="square">
            <a:noAutofit/>
          </a:bodyPr>
          <a:lstStyle/>
          <a:p>
            <a:pPr algn="ctr"/>
            <a:r>
              <a:rPr lang="en-US" sz="2400" dirty="0"/>
              <a:t>Intuitive design needs only minutes of training — </a:t>
            </a:r>
            <a:br>
              <a:rPr lang="en-US" sz="2400" dirty="0"/>
            </a:br>
            <a:r>
              <a:rPr lang="en-US" sz="2400" dirty="0"/>
              <a:t>ideal for permanent and seasonal workers</a:t>
            </a:r>
            <a:endParaRPr lang="en-US" sz="2400" dirty="0">
              <a:effectLst/>
            </a:endParaRPr>
          </a:p>
        </p:txBody>
      </p:sp>
      <p:pic>
        <p:nvPicPr>
          <p:cNvPr id="71" name="Picture 70" descr="A close-up of a device&#10;&#10;Description automatically generated">
            <a:extLst>
              <a:ext uri="{FF2B5EF4-FFF2-40B4-BE49-F238E27FC236}">
                <a16:creationId xmlns:a16="http://schemas.microsoft.com/office/drawing/2014/main" id="{994E586D-AC7C-8246-A793-F0E9B675AAC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921707" y="2267963"/>
            <a:ext cx="5756177" cy="1564177"/>
          </a:xfrm>
          <a:prstGeom prst="rect">
            <a:avLst/>
          </a:prstGeom>
        </p:spPr>
      </p:pic>
      <p:sp>
        <p:nvSpPr>
          <p:cNvPr id="85" name="TextBox 84">
            <a:extLst>
              <a:ext uri="{FF2B5EF4-FFF2-40B4-BE49-F238E27FC236}">
                <a16:creationId xmlns:a16="http://schemas.microsoft.com/office/drawing/2014/main" id="{A7A98F85-E5A7-3943-94EB-3EB970273492}"/>
              </a:ext>
            </a:extLst>
          </p:cNvPr>
          <p:cNvSpPr txBox="1"/>
          <p:nvPr/>
        </p:nvSpPr>
        <p:spPr>
          <a:xfrm>
            <a:off x="1221335" y="2556280"/>
            <a:ext cx="2764556" cy="1148738"/>
          </a:xfrm>
          <a:prstGeom prst="rect">
            <a:avLst/>
          </a:prstGeom>
          <a:noFill/>
        </p:spPr>
        <p:txBody>
          <a:bodyPr wrap="square" lIns="121883" tIns="60941" rIns="121883" bIns="60941" rtlCol="0">
            <a:spAutoFit/>
          </a:bodyPr>
          <a:lstStyle/>
          <a:p>
            <a:pPr marL="0" marR="0" lvl="0" indent="0" algn="l" defTabSz="1088142" rtl="0" eaLnBrk="1" fontAlgn="auto" latinLnBrk="0" hangingPunct="1">
              <a:lnSpc>
                <a:spcPts val="1580"/>
              </a:lnSpc>
              <a:spcBef>
                <a:spcPts val="0"/>
              </a:spcBef>
              <a:spcAft>
                <a:spcPts val="400"/>
              </a:spcAft>
              <a:buClrTx/>
              <a:buSzTx/>
              <a:buFontTx/>
              <a:buNone/>
              <a:tabLst/>
              <a:defRPr/>
            </a:pPr>
            <a:r>
              <a:rPr lang="en-US" sz="1400" dirty="0">
                <a:solidFill>
                  <a:schemeClr val="tx1">
                    <a:lumMod val="75000"/>
                    <a:lumOff val="25000"/>
                  </a:schemeClr>
                </a:solidFill>
              </a:rPr>
              <a:t>Programmable Button </a:t>
            </a:r>
            <a:br>
              <a:rPr lang="en-US" sz="1400" dirty="0">
                <a:solidFill>
                  <a:schemeClr val="tx1">
                    <a:lumMod val="75000"/>
                    <a:lumOff val="25000"/>
                  </a:schemeClr>
                </a:solidFill>
              </a:rPr>
            </a:br>
            <a:r>
              <a:rPr lang="en-US" sz="1400" dirty="0">
                <a:solidFill>
                  <a:schemeClr val="tx1">
                    <a:lumMod val="75000"/>
                    <a:lumOff val="25000"/>
                  </a:schemeClr>
                </a:solidFill>
              </a:rPr>
              <a:t>(clip mount only)</a:t>
            </a:r>
          </a:p>
          <a:p>
            <a:pPr marL="0" marR="0" lvl="0" indent="0" algn="l" defTabSz="1088142" rtl="0" eaLnBrk="1" fontAlgn="auto" latinLnBrk="0" hangingPunct="1">
              <a:lnSpc>
                <a:spcPts val="1480"/>
              </a:lnSpc>
              <a:spcBef>
                <a:spcPts val="0"/>
              </a:spcBef>
              <a:spcAft>
                <a:spcPts val="0"/>
              </a:spcAft>
              <a:buClrTx/>
              <a:buSzTx/>
              <a:buFontTx/>
              <a:buNone/>
              <a:tabLst/>
              <a:defRPr/>
            </a:pPr>
            <a:r>
              <a:rPr lang="en-US" sz="1200" dirty="0">
                <a:solidFill>
                  <a:schemeClr val="tx1">
                    <a:lumMod val="75000"/>
                    <a:lumOff val="25000"/>
                  </a:schemeClr>
                </a:solidFill>
              </a:rPr>
              <a:t>Programmable for mute/panic/emergency or </a:t>
            </a:r>
            <a:br>
              <a:rPr lang="en-US" sz="1200" dirty="0">
                <a:solidFill>
                  <a:schemeClr val="tx1">
                    <a:lumMod val="75000"/>
                    <a:lumOff val="25000"/>
                  </a:schemeClr>
                </a:solidFill>
              </a:rPr>
            </a:br>
            <a:r>
              <a:rPr lang="en-US" sz="1200" dirty="0">
                <a:solidFill>
                  <a:schemeClr val="tx1">
                    <a:lumMod val="75000"/>
                    <a:lumOff val="25000"/>
                  </a:schemeClr>
                </a:solidFill>
              </a:rPr>
              <a:t>other function </a:t>
            </a:r>
            <a:endParaRPr kumimoji="0" lang="en-US" sz="120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87" name="TextBox 86">
            <a:extLst>
              <a:ext uri="{FF2B5EF4-FFF2-40B4-BE49-F238E27FC236}">
                <a16:creationId xmlns:a16="http://schemas.microsoft.com/office/drawing/2014/main" id="{139C6802-8B03-F040-99E8-504CEFDE3EDD}"/>
              </a:ext>
            </a:extLst>
          </p:cNvPr>
          <p:cNvSpPr txBox="1"/>
          <p:nvPr/>
        </p:nvSpPr>
        <p:spPr>
          <a:xfrm>
            <a:off x="9150382" y="2675832"/>
            <a:ext cx="2499828" cy="3125672"/>
          </a:xfrm>
          <a:prstGeom prst="rect">
            <a:avLst/>
          </a:prstGeom>
          <a:noFill/>
        </p:spPr>
        <p:txBody>
          <a:bodyPr wrap="square">
            <a:noAutofit/>
          </a:bodyPr>
          <a:lstStyle/>
          <a:p>
            <a:r>
              <a:rPr lang="en-US" sz="1600" b="1" dirty="0"/>
              <a:t>Three modalities for device interaction:</a:t>
            </a:r>
          </a:p>
          <a:p>
            <a:endParaRPr lang="en-US" sz="1600" dirty="0">
              <a:effectLst/>
            </a:endParaRPr>
          </a:p>
        </p:txBody>
      </p:sp>
      <p:sp>
        <p:nvSpPr>
          <p:cNvPr id="88" name="Oval 87">
            <a:extLst>
              <a:ext uri="{FF2B5EF4-FFF2-40B4-BE49-F238E27FC236}">
                <a16:creationId xmlns:a16="http://schemas.microsoft.com/office/drawing/2014/main" id="{1CC5DDEF-C8FA-A441-90E3-62FAF2A8EC39}"/>
              </a:ext>
            </a:extLst>
          </p:cNvPr>
          <p:cNvSpPr/>
          <p:nvPr/>
        </p:nvSpPr>
        <p:spPr>
          <a:xfrm>
            <a:off x="9176359" y="3442855"/>
            <a:ext cx="485798" cy="485798"/>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50"/>
                </a:solidFill>
              </a:rPr>
              <a:t>1</a:t>
            </a:r>
          </a:p>
        </p:txBody>
      </p:sp>
      <p:cxnSp>
        <p:nvCxnSpPr>
          <p:cNvPr id="72" name="Straight Connector 71">
            <a:extLst>
              <a:ext uri="{FF2B5EF4-FFF2-40B4-BE49-F238E27FC236}">
                <a16:creationId xmlns:a16="http://schemas.microsoft.com/office/drawing/2014/main" id="{2654771D-AB2F-A74F-BBFF-6340EA76538D}"/>
              </a:ext>
            </a:extLst>
          </p:cNvPr>
          <p:cNvCxnSpPr>
            <a:cxnSpLocks/>
          </p:cNvCxnSpPr>
          <p:nvPr/>
        </p:nvCxnSpPr>
        <p:spPr>
          <a:xfrm flipV="1">
            <a:off x="1607961" y="5234159"/>
            <a:ext cx="972631" cy="19704"/>
          </a:xfrm>
          <a:prstGeom prst="line">
            <a:avLst/>
          </a:prstGeom>
          <a:ln>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8BBF528D-95F2-0646-B98F-3958A5BB717C}"/>
              </a:ext>
            </a:extLst>
          </p:cNvPr>
          <p:cNvSpPr txBox="1"/>
          <p:nvPr/>
        </p:nvSpPr>
        <p:spPr>
          <a:xfrm>
            <a:off x="1014896" y="5104001"/>
            <a:ext cx="582905" cy="299724"/>
          </a:xfrm>
          <a:prstGeom prst="rect">
            <a:avLst/>
          </a:prstGeom>
          <a:noFill/>
        </p:spPr>
        <p:txBody>
          <a:bodyPr wrap="none" lIns="121883" tIns="60941" rIns="121883" bIns="60941" rtlCol="0">
            <a:spAutoFit/>
          </a:bodyPr>
          <a:lstStyle/>
          <a:p>
            <a:pPr marL="0" marR="0" lvl="0" indent="0" algn="l" defTabSz="1088142" rtl="0" eaLnBrk="1" fontAlgn="auto" latinLnBrk="0" hangingPunct="1">
              <a:lnSpc>
                <a:spcPct val="80000"/>
              </a:lnSpc>
              <a:spcBef>
                <a:spcPts val="0"/>
              </a:spcBef>
              <a:spcAft>
                <a:spcPts val="0"/>
              </a:spcAft>
              <a:buClrTx/>
              <a:buSzTx/>
              <a:buFontTx/>
              <a:buNone/>
              <a:tabLst/>
              <a:defRPr/>
            </a:pPr>
            <a:r>
              <a:rPr lang="en-US" sz="1400" dirty="0">
                <a:solidFill>
                  <a:schemeClr val="tx1">
                    <a:lumMod val="75000"/>
                    <a:lumOff val="25000"/>
                  </a:schemeClr>
                </a:solidFill>
              </a:rPr>
              <a:t>Scan</a:t>
            </a:r>
            <a:endParaRPr kumimoji="0" lang="en-US" sz="140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75" name="TextBox 74">
            <a:extLst>
              <a:ext uri="{FF2B5EF4-FFF2-40B4-BE49-F238E27FC236}">
                <a16:creationId xmlns:a16="http://schemas.microsoft.com/office/drawing/2014/main" id="{C9999671-4D88-2145-A95D-1242C269C8C1}"/>
              </a:ext>
            </a:extLst>
          </p:cNvPr>
          <p:cNvSpPr txBox="1"/>
          <p:nvPr/>
        </p:nvSpPr>
        <p:spPr>
          <a:xfrm>
            <a:off x="1047790" y="5870943"/>
            <a:ext cx="894850" cy="467782"/>
          </a:xfrm>
          <a:prstGeom prst="rect">
            <a:avLst/>
          </a:prstGeom>
          <a:noFill/>
        </p:spPr>
        <p:txBody>
          <a:bodyPr wrap="none" lIns="121883" tIns="60941" rIns="121883" bIns="60941" rtlCol="0">
            <a:spAutoFit/>
          </a:bodyPr>
          <a:lstStyle/>
          <a:p>
            <a:pPr marL="0" marR="0" lvl="0" indent="0" algn="l" defTabSz="1088142" rtl="0" eaLnBrk="1" fontAlgn="auto" latinLnBrk="0" hangingPunct="1">
              <a:lnSpc>
                <a:spcPct val="8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lumMod val="75000"/>
                    <a:lumOff val="25000"/>
                  </a:schemeClr>
                </a:solidFill>
                <a:effectLst/>
                <a:uLnTx/>
                <a:uFillTx/>
                <a:ea typeface="+mn-ea"/>
                <a:cs typeface="+mn-cs"/>
              </a:rPr>
              <a:t>PTT/</a:t>
            </a:r>
          </a:p>
          <a:p>
            <a:pPr marL="0" marR="0" lvl="0" indent="0" algn="l" defTabSz="1088142" rtl="0" eaLnBrk="1" fontAlgn="auto" latinLnBrk="0" hangingPunct="1">
              <a:lnSpc>
                <a:spcPct val="80000"/>
              </a:lnSpc>
              <a:spcBef>
                <a:spcPts val="0"/>
              </a:spcBef>
              <a:spcAft>
                <a:spcPts val="0"/>
              </a:spcAft>
              <a:buClrTx/>
              <a:buSzTx/>
              <a:buFontTx/>
              <a:buNone/>
              <a:tabLst/>
              <a:defRPr/>
            </a:pPr>
            <a:r>
              <a:rPr lang="en-US" sz="1400" dirty="0">
                <a:solidFill>
                  <a:schemeClr val="tx1">
                    <a:lumMod val="75000"/>
                    <a:lumOff val="25000"/>
                  </a:schemeClr>
                </a:solidFill>
              </a:rPr>
              <a:t>Voice AI</a:t>
            </a:r>
            <a:endParaRPr kumimoji="0" lang="en-US" sz="140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24" name="Oval 23">
            <a:extLst>
              <a:ext uri="{FF2B5EF4-FFF2-40B4-BE49-F238E27FC236}">
                <a16:creationId xmlns:a16="http://schemas.microsoft.com/office/drawing/2014/main" id="{A7ACD4E1-13B4-E54F-9E72-58415AA01BBE}"/>
              </a:ext>
            </a:extLst>
          </p:cNvPr>
          <p:cNvSpPr/>
          <p:nvPr/>
        </p:nvSpPr>
        <p:spPr>
          <a:xfrm>
            <a:off x="2522198" y="5157958"/>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64BD850A-1939-D847-9C2F-DF8B777EA924}"/>
              </a:ext>
            </a:extLst>
          </p:cNvPr>
          <p:cNvSpPr/>
          <p:nvPr/>
        </p:nvSpPr>
        <p:spPr>
          <a:xfrm>
            <a:off x="9176359" y="4149437"/>
            <a:ext cx="485798" cy="485798"/>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50"/>
                </a:solidFill>
              </a:rPr>
              <a:t>2</a:t>
            </a:r>
          </a:p>
        </p:txBody>
      </p:sp>
      <p:sp>
        <p:nvSpPr>
          <p:cNvPr id="98" name="Oval 97">
            <a:extLst>
              <a:ext uri="{FF2B5EF4-FFF2-40B4-BE49-F238E27FC236}">
                <a16:creationId xmlns:a16="http://schemas.microsoft.com/office/drawing/2014/main" id="{94C1B869-6C7D-634B-B412-1D137B06BEC5}"/>
              </a:ext>
            </a:extLst>
          </p:cNvPr>
          <p:cNvSpPr/>
          <p:nvPr/>
        </p:nvSpPr>
        <p:spPr>
          <a:xfrm>
            <a:off x="9176359" y="4925292"/>
            <a:ext cx="485798" cy="485798"/>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50"/>
                </a:solidFill>
              </a:rPr>
              <a:t>3</a:t>
            </a:r>
          </a:p>
        </p:txBody>
      </p:sp>
      <p:sp>
        <p:nvSpPr>
          <p:cNvPr id="99" name="TextBox 98">
            <a:extLst>
              <a:ext uri="{FF2B5EF4-FFF2-40B4-BE49-F238E27FC236}">
                <a16:creationId xmlns:a16="http://schemas.microsoft.com/office/drawing/2014/main" id="{149EE06F-6668-9644-89A1-D09B47B93B78}"/>
              </a:ext>
            </a:extLst>
          </p:cNvPr>
          <p:cNvSpPr txBox="1"/>
          <p:nvPr/>
        </p:nvSpPr>
        <p:spPr>
          <a:xfrm>
            <a:off x="9719310" y="3524691"/>
            <a:ext cx="1379619" cy="396126"/>
          </a:xfrm>
          <a:prstGeom prst="rect">
            <a:avLst/>
          </a:prstGeom>
          <a:noFill/>
        </p:spPr>
        <p:txBody>
          <a:bodyPr wrap="square">
            <a:noAutofit/>
          </a:bodyPr>
          <a:lstStyle/>
          <a:p>
            <a:r>
              <a:rPr lang="en-US" sz="1600" dirty="0"/>
              <a:t>Buttons</a:t>
            </a:r>
          </a:p>
          <a:p>
            <a:pPr>
              <a:spcAft>
                <a:spcPts val="1200"/>
              </a:spcAft>
            </a:pPr>
            <a:r>
              <a:rPr lang="en-US" sz="1600" dirty="0">
                <a:effectLst/>
              </a:rPr>
              <a:t>           </a:t>
            </a:r>
          </a:p>
        </p:txBody>
      </p:sp>
      <p:sp>
        <p:nvSpPr>
          <p:cNvPr id="100" name="TextBox 99">
            <a:extLst>
              <a:ext uri="{FF2B5EF4-FFF2-40B4-BE49-F238E27FC236}">
                <a16:creationId xmlns:a16="http://schemas.microsoft.com/office/drawing/2014/main" id="{0EA67FC8-9394-194A-B39A-9DE423B4A978}"/>
              </a:ext>
            </a:extLst>
          </p:cNvPr>
          <p:cNvSpPr txBox="1"/>
          <p:nvPr/>
        </p:nvSpPr>
        <p:spPr>
          <a:xfrm>
            <a:off x="9719310" y="4100559"/>
            <a:ext cx="2499828" cy="396126"/>
          </a:xfrm>
          <a:prstGeom prst="rect">
            <a:avLst/>
          </a:prstGeom>
          <a:noFill/>
        </p:spPr>
        <p:txBody>
          <a:bodyPr wrap="square">
            <a:noAutofit/>
          </a:bodyPr>
          <a:lstStyle/>
          <a:p>
            <a:pPr>
              <a:spcAft>
                <a:spcPts val="1200"/>
              </a:spcAft>
            </a:pPr>
            <a:r>
              <a:rPr lang="en-US" sz="1600" dirty="0">
                <a:effectLst/>
              </a:rPr>
              <a:t>Interactive </a:t>
            </a:r>
            <a:br>
              <a:rPr lang="en-US" sz="1600" dirty="0">
                <a:effectLst/>
              </a:rPr>
            </a:br>
            <a:r>
              <a:rPr lang="en-US" sz="1600" dirty="0">
                <a:effectLst/>
              </a:rPr>
              <a:t>touchscreen</a:t>
            </a:r>
          </a:p>
        </p:txBody>
      </p:sp>
      <p:sp>
        <p:nvSpPr>
          <p:cNvPr id="101" name="TextBox 100">
            <a:extLst>
              <a:ext uri="{FF2B5EF4-FFF2-40B4-BE49-F238E27FC236}">
                <a16:creationId xmlns:a16="http://schemas.microsoft.com/office/drawing/2014/main" id="{F5AC61AB-F38E-9340-B1AB-A1AFB35FA0E2}"/>
              </a:ext>
            </a:extLst>
          </p:cNvPr>
          <p:cNvSpPr txBox="1"/>
          <p:nvPr/>
        </p:nvSpPr>
        <p:spPr>
          <a:xfrm>
            <a:off x="9719310" y="4860808"/>
            <a:ext cx="2499828" cy="1021438"/>
          </a:xfrm>
          <a:prstGeom prst="rect">
            <a:avLst/>
          </a:prstGeom>
          <a:noFill/>
        </p:spPr>
        <p:txBody>
          <a:bodyPr wrap="square">
            <a:noAutofit/>
          </a:bodyPr>
          <a:lstStyle/>
          <a:p>
            <a:pPr>
              <a:spcAft>
                <a:spcPts val="1200"/>
              </a:spcAft>
            </a:pPr>
            <a:r>
              <a:rPr lang="en-US" sz="1600" dirty="0"/>
              <a:t>Voice queries </a:t>
            </a:r>
            <a:br>
              <a:rPr lang="en-US" sz="1600" dirty="0"/>
            </a:br>
            <a:r>
              <a:rPr lang="en-US" sz="1600" dirty="0"/>
              <a:t>via Voice AI  </a:t>
            </a:r>
            <a:br>
              <a:rPr lang="en-US" sz="1600" dirty="0"/>
            </a:br>
            <a:r>
              <a:rPr lang="en-US" sz="1600" dirty="0"/>
              <a:t>Assistant </a:t>
            </a:r>
            <a:endParaRPr lang="en-US" sz="1600" dirty="0">
              <a:effectLst/>
            </a:endParaRPr>
          </a:p>
        </p:txBody>
      </p:sp>
      <p:cxnSp>
        <p:nvCxnSpPr>
          <p:cNvPr id="102" name="Straight Connector 101">
            <a:extLst>
              <a:ext uri="{FF2B5EF4-FFF2-40B4-BE49-F238E27FC236}">
                <a16:creationId xmlns:a16="http://schemas.microsoft.com/office/drawing/2014/main" id="{62ACCB75-828F-3E4C-8FA8-448D90C0768A}"/>
              </a:ext>
            </a:extLst>
          </p:cNvPr>
          <p:cNvCxnSpPr>
            <a:cxnSpLocks/>
          </p:cNvCxnSpPr>
          <p:nvPr/>
        </p:nvCxnSpPr>
        <p:spPr>
          <a:xfrm>
            <a:off x="8648961" y="2459299"/>
            <a:ext cx="0" cy="3925934"/>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pic>
        <p:nvPicPr>
          <p:cNvPr id="103" name="Graphic 102">
            <a:extLst>
              <a:ext uri="{FF2B5EF4-FFF2-40B4-BE49-F238E27FC236}">
                <a16:creationId xmlns:a16="http://schemas.microsoft.com/office/drawing/2014/main" id="{BEE369D2-8CC4-834F-8050-0A5B721911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6943" y="2639319"/>
            <a:ext cx="867003" cy="867003"/>
          </a:xfrm>
          <a:prstGeom prst="rect">
            <a:avLst/>
          </a:prstGeom>
        </p:spPr>
      </p:pic>
      <p:sp>
        <p:nvSpPr>
          <p:cNvPr id="104" name="Oval 103">
            <a:extLst>
              <a:ext uri="{FF2B5EF4-FFF2-40B4-BE49-F238E27FC236}">
                <a16:creationId xmlns:a16="http://schemas.microsoft.com/office/drawing/2014/main" id="{38722EA5-9244-F24D-AC9E-93E7B2F7A68F}"/>
              </a:ext>
            </a:extLst>
          </p:cNvPr>
          <p:cNvSpPr>
            <a:spLocks noChangeAspect="1"/>
          </p:cNvSpPr>
          <p:nvPr/>
        </p:nvSpPr>
        <p:spPr>
          <a:xfrm>
            <a:off x="7026527" y="2698865"/>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3</a:t>
            </a:r>
          </a:p>
        </p:txBody>
      </p:sp>
      <p:sp>
        <p:nvSpPr>
          <p:cNvPr id="108" name="Oval 107">
            <a:extLst>
              <a:ext uri="{FF2B5EF4-FFF2-40B4-BE49-F238E27FC236}">
                <a16:creationId xmlns:a16="http://schemas.microsoft.com/office/drawing/2014/main" id="{3AA500F1-265E-8943-8D40-35D172B3D764}"/>
              </a:ext>
            </a:extLst>
          </p:cNvPr>
          <p:cNvSpPr>
            <a:spLocks noChangeAspect="1"/>
          </p:cNvSpPr>
          <p:nvPr/>
        </p:nvSpPr>
        <p:spPr>
          <a:xfrm>
            <a:off x="872206" y="2550198"/>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1</a:t>
            </a:r>
          </a:p>
        </p:txBody>
      </p:sp>
      <p:sp>
        <p:nvSpPr>
          <p:cNvPr id="109" name="Oval 108">
            <a:extLst>
              <a:ext uri="{FF2B5EF4-FFF2-40B4-BE49-F238E27FC236}">
                <a16:creationId xmlns:a16="http://schemas.microsoft.com/office/drawing/2014/main" id="{CB0F8CA9-FC04-4642-9412-4539B1B3B565}"/>
              </a:ext>
            </a:extLst>
          </p:cNvPr>
          <p:cNvSpPr>
            <a:spLocks noChangeAspect="1"/>
          </p:cNvSpPr>
          <p:nvPr/>
        </p:nvSpPr>
        <p:spPr>
          <a:xfrm>
            <a:off x="651256" y="5797315"/>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1</a:t>
            </a:r>
          </a:p>
        </p:txBody>
      </p:sp>
      <p:sp>
        <p:nvSpPr>
          <p:cNvPr id="111" name="Oval 110">
            <a:extLst>
              <a:ext uri="{FF2B5EF4-FFF2-40B4-BE49-F238E27FC236}">
                <a16:creationId xmlns:a16="http://schemas.microsoft.com/office/drawing/2014/main" id="{373DED25-21C8-A34D-8850-B8FABB60999D}"/>
              </a:ext>
            </a:extLst>
          </p:cNvPr>
          <p:cNvSpPr>
            <a:spLocks noChangeAspect="1"/>
          </p:cNvSpPr>
          <p:nvPr/>
        </p:nvSpPr>
        <p:spPr>
          <a:xfrm>
            <a:off x="4081642" y="5593668"/>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2</a:t>
            </a:r>
          </a:p>
        </p:txBody>
      </p:sp>
      <p:sp>
        <p:nvSpPr>
          <p:cNvPr id="112" name="Oval 111">
            <a:extLst>
              <a:ext uri="{FF2B5EF4-FFF2-40B4-BE49-F238E27FC236}">
                <a16:creationId xmlns:a16="http://schemas.microsoft.com/office/drawing/2014/main" id="{30AA5E26-4C7B-E94D-AE6D-D5F413D0DB90}"/>
              </a:ext>
            </a:extLst>
          </p:cNvPr>
          <p:cNvSpPr>
            <a:spLocks noChangeAspect="1"/>
          </p:cNvSpPr>
          <p:nvPr/>
        </p:nvSpPr>
        <p:spPr>
          <a:xfrm>
            <a:off x="651256" y="5090732"/>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1</a:t>
            </a:r>
          </a:p>
        </p:txBody>
      </p:sp>
      <p:sp>
        <p:nvSpPr>
          <p:cNvPr id="27" name="Rounded Rectangle 26">
            <a:extLst>
              <a:ext uri="{FF2B5EF4-FFF2-40B4-BE49-F238E27FC236}">
                <a16:creationId xmlns:a16="http://schemas.microsoft.com/office/drawing/2014/main" id="{A4B70317-2895-234B-865A-C15B5717434E}"/>
              </a:ext>
            </a:extLst>
          </p:cNvPr>
          <p:cNvSpPr/>
          <p:nvPr/>
        </p:nvSpPr>
        <p:spPr>
          <a:xfrm>
            <a:off x="3664568" y="4914729"/>
            <a:ext cx="1194837" cy="1183599"/>
          </a:xfrm>
          <a:prstGeom prst="round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53AAD625-1E6D-A540-B225-447CF3C85CBE}"/>
              </a:ext>
            </a:extLst>
          </p:cNvPr>
          <p:cNvGrpSpPr/>
          <p:nvPr/>
        </p:nvGrpSpPr>
        <p:grpSpPr>
          <a:xfrm>
            <a:off x="5868707" y="5044062"/>
            <a:ext cx="1953657" cy="1130912"/>
            <a:chOff x="5943138" y="4931776"/>
            <a:chExt cx="1953657" cy="1130912"/>
          </a:xfrm>
        </p:grpSpPr>
        <p:grpSp>
          <p:nvGrpSpPr>
            <p:cNvPr id="18" name="Group 17">
              <a:extLst>
                <a:ext uri="{FF2B5EF4-FFF2-40B4-BE49-F238E27FC236}">
                  <a16:creationId xmlns:a16="http://schemas.microsoft.com/office/drawing/2014/main" id="{3EA7079E-F3E8-EE4A-8ED2-D7C6F6989A9B}"/>
                </a:ext>
              </a:extLst>
            </p:cNvPr>
            <p:cNvGrpSpPr/>
            <p:nvPr/>
          </p:nvGrpSpPr>
          <p:grpSpPr>
            <a:xfrm>
              <a:off x="6035070" y="4931776"/>
              <a:ext cx="1861725" cy="1130912"/>
              <a:chOff x="6035070" y="4953041"/>
              <a:chExt cx="1861725" cy="1130912"/>
            </a:xfrm>
          </p:grpSpPr>
          <p:cxnSp>
            <p:nvCxnSpPr>
              <p:cNvPr id="80" name="Straight Connector 79">
                <a:extLst>
                  <a:ext uri="{FF2B5EF4-FFF2-40B4-BE49-F238E27FC236}">
                    <a16:creationId xmlns:a16="http://schemas.microsoft.com/office/drawing/2014/main" id="{BE4B65D5-1EEE-554A-9DF5-0146106EFF36}"/>
                  </a:ext>
                </a:extLst>
              </p:cNvPr>
              <p:cNvCxnSpPr>
                <a:cxnSpLocks/>
              </p:cNvCxnSpPr>
              <p:nvPr/>
            </p:nvCxnSpPr>
            <p:spPr>
              <a:xfrm rot="10800000">
                <a:off x="6035070" y="5102083"/>
                <a:ext cx="867007" cy="0"/>
              </a:xfrm>
              <a:prstGeom prst="line">
                <a:avLst/>
              </a:prstGeom>
              <a:ln>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DC7CC19-F218-FA4A-903C-7CD0CE72D095}"/>
                  </a:ext>
                </a:extLst>
              </p:cNvPr>
              <p:cNvCxnSpPr>
                <a:cxnSpLocks/>
              </p:cNvCxnSpPr>
              <p:nvPr/>
            </p:nvCxnSpPr>
            <p:spPr>
              <a:xfrm rot="10800000">
                <a:off x="6035070" y="5890689"/>
                <a:ext cx="867007" cy="0"/>
              </a:xfrm>
              <a:prstGeom prst="line">
                <a:avLst/>
              </a:prstGeom>
              <a:ln>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30E501A-4792-C242-97DD-4EA0CF99C513}"/>
                  </a:ext>
                </a:extLst>
              </p:cNvPr>
              <p:cNvSpPr txBox="1"/>
              <p:nvPr/>
            </p:nvSpPr>
            <p:spPr>
              <a:xfrm>
                <a:off x="6895909" y="4981010"/>
                <a:ext cx="645295" cy="295427"/>
              </a:xfrm>
              <a:prstGeom prst="rect">
                <a:avLst/>
              </a:prstGeom>
              <a:noFill/>
            </p:spPr>
            <p:txBody>
              <a:bodyPr wrap="none" lIns="121883" tIns="60941" rIns="121883" bIns="60941" rtlCol="0">
                <a:spAutoFit/>
              </a:bodyPr>
              <a:lstStyle/>
              <a:p>
                <a:pPr marL="0" marR="0" lvl="0" indent="0" algn="l" defTabSz="1088142" rtl="0" eaLnBrk="1" fontAlgn="auto" latinLnBrk="0" hangingPunct="1">
                  <a:lnSpc>
                    <a:spcPct val="80000"/>
                  </a:lnSpc>
                  <a:spcBef>
                    <a:spcPts val="0"/>
                  </a:spcBef>
                  <a:spcAft>
                    <a:spcPts val="0"/>
                  </a:spcAft>
                  <a:buClrTx/>
                  <a:buSzTx/>
                  <a:buFontTx/>
                  <a:buNone/>
                  <a:tabLst/>
                  <a:defRPr/>
                </a:pPr>
                <a:r>
                  <a:rPr lang="en-US" sz="1400" dirty="0">
                    <a:solidFill>
                      <a:schemeClr val="tx1">
                        <a:lumMod val="75000"/>
                        <a:lumOff val="25000"/>
                      </a:schemeClr>
                    </a:solidFill>
                  </a:rPr>
                  <a:t>Back</a:t>
                </a:r>
                <a:endParaRPr kumimoji="0" lang="en-US" sz="140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79" name="TextBox 78">
                <a:extLst>
                  <a:ext uri="{FF2B5EF4-FFF2-40B4-BE49-F238E27FC236}">
                    <a16:creationId xmlns:a16="http://schemas.microsoft.com/office/drawing/2014/main" id="{3E6A7D20-3D0E-584A-8E7C-BDB411AAC87A}"/>
                  </a:ext>
                </a:extLst>
              </p:cNvPr>
              <p:cNvSpPr txBox="1"/>
              <p:nvPr/>
            </p:nvSpPr>
            <p:spPr>
              <a:xfrm>
                <a:off x="6849176" y="5788526"/>
                <a:ext cx="723841" cy="295427"/>
              </a:xfrm>
              <a:prstGeom prst="rect">
                <a:avLst/>
              </a:prstGeom>
              <a:noFill/>
            </p:spPr>
            <p:txBody>
              <a:bodyPr wrap="none" lIns="121883" tIns="60941" rIns="121883" bIns="60941" rtlCol="0">
                <a:spAutoFit/>
              </a:bodyPr>
              <a:lstStyle/>
              <a:p>
                <a:pPr marL="0" marR="0" lvl="0" indent="0" algn="l" defTabSz="1088142" rtl="0" eaLnBrk="1" fontAlgn="auto" latinLnBrk="0" hangingPunct="1">
                  <a:lnSpc>
                    <a:spcPct val="8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lumMod val="75000"/>
                        <a:lumOff val="25000"/>
                      </a:schemeClr>
                    </a:solidFill>
                    <a:effectLst/>
                    <a:uLnTx/>
                    <a:uFillTx/>
                    <a:ea typeface="+mn-ea"/>
                    <a:cs typeface="+mn-cs"/>
                  </a:rPr>
                  <a:t>Home</a:t>
                </a:r>
              </a:p>
            </p:txBody>
          </p:sp>
          <p:sp>
            <p:nvSpPr>
              <p:cNvPr id="106" name="Oval 105">
                <a:extLst>
                  <a:ext uri="{FF2B5EF4-FFF2-40B4-BE49-F238E27FC236}">
                    <a16:creationId xmlns:a16="http://schemas.microsoft.com/office/drawing/2014/main" id="{8B588B00-3D0E-7E42-9A8E-542AE349AF01}"/>
                  </a:ext>
                </a:extLst>
              </p:cNvPr>
              <p:cNvSpPr>
                <a:spLocks noChangeAspect="1"/>
              </p:cNvSpPr>
              <p:nvPr/>
            </p:nvSpPr>
            <p:spPr>
              <a:xfrm>
                <a:off x="7552345" y="4953041"/>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1</a:t>
                </a:r>
              </a:p>
            </p:txBody>
          </p:sp>
          <p:sp>
            <p:nvSpPr>
              <p:cNvPr id="107" name="Oval 106">
                <a:extLst>
                  <a:ext uri="{FF2B5EF4-FFF2-40B4-BE49-F238E27FC236}">
                    <a16:creationId xmlns:a16="http://schemas.microsoft.com/office/drawing/2014/main" id="{DB58ED33-D895-AF42-81A0-5D91812498D0}"/>
                  </a:ext>
                </a:extLst>
              </p:cNvPr>
              <p:cNvSpPr>
                <a:spLocks noChangeAspect="1"/>
              </p:cNvSpPr>
              <p:nvPr/>
            </p:nvSpPr>
            <p:spPr>
              <a:xfrm>
                <a:off x="7552345" y="5727787"/>
                <a:ext cx="344450" cy="344450"/>
              </a:xfrm>
              <a:prstGeom prst="ellipse">
                <a:avLst/>
              </a:prstGeom>
              <a:solidFill>
                <a:schemeClr val="bg1">
                  <a:lumMod val="95000"/>
                </a:schemeClr>
              </a:solidFill>
              <a:ln w="25400">
                <a:solidFill>
                  <a:schemeClr val="bg1"/>
                </a:solidFill>
              </a:ln>
              <a:effectLst>
                <a:outerShdw blurRad="180477" dist="38100" dir="2700000" algn="tl" rotWithShape="0">
                  <a:prstClr val="black">
                    <a:alpha val="252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1</a:t>
                </a:r>
              </a:p>
            </p:txBody>
          </p:sp>
        </p:grpSp>
        <p:sp>
          <p:nvSpPr>
            <p:cNvPr id="82" name="Oval 81">
              <a:extLst>
                <a:ext uri="{FF2B5EF4-FFF2-40B4-BE49-F238E27FC236}">
                  <a16:creationId xmlns:a16="http://schemas.microsoft.com/office/drawing/2014/main" id="{7A88898F-C830-F04A-8F89-78E73DDA8950}"/>
                </a:ext>
              </a:extLst>
            </p:cNvPr>
            <p:cNvSpPr/>
            <p:nvPr/>
          </p:nvSpPr>
          <p:spPr>
            <a:xfrm>
              <a:off x="5943138" y="5004618"/>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EE8D4F68-90A4-574C-8B4F-C1E170E8EFCE}"/>
                </a:ext>
              </a:extLst>
            </p:cNvPr>
            <p:cNvSpPr/>
            <p:nvPr/>
          </p:nvSpPr>
          <p:spPr>
            <a:xfrm>
              <a:off x="5943138" y="5793224"/>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93130D19-60D5-4745-B493-833486EA9C3E}"/>
              </a:ext>
            </a:extLst>
          </p:cNvPr>
          <p:cNvGrpSpPr/>
          <p:nvPr/>
        </p:nvGrpSpPr>
        <p:grpSpPr>
          <a:xfrm>
            <a:off x="3145536" y="3282816"/>
            <a:ext cx="656992" cy="152400"/>
            <a:chOff x="3096768" y="3282816"/>
            <a:chExt cx="656992" cy="152400"/>
          </a:xfrm>
        </p:grpSpPr>
        <p:cxnSp>
          <p:nvCxnSpPr>
            <p:cNvPr id="84" name="Straight Connector 83">
              <a:extLst>
                <a:ext uri="{FF2B5EF4-FFF2-40B4-BE49-F238E27FC236}">
                  <a16:creationId xmlns:a16="http://schemas.microsoft.com/office/drawing/2014/main" id="{9841929E-5F86-4840-95EF-936FB44DB1A3}"/>
                </a:ext>
              </a:extLst>
            </p:cNvPr>
            <p:cNvCxnSpPr>
              <a:cxnSpLocks/>
            </p:cNvCxnSpPr>
            <p:nvPr/>
          </p:nvCxnSpPr>
          <p:spPr>
            <a:xfrm>
              <a:off x="3096768" y="3365240"/>
              <a:ext cx="553082" cy="0"/>
            </a:xfrm>
            <a:prstGeom prst="line">
              <a:avLst/>
            </a:prstGeom>
            <a:ln>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D2A2A17D-7338-C042-85D0-07E75C702052}"/>
                </a:ext>
              </a:extLst>
            </p:cNvPr>
            <p:cNvSpPr/>
            <p:nvPr/>
          </p:nvSpPr>
          <p:spPr>
            <a:xfrm>
              <a:off x="3601360" y="3282816"/>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3" name="Straight Connector 52">
            <a:extLst>
              <a:ext uri="{FF2B5EF4-FFF2-40B4-BE49-F238E27FC236}">
                <a16:creationId xmlns:a16="http://schemas.microsoft.com/office/drawing/2014/main" id="{D9D9C4C3-0A39-714C-869C-A32B84ADA5F7}"/>
              </a:ext>
            </a:extLst>
          </p:cNvPr>
          <p:cNvCxnSpPr>
            <a:cxnSpLocks/>
          </p:cNvCxnSpPr>
          <p:nvPr/>
        </p:nvCxnSpPr>
        <p:spPr>
          <a:xfrm flipV="1">
            <a:off x="1628281" y="5955519"/>
            <a:ext cx="972631" cy="19704"/>
          </a:xfrm>
          <a:prstGeom prst="line">
            <a:avLst/>
          </a:prstGeom>
          <a:ln>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D96B4251-BFAC-5746-91EC-53C190CD7BE8}"/>
              </a:ext>
            </a:extLst>
          </p:cNvPr>
          <p:cNvSpPr/>
          <p:nvPr/>
        </p:nvSpPr>
        <p:spPr>
          <a:xfrm>
            <a:off x="2522198" y="5887267"/>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632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Zebra New Branding">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2.xml><?xml version="1.0" encoding="utf-8"?>
<a:theme xmlns:a="http://schemas.openxmlformats.org/drawingml/2006/main" name="Divid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15596</TotalTime>
  <Words>2199</Words>
  <Application>Microsoft Office PowerPoint</Application>
  <PresentationFormat>Widescreen</PresentationFormat>
  <Paragraphs>310</Paragraphs>
  <Slides>27</Slides>
  <Notes>9</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Zebra New Branding</vt:lpstr>
      <vt:lpstr>Dividers</vt:lpstr>
      <vt:lpstr>WS50  powered by Workcloud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Mobility DNA Software Suite</vt:lpstr>
      <vt:lpstr>PowerPoint Presentation</vt:lpstr>
      <vt:lpstr>PowerPoint Presentation</vt:lpstr>
      <vt:lpstr>PowerPoint Presentation</vt:lpstr>
      <vt:lpstr>Added value for Zebra’s WS50</vt:lpstr>
      <vt:lpstr>Thank you!</vt:lpstr>
    </vt:vector>
  </TitlesOfParts>
  <Manager/>
  <Company>Zebra Technologies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WS50 powered by Workcloud Customer Presentation</dc:title>
  <dc:subject/>
  <dc:creator>Zebra Technologies</dc:creator>
  <cp:keywords/>
  <dc:description/>
  <cp:lastModifiedBy>Kurtenbach, Nicholas</cp:lastModifiedBy>
  <cp:revision>345</cp:revision>
  <cp:lastPrinted>2024-01-28T23:42:22Z</cp:lastPrinted>
  <dcterms:created xsi:type="dcterms:W3CDTF">2023-12-21T15:34:51Z</dcterms:created>
  <dcterms:modified xsi:type="dcterms:W3CDTF">2024-03-05T16:28:35Z</dcterms:modified>
  <cp:category/>
</cp:coreProperties>
</file>