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56" r:id="rId5"/>
    <p:sldId id="257" r:id="rId6"/>
    <p:sldId id="258" r:id="rId7"/>
    <p:sldId id="259" r:id="rId8"/>
    <p:sldId id="260" r:id="rId9"/>
    <p:sldId id="299" r:id="rId10"/>
    <p:sldId id="307" r:id="rId11"/>
    <p:sldId id="263" r:id="rId12"/>
    <p:sldId id="347" r:id="rId13"/>
    <p:sldId id="348" r:id="rId14"/>
    <p:sldId id="346" r:id="rId15"/>
    <p:sldId id="339" r:id="rId16"/>
    <p:sldId id="313" r:id="rId17"/>
    <p:sldId id="314" r:id="rId18"/>
    <p:sldId id="315" r:id="rId19"/>
    <p:sldId id="316" r:id="rId20"/>
    <p:sldId id="317" r:id="rId21"/>
    <p:sldId id="318" r:id="rId22"/>
    <p:sldId id="340" r:id="rId23"/>
    <p:sldId id="341" r:id="rId24"/>
    <p:sldId id="342" r:id="rId25"/>
    <p:sldId id="323" r:id="rId26"/>
    <p:sldId id="349" r:id="rId27"/>
    <p:sldId id="350" r:id="rId28"/>
    <p:sldId id="351" r:id="rId29"/>
    <p:sldId id="352" r:id="rId30"/>
    <p:sldId id="353" r:id="rId31"/>
    <p:sldId id="354" r:id="rId32"/>
    <p:sldId id="355" r:id="rId33"/>
    <p:sldId id="356" r:id="rId34"/>
    <p:sldId id="357" r:id="rId35"/>
    <p:sldId id="287" r:id="rId36"/>
    <p:sldId id="289" r:id="rId37"/>
    <p:sldId id="290" r:id="rId38"/>
    <p:sldId id="300" r:id="rId39"/>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7F6A3D-4033-5CD9-7283-C0FF9D7E84EA}" name="Guillermo Sariñana" initials="" userId="S::guillermo@madebygrizzly.com::3aedcfdd-fc97-4eeb-9181-f50ec636d7a8" providerId="AD"/>
  <p188:author id="{3867C547-97DC-2BE5-3130-4510E57BB42E}" name="Sara Torti" initials="" userId="S::sara@madebygrizzly.com::9cd8f23f-3e99-47ea-b923-a852c0b2b327" providerId="AD"/>
  <p188:author id="{6C036867-C15E-E364-946D-53DCCC20DEB0}" name="mackenzie@grizzly.co" initials="" userId="679be0bc03e6af5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D74B"/>
    <a:srgbClr val="F7BE00"/>
    <a:srgbClr val="0E73E6"/>
    <a:srgbClr val="7E6084"/>
    <a:srgbClr val="BC6C6B"/>
    <a:srgbClr val="FFFFFF"/>
    <a:srgbClr val="8EB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D9578-E1E3-4536-8A0E-25CE503844DB}" v="143" dt="2025-05-28T19:37:52.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91" autoAdjust="0"/>
    <p:restoredTop sz="94610"/>
  </p:normalViewPr>
  <p:slideViewPr>
    <p:cSldViewPr snapToGrid="0" snapToObjects="1">
      <p:cViewPr varScale="1">
        <p:scale>
          <a:sx n="43" d="100"/>
          <a:sy n="43" d="100"/>
        </p:scale>
        <p:origin x="104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48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3" name="Google Shape;693;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94" name="Google Shape;694;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32</a:t>
            </a:fld>
            <a:endParaRPr sz="18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8A131-504E-DEE9-9526-E09CB4111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F4DAA-F376-8640-EAFA-88A31D476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672FB-425F-6BD1-3B16-D843867565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BECDE5-9495-17DD-D54C-F0B8E52A968A}"/>
              </a:ext>
            </a:extLst>
          </p:cNvPr>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267084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D3D1D-A0B4-16D3-C956-8ECC5E156A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73F66-F479-9F81-B18A-A84410808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385F3-9C5A-8C5B-0CF3-BF0A3C4483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583FF2-BA73-7880-6EC3-AEA67BCA9656}"/>
              </a:ext>
            </a:extLst>
          </p:cNvPr>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271311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795718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34.svg"/><Relationship Id="rId4" Type="http://schemas.openxmlformats.org/officeDocument/2006/relationships/image" Target="../media/image45.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31.svg"/><Relationship Id="rId4" Type="http://schemas.openxmlformats.org/officeDocument/2006/relationships/image" Target="../media/image52.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34.svg"/><Relationship Id="rId5" Type="http://schemas.openxmlformats.org/officeDocument/2006/relationships/image" Target="../media/image60.png"/><Relationship Id="rId10" Type="http://schemas.openxmlformats.org/officeDocument/2006/relationships/image" Target="../media/image33.pn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notesSlide" Target="../notesSlides/notesSlide19.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34.sv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jpeg"/><Relationship Id="rId18" Type="http://schemas.openxmlformats.org/officeDocument/2006/relationships/image" Target="../media/image109.jpeg"/><Relationship Id="rId3" Type="http://schemas.openxmlformats.org/officeDocument/2006/relationships/image" Target="../media/image96.png"/><Relationship Id="rId21" Type="http://schemas.openxmlformats.org/officeDocument/2006/relationships/image" Target="../media/image110.png"/><Relationship Id="rId7" Type="http://schemas.openxmlformats.org/officeDocument/2006/relationships/image" Target="../media/image99.png"/><Relationship Id="rId12" Type="http://schemas.openxmlformats.org/officeDocument/2006/relationships/image" Target="../media/image104.png"/><Relationship Id="rId17" Type="http://schemas.microsoft.com/office/2007/relationships/hdphoto" Target="../media/hdphoto2.wdp"/><Relationship Id="rId2" Type="http://schemas.openxmlformats.org/officeDocument/2006/relationships/notesSlide" Target="../notesSlides/notesSlide20.xml"/><Relationship Id="rId16" Type="http://schemas.openxmlformats.org/officeDocument/2006/relationships/image" Target="../media/image108.png"/><Relationship Id="rId20"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98.jpeg"/><Relationship Id="rId11" Type="http://schemas.openxmlformats.org/officeDocument/2006/relationships/image" Target="../media/image103.tiff"/><Relationship Id="rId5" Type="http://schemas.microsoft.com/office/2007/relationships/hdphoto" Target="../media/hdphoto1.wdp"/><Relationship Id="rId15" Type="http://schemas.openxmlformats.org/officeDocument/2006/relationships/image" Target="../media/image107.jpeg"/><Relationship Id="rId10" Type="http://schemas.openxmlformats.org/officeDocument/2006/relationships/image" Target="../media/image102.tiff"/><Relationship Id="rId19" Type="http://schemas.openxmlformats.org/officeDocument/2006/relationships/image" Target="../media/image33.png"/><Relationship Id="rId4" Type="http://schemas.openxmlformats.org/officeDocument/2006/relationships/image" Target="../media/image97.png"/><Relationship Id="rId9" Type="http://schemas.openxmlformats.org/officeDocument/2006/relationships/image" Target="../media/image101.pn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28.png"/><Relationship Id="rId4"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3.jpeg"/><Relationship Id="rId7" Type="http://schemas.openxmlformats.org/officeDocument/2006/relationships/image" Target="../media/image117.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18" Type="http://schemas.openxmlformats.org/officeDocument/2006/relationships/image" Target="../media/image132.png"/><Relationship Id="rId26" Type="http://schemas.openxmlformats.org/officeDocument/2006/relationships/image" Target="../media/image140.png"/><Relationship Id="rId3" Type="http://schemas.openxmlformats.org/officeDocument/2006/relationships/image" Target="../media/image118.png"/><Relationship Id="rId21" Type="http://schemas.openxmlformats.org/officeDocument/2006/relationships/image" Target="../media/image135.sv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svg"/><Relationship Id="rId25" Type="http://schemas.openxmlformats.org/officeDocument/2006/relationships/image" Target="../media/image139.png"/><Relationship Id="rId2" Type="http://schemas.openxmlformats.org/officeDocument/2006/relationships/notesSlide" Target="../notesSlides/notesSlide23.xml"/><Relationship Id="rId16" Type="http://schemas.openxmlformats.org/officeDocument/2006/relationships/image" Target="../media/image130.png"/><Relationship Id="rId20" Type="http://schemas.openxmlformats.org/officeDocument/2006/relationships/image" Target="../media/image134.png"/><Relationship Id="rId29"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120.svg"/><Relationship Id="rId11" Type="http://schemas.openxmlformats.org/officeDocument/2006/relationships/image" Target="../media/image125.png"/><Relationship Id="rId24" Type="http://schemas.openxmlformats.org/officeDocument/2006/relationships/image" Target="../media/image138.png"/><Relationship Id="rId5" Type="http://schemas.openxmlformats.org/officeDocument/2006/relationships/image" Target="../media/image119.png"/><Relationship Id="rId15" Type="http://schemas.openxmlformats.org/officeDocument/2006/relationships/image" Target="../media/image129.svg"/><Relationship Id="rId23" Type="http://schemas.openxmlformats.org/officeDocument/2006/relationships/image" Target="../media/image137.svg"/><Relationship Id="rId28" Type="http://schemas.openxmlformats.org/officeDocument/2006/relationships/image" Target="../media/image33.png"/><Relationship Id="rId10" Type="http://schemas.openxmlformats.org/officeDocument/2006/relationships/image" Target="../media/image124.png"/><Relationship Id="rId19" Type="http://schemas.openxmlformats.org/officeDocument/2006/relationships/image" Target="../media/image133.svg"/><Relationship Id="rId4" Type="http://schemas.microsoft.com/office/2007/relationships/hdphoto" Target="../media/hdphoto3.wdp"/><Relationship Id="rId9" Type="http://schemas.openxmlformats.org/officeDocument/2006/relationships/image" Target="../media/image123.sv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141.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2.jpeg"/><Relationship Id="rId7" Type="http://schemas.openxmlformats.org/officeDocument/2006/relationships/image" Target="../media/image115.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43.svg"/><Relationship Id="rId4" Type="http://schemas.openxmlformats.org/officeDocument/2006/relationships/image" Target="../media/image116.png"/><Relationship Id="rId9" Type="http://schemas.openxmlformats.org/officeDocument/2006/relationships/image" Target="../media/image34.sv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21.png"/><Relationship Id="rId4" Type="http://schemas.openxmlformats.org/officeDocument/2006/relationships/image" Target="../media/image145.png"/><Relationship Id="rId9" Type="http://schemas.openxmlformats.org/officeDocument/2006/relationships/image" Target="../media/image34.sv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8.jpeg"/><Relationship Id="rId7" Type="http://schemas.openxmlformats.org/officeDocument/2006/relationships/image" Target="../media/image115.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34.svg"/></Relationships>
</file>

<file path=ppt/slides/_rels/slide28.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9.png"/><Relationship Id="rId7" Type="http://schemas.openxmlformats.org/officeDocument/2006/relationships/image" Target="../media/image122.png"/><Relationship Id="rId12" Type="http://schemas.openxmlformats.org/officeDocument/2006/relationships/image" Target="../media/image34.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33.png"/><Relationship Id="rId5" Type="http://schemas.openxmlformats.org/officeDocument/2006/relationships/image" Target="../media/image151.png"/><Relationship Id="rId10" Type="http://schemas.openxmlformats.org/officeDocument/2006/relationships/image" Target="../media/image154.png"/><Relationship Id="rId4" Type="http://schemas.openxmlformats.org/officeDocument/2006/relationships/image" Target="../media/image150.png"/><Relationship Id="rId9" Type="http://schemas.openxmlformats.org/officeDocument/2006/relationships/image" Target="../media/image153.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5.jpeg"/><Relationship Id="rId7" Type="http://schemas.openxmlformats.org/officeDocument/2006/relationships/image" Target="../media/image117.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6.png"/><Relationship Id="rId7" Type="http://schemas.openxmlformats.org/officeDocument/2006/relationships/image" Target="../media/image15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34.sv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0.jpeg"/><Relationship Id="rId7" Type="http://schemas.openxmlformats.org/officeDocument/2006/relationships/image" Target="../media/image1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43.svg"/><Relationship Id="rId4" Type="http://schemas.openxmlformats.org/officeDocument/2006/relationships/image" Target="../media/image116.png"/><Relationship Id="rId9" Type="http://schemas.openxmlformats.org/officeDocument/2006/relationships/image" Target="../media/image34.svg"/></Relationships>
</file>

<file path=ppt/slides/_rels/slide32.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s>
</file>

<file path=ppt/slides/_rels/slide33.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svg"/><Relationship Id="rId4" Type="http://schemas.openxmlformats.org/officeDocument/2006/relationships/image" Target="../media/image175.svg"/><Relationship Id="rId9" Type="http://schemas.openxmlformats.org/officeDocument/2006/relationships/image" Target="../media/image180.png"/><Relationship Id="rId14" Type="http://schemas.openxmlformats.org/officeDocument/2006/relationships/image" Target="../media/image185.svg"/></Relationships>
</file>

<file path=ppt/slides/_rels/slide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86.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zebra.com/em45"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87.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00000"/>
        </a:solidFill>
        <a:effectLst/>
      </p:bgPr>
    </p:bg>
    <p:spTree>
      <p:nvGrpSpPr>
        <p:cNvPr id="1" name=""/>
        <p:cNvGrpSpPr/>
        <p:nvPr/>
      </p:nvGrpSpPr>
      <p:grpSpPr>
        <a:xfrm>
          <a:off x="0" y="0"/>
          <a:ext cx="0" cy="0"/>
          <a:chOff x="0" y="0"/>
          <a:chExt cx="0" cy="0"/>
        </a:xfrm>
      </p:grpSpPr>
      <p:pic>
        <p:nvPicPr>
          <p:cNvPr id="2" name="Rectangle 1"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800475"/>
            <a:ext cx="5339488" cy="4257675"/>
          </a:xfrm>
          <a:prstGeom prst="rect">
            <a:avLst/>
          </a:prstGeom>
        </p:spPr>
      </p:pic>
      <p:pic>
        <p:nvPicPr>
          <p:cNvPr id="4" name="image 1"/>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9148627">
            <a:off x="7474154" y="-2661451"/>
            <a:ext cx="11403190" cy="14253988"/>
          </a:xfrm>
          <a:prstGeom prst="rect">
            <a:avLst/>
          </a:prstGeom>
        </p:spPr>
      </p:pic>
      <p:pic>
        <p:nvPicPr>
          <p:cNvPr id="5" name="Group 4900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511360" y="9244775"/>
            <a:ext cx="1828800" cy="561975"/>
          </a:xfrm>
          <a:prstGeom prst="rect">
            <a:avLst/>
          </a:prstGeom>
        </p:spPr>
      </p:pic>
      <p:sp>
        <p:nvSpPr>
          <p:cNvPr id="6" name="EM45 Enterprise Mobile"/>
          <p:cNvSpPr/>
          <p:nvPr/>
        </p:nvSpPr>
        <p:spPr>
          <a:xfrm>
            <a:off x="952500" y="5323817"/>
            <a:ext cx="11334093" cy="2476500"/>
          </a:xfrm>
          <a:prstGeom prst="rect">
            <a:avLst/>
          </a:prstGeom>
          <a:noFill/>
          <a:ln/>
        </p:spPr>
        <p:txBody>
          <a:bodyPr wrap="square" lIns="0" tIns="0" rIns="0" bIns="0" rtlCol="0" anchor="t"/>
          <a:lstStyle/>
          <a:p>
            <a:pPr marL="0" indent="0" algn="l">
              <a:lnSpc>
                <a:spcPts val="10000"/>
              </a:lnSpc>
              <a:buNone/>
            </a:pPr>
            <a:r>
              <a:rPr lang="en-US" sz="9750" b="1" dirty="0">
                <a:solidFill>
                  <a:srgbClr val="FFFFFF"/>
                </a:solidFill>
                <a:latin typeface="Arial" panose="020B0604020202020204" pitchFamily="34" charset="0"/>
                <a:ea typeface="Proxima Nova Bold" pitchFamily="34" charset="-122"/>
                <a:cs typeface="Arial" panose="020B0604020202020204" pitchFamily="34" charset="0"/>
              </a:rPr>
              <a:t>EM45
</a:t>
            </a:r>
            <a:r>
              <a:rPr lang="en-US" sz="9750" dirty="0">
                <a:solidFill>
                  <a:srgbClr val="FFFFFF"/>
                </a:solidFill>
                <a:latin typeface="Arial" panose="020B0604020202020204" pitchFamily="34" charset="0"/>
                <a:ea typeface="Proxima Nova Light" pitchFamily="34" charset="-122"/>
                <a:cs typeface="Arial" panose="020B0604020202020204" pitchFamily="34" charset="0"/>
              </a:rPr>
              <a:t>Enterprise Mobile</a:t>
            </a:r>
            <a:endParaRPr lang="en-US" sz="9750" dirty="0">
              <a:latin typeface="Arial" panose="020B0604020202020204" pitchFamily="34" charset="0"/>
              <a:cs typeface="Arial" panose="020B0604020202020204" pitchFamily="34" charset="0"/>
            </a:endParaRPr>
          </a:p>
        </p:txBody>
      </p:sp>
      <p:sp>
        <p:nvSpPr>
          <p:cNvPr id="8" name="Built for Work Designed for You"/>
          <p:cNvSpPr/>
          <p:nvPr/>
        </p:nvSpPr>
        <p:spPr>
          <a:xfrm>
            <a:off x="947840" y="8306739"/>
            <a:ext cx="7038975" cy="1143000"/>
          </a:xfrm>
          <a:prstGeom prst="rect">
            <a:avLst/>
          </a:prstGeom>
          <a:noFill/>
          <a:ln/>
        </p:spPr>
        <p:txBody>
          <a:bodyPr wrap="square" lIns="0" tIns="0" rIns="0" bIns="0" rtlCol="0" anchor="t"/>
          <a:lstStyle/>
          <a:p>
            <a:pPr marL="0" indent="0" algn="l">
              <a:lnSpc>
                <a:spcPts val="5475"/>
              </a:lnSpc>
              <a:buNone/>
            </a:pPr>
            <a:r>
              <a:rPr lang="en-US" sz="4500" dirty="0">
                <a:solidFill>
                  <a:srgbClr val="FFFFFF"/>
                </a:solidFill>
                <a:latin typeface="Arial" panose="020B0604020202020204" pitchFamily="34" charset="0"/>
                <a:ea typeface="Proxima Nova Regular" pitchFamily="34" charset="-122"/>
                <a:cs typeface="Arial" panose="020B0604020202020204" pitchFamily="34" charset="0"/>
              </a:rPr>
              <a:t>Built for </a:t>
            </a:r>
            <a:r>
              <a:rPr lang="en-US" sz="4500" b="1" dirty="0">
                <a:solidFill>
                  <a:srgbClr val="0E73E6"/>
                </a:solidFill>
                <a:latin typeface="Arial" panose="020B0604020202020204" pitchFamily="34" charset="0"/>
                <a:ea typeface="Proxima Nova Bold" pitchFamily="34" charset="-122"/>
                <a:cs typeface="Arial" panose="020B0604020202020204" pitchFamily="34" charset="0"/>
              </a:rPr>
              <a:t>Work.</a:t>
            </a:r>
            <a:r>
              <a:rPr lang="en-US" sz="4500" dirty="0">
                <a:solidFill>
                  <a:srgbClr val="0E73E6"/>
                </a:solidFill>
                <a:latin typeface="Arial" panose="020B0604020202020204" pitchFamily="34" charset="0"/>
                <a:ea typeface="Proxima Nova Regular" pitchFamily="34" charset="-122"/>
                <a:cs typeface="Arial" panose="020B0604020202020204" pitchFamily="34" charset="0"/>
              </a:rPr>
              <a:t> </a:t>
            </a:r>
            <a:br>
              <a:rPr dirty="0">
                <a:latin typeface="Arial" panose="020B0604020202020204" pitchFamily="34" charset="0"/>
                <a:cs typeface="Arial" panose="020B0604020202020204" pitchFamily="34" charset="0"/>
              </a:rPr>
            </a:br>
            <a:r>
              <a:rPr lang="en-US" sz="4500" dirty="0">
                <a:solidFill>
                  <a:srgbClr val="FFFFFF"/>
                </a:solidFill>
                <a:latin typeface="Arial" panose="020B0604020202020204" pitchFamily="34" charset="0"/>
                <a:ea typeface="Proxima Nova Regular" pitchFamily="34" charset="-122"/>
                <a:cs typeface="Arial" panose="020B0604020202020204" pitchFamily="34" charset="0"/>
              </a:rPr>
              <a:t>Designed for </a:t>
            </a:r>
            <a:r>
              <a:rPr lang="en-US" sz="4500" b="1" dirty="0">
                <a:solidFill>
                  <a:srgbClr val="0E73E6"/>
                </a:solidFill>
                <a:latin typeface="Arial" panose="020B0604020202020204" pitchFamily="34" charset="0"/>
                <a:ea typeface="Proxima Nova Bold" pitchFamily="34" charset="-122"/>
                <a:cs typeface="Arial" panose="020B0604020202020204" pitchFamily="34" charset="0"/>
              </a:rPr>
              <a:t>You</a:t>
            </a:r>
            <a:r>
              <a:rPr lang="en-US" sz="4500" dirty="0">
                <a:solidFill>
                  <a:srgbClr val="0E73E6"/>
                </a:solidFill>
                <a:latin typeface="Arial" panose="020B0604020202020204" pitchFamily="34" charset="0"/>
                <a:ea typeface="Proxima Nova Regular" pitchFamily="34" charset="-122"/>
                <a:cs typeface="Arial" panose="020B0604020202020204" pitchFamily="34" charset="0"/>
              </a:rPr>
              <a:t>.</a:t>
            </a:r>
            <a:endParaRPr lang="en-US" sz="4500" dirty="0">
              <a:solidFill>
                <a:srgbClr val="0E73E6"/>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M45">
            <a:extLst>
              <a:ext uri="{FF2B5EF4-FFF2-40B4-BE49-F238E27FC236}">
                <a16:creationId xmlns:a16="http://schemas.microsoft.com/office/drawing/2014/main" id="{70C9DD47-94A9-334C-5B6B-EA1207DE2891}"/>
              </a:ext>
            </a:extLst>
          </p:cNvPr>
          <p:cNvSpPr/>
          <p:nvPr/>
        </p:nvSpPr>
        <p:spPr>
          <a:xfrm>
            <a:off x="-1795461" y="1545687"/>
            <a:ext cx="22374225" cy="8277225"/>
          </a:xfrm>
          <a:prstGeom prst="rect">
            <a:avLst/>
          </a:prstGeom>
          <a:noFill/>
          <a:ln/>
        </p:spPr>
        <p:txBody>
          <a:bodyPr wrap="square" lIns="0" tIns="0" rIns="0" bIns="0" rtlCol="0" anchor="ctr"/>
          <a:lstStyle/>
          <a:p>
            <a:pPr>
              <a:lnSpc>
                <a:spcPts val="78830"/>
              </a:lnSpc>
            </a:pPr>
            <a:r>
              <a:rPr lang="en-US" sz="65151" b="1" dirty="0">
                <a:solidFill>
                  <a:srgbClr val="0E73E6">
                    <a:alpha val="40000"/>
                  </a:srgbClr>
                </a:solidFill>
                <a:latin typeface="Arial" panose="020B0604020202020204" pitchFamily="34" charset="0"/>
                <a:ea typeface="Proxima Nova Bold" pitchFamily="34" charset="-122"/>
                <a:cs typeface="Arial" panose="020B0604020202020204" pitchFamily="34" charset="0"/>
              </a:rPr>
              <a:t>EM45</a:t>
            </a:r>
            <a:endParaRPr lang="en-US" sz="65151" dirty="0">
              <a:solidFill>
                <a:srgbClr val="0E73E6">
                  <a:alpha val="40000"/>
                </a:srgbClr>
              </a:solidFill>
              <a:latin typeface="Arial" panose="020B0604020202020204" pitchFamily="34" charset="0"/>
              <a:cs typeface="Arial" panose="020B0604020202020204" pitchFamily="34" charset="0"/>
            </a:endParaRPr>
          </a:p>
        </p:txBody>
      </p:sp>
      <p:sp>
        <p:nvSpPr>
          <p:cNvPr id="9" name="FPO"/>
          <p:cNvSpPr/>
          <p:nvPr/>
        </p:nvSpPr>
        <p:spPr>
          <a:xfrm>
            <a:off x="9378684" y="1545687"/>
            <a:ext cx="2543175" cy="1238250"/>
          </a:xfrm>
          <a:prstGeom prst="rect">
            <a:avLst/>
          </a:prstGeom>
          <a:noFill/>
          <a:ln/>
        </p:spPr>
        <p:txBody>
          <a:bodyPr wrap="square" lIns="0" tIns="0" rIns="0" bIns="0" rtlCol="0" anchor="ctr"/>
          <a:lstStyle/>
          <a:p>
            <a:pPr>
              <a:lnSpc>
                <a:spcPts val="11775"/>
              </a:lnSpc>
            </a:pPr>
            <a:r>
              <a:rPr lang="en-US" sz="9750" b="1">
                <a:solidFill>
                  <a:srgbClr val="FF0000"/>
                </a:solidFill>
                <a:latin typeface="Arial" panose="020B0604020202020204" pitchFamily="34" charset="0"/>
                <a:ea typeface="Proxima Nova Bold" pitchFamily="34" charset="-122"/>
                <a:cs typeface="Arial" panose="020B0604020202020204" pitchFamily="34" charset="0"/>
              </a:rPr>
              <a:t>FPO</a:t>
            </a:r>
            <a:endParaRPr lang="en-US" sz="9750">
              <a:latin typeface="Arial" panose="020B0604020202020204" pitchFamily="34" charset="0"/>
              <a:cs typeface="Arial" panose="020B0604020202020204" pitchFamily="34" charset="0"/>
            </a:endParaRPr>
          </a:p>
        </p:txBody>
      </p:sp>
      <p:sp>
        <p:nvSpPr>
          <p:cNvPr id="10" name="FPO"/>
          <p:cNvSpPr/>
          <p:nvPr/>
        </p:nvSpPr>
        <p:spPr>
          <a:xfrm>
            <a:off x="5332959" y="7838189"/>
            <a:ext cx="2543175" cy="1238250"/>
          </a:xfrm>
          <a:prstGeom prst="rect">
            <a:avLst/>
          </a:prstGeom>
          <a:noFill/>
          <a:ln/>
        </p:spPr>
        <p:txBody>
          <a:bodyPr wrap="square" lIns="0" tIns="0" rIns="0" bIns="0" rtlCol="0" anchor="ctr"/>
          <a:lstStyle/>
          <a:p>
            <a:pPr>
              <a:lnSpc>
                <a:spcPts val="11775"/>
              </a:lnSpc>
            </a:pPr>
            <a:r>
              <a:rPr lang="en-US" sz="9750" b="1">
                <a:solidFill>
                  <a:srgbClr val="FF0000"/>
                </a:solidFill>
                <a:latin typeface="Arial" panose="020B0604020202020204" pitchFamily="34" charset="0"/>
                <a:ea typeface="Proxima Nova Bold" pitchFamily="34" charset="-122"/>
                <a:cs typeface="Arial" panose="020B0604020202020204" pitchFamily="34" charset="0"/>
              </a:rPr>
              <a:t>FPO</a:t>
            </a:r>
            <a:endParaRPr lang="en-US" sz="9750">
              <a:latin typeface="Arial" panose="020B0604020202020204" pitchFamily="34" charset="0"/>
              <a:cs typeface="Arial" panose="020B0604020202020204" pitchFamily="34" charset="0"/>
            </a:endParaRPr>
          </a:p>
        </p:txBody>
      </p:sp>
      <p:pic>
        <p:nvPicPr>
          <p:cNvPr id="4" name="em45-photography-product-render-beauty-camera 1"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7" name="Built for Work"/>
          <p:cNvSpPr/>
          <p:nvPr/>
        </p:nvSpPr>
        <p:spPr>
          <a:xfrm>
            <a:off x="1026072" y="4780659"/>
            <a:ext cx="5427279" cy="2095500"/>
          </a:xfrm>
          <a:prstGeom prst="rect">
            <a:avLst/>
          </a:prstGeom>
          <a:noFill/>
          <a:ln/>
        </p:spPr>
        <p:txBody>
          <a:bodyPr wrap="square" lIns="0" tIns="0" rIns="0" bIns="0" rtlCol="0" anchor="t"/>
          <a:lstStyle/>
          <a:p>
            <a:pPr>
              <a:lnSpc>
                <a:spcPct val="90000"/>
              </a:lnSpc>
            </a:pPr>
            <a:r>
              <a:rPr lang="en-US" sz="6501" dirty="0">
                <a:solidFill>
                  <a:srgbClr val="FFFFFF"/>
                </a:solidFill>
                <a:latin typeface="Arial" panose="020B0604020202020204" pitchFamily="34" charset="0"/>
                <a:ea typeface="Proxima Nova Light" pitchFamily="34" charset="-122"/>
                <a:cs typeface="Arial" panose="020B0604020202020204" pitchFamily="34" charset="0"/>
              </a:rPr>
              <a:t>Built for </a:t>
            </a:r>
            <a:r>
              <a:rPr lang="en-US" sz="6501" b="1" dirty="0">
                <a:solidFill>
                  <a:schemeClr val="bg1"/>
                </a:solidFill>
                <a:latin typeface="Arial" panose="020B0604020202020204" pitchFamily="34" charset="0"/>
                <a:ea typeface="Proxima Nova Bold" pitchFamily="34" charset="-122"/>
                <a:cs typeface="Arial" panose="020B0604020202020204" pitchFamily="34" charset="0"/>
              </a:rPr>
              <a:t>Work.</a:t>
            </a:r>
            <a:endParaRPr lang="en-US" sz="6501" dirty="0">
              <a:solidFill>
                <a:schemeClr val="bg1"/>
              </a:solidFill>
              <a:latin typeface="Arial" panose="020B0604020202020204" pitchFamily="34" charset="0"/>
              <a:cs typeface="Arial" panose="020B0604020202020204" pitchFamily="34" charset="0"/>
            </a:endParaRPr>
          </a:p>
        </p:txBody>
      </p:sp>
      <p:sp>
        <p:nvSpPr>
          <p:cNvPr id="8" name="Designed for You"/>
          <p:cNvSpPr/>
          <p:nvPr/>
        </p:nvSpPr>
        <p:spPr>
          <a:xfrm>
            <a:off x="11014842" y="4780659"/>
            <a:ext cx="7931271" cy="2095500"/>
          </a:xfrm>
          <a:prstGeom prst="rect">
            <a:avLst/>
          </a:prstGeom>
          <a:noFill/>
          <a:ln/>
        </p:spPr>
        <p:txBody>
          <a:bodyPr wrap="square" lIns="0" tIns="0" rIns="0" bIns="0" rtlCol="0" anchor="t"/>
          <a:lstStyle/>
          <a:p>
            <a:pPr>
              <a:lnSpc>
                <a:spcPct val="90000"/>
              </a:lnSpc>
            </a:pPr>
            <a:r>
              <a:rPr lang="en-US" sz="6501" dirty="0">
                <a:solidFill>
                  <a:srgbClr val="FFFFFF"/>
                </a:solidFill>
                <a:latin typeface="Arial" panose="020B0604020202020204" pitchFamily="34" charset="0"/>
                <a:ea typeface="Proxima Nova Light" pitchFamily="34" charset="-122"/>
                <a:cs typeface="Arial" panose="020B0604020202020204" pitchFamily="34" charset="0"/>
              </a:rPr>
              <a:t>Designed for </a:t>
            </a:r>
            <a:r>
              <a:rPr lang="en-US" sz="6501" b="1" dirty="0">
                <a:solidFill>
                  <a:schemeClr val="bg1"/>
                </a:solidFill>
                <a:latin typeface="Arial" panose="020B0604020202020204" pitchFamily="34" charset="0"/>
                <a:ea typeface="Proxima Nova Bold" pitchFamily="34" charset="-122"/>
                <a:cs typeface="Arial" panose="020B0604020202020204" pitchFamily="34" charset="0"/>
              </a:rPr>
              <a:t>You.</a:t>
            </a:r>
            <a:endParaRPr lang="en-US" sz="6501" dirty="0">
              <a:solidFill>
                <a:schemeClr val="bg1"/>
              </a:solidFill>
              <a:latin typeface="Arial" panose="020B0604020202020204" pitchFamily="34" charset="0"/>
              <a:cs typeface="Arial" panose="020B0604020202020204" pitchFamily="34" charset="0"/>
            </a:endParaRPr>
          </a:p>
        </p:txBody>
      </p:sp>
      <p:pic>
        <p:nvPicPr>
          <p:cNvPr id="11" name="Group 49005" descr="preencoded.png">
            <a:extLst>
              <a:ext uri="{FF2B5EF4-FFF2-40B4-BE49-F238E27FC236}">
                <a16:creationId xmlns:a16="http://schemas.microsoft.com/office/drawing/2014/main" id="{0CD931A0-72A3-8664-E9C6-54863AEB87C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077633" y="9387785"/>
            <a:ext cx="1828800" cy="5619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2B9C2190-41F4-53DB-F982-70FB3E7E5D04}"/>
              </a:ext>
            </a:extLst>
          </p:cNvPr>
          <p:cNvSpPr/>
          <p:nvPr/>
        </p:nvSpPr>
        <p:spPr>
          <a:xfrm>
            <a:off x="394313" y="1969416"/>
            <a:ext cx="3374063" cy="3484734"/>
          </a:xfrm>
          <a:prstGeom prst="roundRect">
            <a:avLst>
              <a:gd name="adj" fmla="val 9678"/>
            </a:avLst>
          </a:prstGeom>
          <a:solidFill>
            <a:srgbClr val="D6DCE5"/>
          </a:solid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1" name="Rounded Rectangle 20">
            <a:extLst>
              <a:ext uri="{FF2B5EF4-FFF2-40B4-BE49-F238E27FC236}">
                <a16:creationId xmlns:a16="http://schemas.microsoft.com/office/drawing/2014/main" id="{E833E956-3E70-3AEC-59FD-BFA806BF2968}"/>
              </a:ext>
            </a:extLst>
          </p:cNvPr>
          <p:cNvSpPr/>
          <p:nvPr/>
        </p:nvSpPr>
        <p:spPr>
          <a:xfrm>
            <a:off x="3945374" y="1969416"/>
            <a:ext cx="3374063" cy="3484734"/>
          </a:xfrm>
          <a:prstGeom prst="roundRect">
            <a:avLst>
              <a:gd name="adj" fmla="val 9678"/>
            </a:avLst>
          </a:prstGeom>
          <a:solidFill>
            <a:srgbClr val="D6DCE5"/>
          </a:solid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2" name="Rounded Rectangle 21">
            <a:extLst>
              <a:ext uri="{FF2B5EF4-FFF2-40B4-BE49-F238E27FC236}">
                <a16:creationId xmlns:a16="http://schemas.microsoft.com/office/drawing/2014/main" id="{5BA7D63A-3398-D2C8-1A58-A1D1802D2D6C}"/>
              </a:ext>
            </a:extLst>
          </p:cNvPr>
          <p:cNvSpPr/>
          <p:nvPr/>
        </p:nvSpPr>
        <p:spPr>
          <a:xfrm>
            <a:off x="7465954" y="1969416"/>
            <a:ext cx="3374063" cy="3484734"/>
          </a:xfrm>
          <a:prstGeom prst="roundRect">
            <a:avLst>
              <a:gd name="adj" fmla="val 9678"/>
            </a:avLst>
          </a:prstGeom>
          <a:solidFill>
            <a:srgbClr val="D6DCE5"/>
          </a:solid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3" name="Rounded Rectangle 22">
            <a:extLst>
              <a:ext uri="{FF2B5EF4-FFF2-40B4-BE49-F238E27FC236}">
                <a16:creationId xmlns:a16="http://schemas.microsoft.com/office/drawing/2014/main" id="{3999959F-5713-01BE-551E-8E0A1905EA99}"/>
              </a:ext>
            </a:extLst>
          </p:cNvPr>
          <p:cNvSpPr/>
          <p:nvPr/>
        </p:nvSpPr>
        <p:spPr>
          <a:xfrm>
            <a:off x="11017016" y="1969416"/>
            <a:ext cx="3374063" cy="3484734"/>
          </a:xfrm>
          <a:prstGeom prst="roundRect">
            <a:avLst>
              <a:gd name="adj" fmla="val 9678"/>
            </a:avLst>
          </a:prstGeom>
          <a:solidFill>
            <a:srgbClr val="D6DCE5"/>
          </a:solid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4" name="Rounded Rectangle 23">
            <a:extLst>
              <a:ext uri="{FF2B5EF4-FFF2-40B4-BE49-F238E27FC236}">
                <a16:creationId xmlns:a16="http://schemas.microsoft.com/office/drawing/2014/main" id="{6645C504-996F-232D-F1FF-08C40D61C502}"/>
              </a:ext>
            </a:extLst>
          </p:cNvPr>
          <p:cNvSpPr/>
          <p:nvPr/>
        </p:nvSpPr>
        <p:spPr>
          <a:xfrm>
            <a:off x="14552836" y="1969416"/>
            <a:ext cx="3374063" cy="3484734"/>
          </a:xfrm>
          <a:prstGeom prst="roundRect">
            <a:avLst>
              <a:gd name="adj" fmla="val 9678"/>
            </a:avLst>
          </a:prstGeom>
          <a:solidFill>
            <a:srgbClr val="D6DCE5"/>
          </a:solid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grpSp>
        <p:nvGrpSpPr>
          <p:cNvPr id="36" name="Group 35">
            <a:extLst>
              <a:ext uri="{FF2B5EF4-FFF2-40B4-BE49-F238E27FC236}">
                <a16:creationId xmlns:a16="http://schemas.microsoft.com/office/drawing/2014/main" id="{E7583FB5-9FA2-7DE2-19F5-B6015B51C809}"/>
              </a:ext>
            </a:extLst>
          </p:cNvPr>
          <p:cNvGrpSpPr/>
          <p:nvPr/>
        </p:nvGrpSpPr>
        <p:grpSpPr>
          <a:xfrm>
            <a:off x="394313" y="5627016"/>
            <a:ext cx="17532585" cy="3484734"/>
            <a:chOff x="500435" y="1418527"/>
            <a:chExt cx="12090960" cy="1902741"/>
          </a:xfrm>
          <a:solidFill>
            <a:srgbClr val="D6DCE5"/>
          </a:solidFill>
        </p:grpSpPr>
        <p:sp>
          <p:nvSpPr>
            <p:cNvPr id="37" name="Rounded Rectangle 36">
              <a:extLst>
                <a:ext uri="{FF2B5EF4-FFF2-40B4-BE49-F238E27FC236}">
                  <a16:creationId xmlns:a16="http://schemas.microsoft.com/office/drawing/2014/main" id="{3B344BB5-EAC3-36A3-7E13-AC2FB4E4DB54}"/>
                </a:ext>
              </a:extLst>
            </p:cNvPr>
            <p:cNvSpPr/>
            <p:nvPr/>
          </p:nvSpPr>
          <p:spPr>
            <a:xfrm>
              <a:off x="500435" y="1418527"/>
              <a:ext cx="2326848" cy="1902741"/>
            </a:xfrm>
            <a:prstGeom prst="roundRect">
              <a:avLst>
                <a:gd name="adj" fmla="val 9678"/>
              </a:avLst>
            </a:prstGeom>
            <a:grp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39" name="Rounded Rectangle 38">
              <a:extLst>
                <a:ext uri="{FF2B5EF4-FFF2-40B4-BE49-F238E27FC236}">
                  <a16:creationId xmlns:a16="http://schemas.microsoft.com/office/drawing/2014/main" id="{9F87D9EE-68E9-E333-569C-8FEED4D67561}"/>
                </a:ext>
              </a:extLst>
            </p:cNvPr>
            <p:cNvSpPr/>
            <p:nvPr/>
          </p:nvSpPr>
          <p:spPr>
            <a:xfrm>
              <a:off x="2949346" y="1418527"/>
              <a:ext cx="2326848" cy="1902741"/>
            </a:xfrm>
            <a:prstGeom prst="roundRect">
              <a:avLst>
                <a:gd name="adj" fmla="val 9678"/>
              </a:avLst>
            </a:prstGeom>
            <a:grp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41" name="Rounded Rectangle 40">
              <a:extLst>
                <a:ext uri="{FF2B5EF4-FFF2-40B4-BE49-F238E27FC236}">
                  <a16:creationId xmlns:a16="http://schemas.microsoft.com/office/drawing/2014/main" id="{76199261-587E-8BD6-E2F1-14AB57B342CE}"/>
                </a:ext>
              </a:extLst>
            </p:cNvPr>
            <p:cNvSpPr/>
            <p:nvPr/>
          </p:nvSpPr>
          <p:spPr>
            <a:xfrm>
              <a:off x="5377236" y="1418527"/>
              <a:ext cx="2326848" cy="1902741"/>
            </a:xfrm>
            <a:prstGeom prst="roundRect">
              <a:avLst>
                <a:gd name="adj" fmla="val 9678"/>
              </a:avLst>
            </a:prstGeom>
            <a:grp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42" name="Rounded Rectangle 41">
              <a:extLst>
                <a:ext uri="{FF2B5EF4-FFF2-40B4-BE49-F238E27FC236}">
                  <a16:creationId xmlns:a16="http://schemas.microsoft.com/office/drawing/2014/main" id="{207CBB39-C3DD-2CD6-57CA-9FF097F13CCB}"/>
                </a:ext>
              </a:extLst>
            </p:cNvPr>
            <p:cNvSpPr/>
            <p:nvPr/>
          </p:nvSpPr>
          <p:spPr>
            <a:xfrm>
              <a:off x="7826147" y="1418527"/>
              <a:ext cx="2326848" cy="1902741"/>
            </a:xfrm>
            <a:prstGeom prst="roundRect">
              <a:avLst>
                <a:gd name="adj" fmla="val 9678"/>
              </a:avLst>
            </a:prstGeom>
            <a:grp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43" name="Rounded Rectangle 42">
              <a:extLst>
                <a:ext uri="{FF2B5EF4-FFF2-40B4-BE49-F238E27FC236}">
                  <a16:creationId xmlns:a16="http://schemas.microsoft.com/office/drawing/2014/main" id="{75D3F42A-56EE-91D3-3925-39B332FC7836}"/>
                </a:ext>
              </a:extLst>
            </p:cNvPr>
            <p:cNvSpPr/>
            <p:nvPr/>
          </p:nvSpPr>
          <p:spPr>
            <a:xfrm>
              <a:off x="10264547" y="1418527"/>
              <a:ext cx="2326848" cy="1902741"/>
            </a:xfrm>
            <a:prstGeom prst="roundRect">
              <a:avLst>
                <a:gd name="adj" fmla="val 9678"/>
              </a:avLst>
            </a:prstGeom>
            <a:grpFill/>
            <a:ln>
              <a:noFill/>
            </a:ln>
            <a:effectLst>
              <a:outerShdw blurRad="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grpSp>
      <p:sp>
        <p:nvSpPr>
          <p:cNvPr id="44" name="Content Placeholder 2">
            <a:extLst>
              <a:ext uri="{FF2B5EF4-FFF2-40B4-BE49-F238E27FC236}">
                <a16:creationId xmlns:a16="http://schemas.microsoft.com/office/drawing/2014/main" id="{B52C6002-AD18-8C68-B2C0-CCAA9819BE5A}"/>
              </a:ext>
            </a:extLst>
          </p:cNvPr>
          <p:cNvSpPr txBox="1">
            <a:spLocks/>
          </p:cNvSpPr>
          <p:nvPr/>
        </p:nvSpPr>
        <p:spPr>
          <a:xfrm>
            <a:off x="569939" y="2172838"/>
            <a:ext cx="2932607"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dirty="0">
                <a:latin typeface="Arial" panose="020B0604020202020204" pitchFamily="34" charset="0"/>
                <a:cs typeface="Arial" panose="020B0604020202020204" pitchFamily="34" charset="0"/>
              </a:rPr>
              <a:t>Sleek, ergonomic &amp; personalized</a:t>
            </a:r>
          </a:p>
        </p:txBody>
      </p:sp>
      <p:sp>
        <p:nvSpPr>
          <p:cNvPr id="45" name="Content Placeholder 2">
            <a:extLst>
              <a:ext uri="{FF2B5EF4-FFF2-40B4-BE49-F238E27FC236}">
                <a16:creationId xmlns:a16="http://schemas.microsoft.com/office/drawing/2014/main" id="{A127855D-DC7E-F397-999F-213016F55155}"/>
              </a:ext>
            </a:extLst>
          </p:cNvPr>
          <p:cNvSpPr txBox="1">
            <a:spLocks/>
          </p:cNvSpPr>
          <p:nvPr/>
        </p:nvSpPr>
        <p:spPr>
          <a:xfrm>
            <a:off x="569939" y="3741353"/>
            <a:ext cx="2932607"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800" dirty="0">
                <a:latin typeface="Arial" panose="020B0604020202020204" pitchFamily="34" charset="0"/>
                <a:cs typeface="Arial" panose="020B0604020202020204" pitchFamily="34" charset="0"/>
              </a:rPr>
              <a:t>Sleek and lightweight design for those that prefer the ergonomics of a smartphone. </a:t>
            </a:r>
          </a:p>
        </p:txBody>
      </p:sp>
      <p:sp>
        <p:nvSpPr>
          <p:cNvPr id="46" name="Content Placeholder 2">
            <a:extLst>
              <a:ext uri="{FF2B5EF4-FFF2-40B4-BE49-F238E27FC236}">
                <a16:creationId xmlns:a16="http://schemas.microsoft.com/office/drawing/2014/main" id="{43D7E8D1-8EDC-B989-FF48-1534FB6C6BD1}"/>
              </a:ext>
            </a:extLst>
          </p:cNvPr>
          <p:cNvSpPr txBox="1">
            <a:spLocks/>
          </p:cNvSpPr>
          <p:nvPr/>
        </p:nvSpPr>
        <p:spPr>
          <a:xfrm>
            <a:off x="4092895" y="2172838"/>
            <a:ext cx="2987648"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a:latin typeface="Arial" panose="020B0604020202020204" pitchFamily="34" charset="0"/>
                <a:cs typeface="Arial" panose="020B0604020202020204" pitchFamily="34" charset="0"/>
              </a:rPr>
              <a:t>Enterprise-grade durability</a:t>
            </a:r>
          </a:p>
        </p:txBody>
      </p:sp>
      <p:sp>
        <p:nvSpPr>
          <p:cNvPr id="47" name="Content Placeholder 2">
            <a:extLst>
              <a:ext uri="{FF2B5EF4-FFF2-40B4-BE49-F238E27FC236}">
                <a16:creationId xmlns:a16="http://schemas.microsoft.com/office/drawing/2014/main" id="{901FEF4A-E6F4-22C9-DA1B-FADAFE13A1B8}"/>
              </a:ext>
            </a:extLst>
          </p:cNvPr>
          <p:cNvSpPr txBox="1">
            <a:spLocks/>
          </p:cNvSpPr>
          <p:nvPr/>
        </p:nvSpPr>
        <p:spPr>
          <a:xfrm>
            <a:off x="4092893" y="3741353"/>
            <a:ext cx="3076545"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800">
                <a:latin typeface="Arial" panose="020B0604020202020204" pitchFamily="34" charset="0"/>
                <a:cs typeface="Arial" panose="020B0604020202020204" pitchFamily="34" charset="0"/>
              </a:rPr>
              <a:t>IP68 sealing and 4ft drop (5ft with case) exceeding MIL-STD 810H.</a:t>
            </a:r>
          </a:p>
        </p:txBody>
      </p:sp>
      <p:sp>
        <p:nvSpPr>
          <p:cNvPr id="48" name="Content Placeholder 2">
            <a:extLst>
              <a:ext uri="{FF2B5EF4-FFF2-40B4-BE49-F238E27FC236}">
                <a16:creationId xmlns:a16="http://schemas.microsoft.com/office/drawing/2014/main" id="{364BBE0A-DE02-6426-4397-8F271AD0D264}"/>
              </a:ext>
            </a:extLst>
          </p:cNvPr>
          <p:cNvSpPr txBox="1">
            <a:spLocks/>
          </p:cNvSpPr>
          <p:nvPr/>
        </p:nvSpPr>
        <p:spPr>
          <a:xfrm>
            <a:off x="7645169" y="2172838"/>
            <a:ext cx="2955527"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a:latin typeface="Arial" panose="020B0604020202020204" pitchFamily="34" charset="0"/>
                <a:cs typeface="Arial" panose="020B0604020202020204" pitchFamily="34" charset="0"/>
              </a:rPr>
              <a:t>50MP High-</a:t>
            </a:r>
            <a:br>
              <a:rPr lang="en-US" sz="2700">
                <a:latin typeface="Arial" panose="020B0604020202020204" pitchFamily="34" charset="0"/>
                <a:cs typeface="Arial" panose="020B0604020202020204" pitchFamily="34" charset="0"/>
              </a:rPr>
            </a:br>
            <a:r>
              <a:rPr lang="en-US" sz="2700">
                <a:latin typeface="Arial" panose="020B0604020202020204" pitchFamily="34" charset="0"/>
                <a:cs typeface="Arial" panose="020B0604020202020204" pitchFamily="34" charset="0"/>
              </a:rPr>
              <a:t>performance</a:t>
            </a:r>
            <a:br>
              <a:rPr lang="en-US" sz="2700">
                <a:latin typeface="Arial" panose="020B0604020202020204" pitchFamily="34" charset="0"/>
                <a:cs typeface="Arial" panose="020B0604020202020204" pitchFamily="34" charset="0"/>
              </a:rPr>
            </a:br>
            <a:r>
              <a:rPr lang="en-US" sz="2700">
                <a:latin typeface="Arial" panose="020B0604020202020204" pitchFamily="34" charset="0"/>
                <a:cs typeface="Arial" panose="020B0604020202020204" pitchFamily="34" charset="0"/>
              </a:rPr>
              <a:t>camera</a:t>
            </a:r>
          </a:p>
        </p:txBody>
      </p:sp>
      <p:sp>
        <p:nvSpPr>
          <p:cNvPr id="49" name="Content Placeholder 2">
            <a:extLst>
              <a:ext uri="{FF2B5EF4-FFF2-40B4-BE49-F238E27FC236}">
                <a16:creationId xmlns:a16="http://schemas.microsoft.com/office/drawing/2014/main" id="{6D9CB71B-86D7-F2E4-9A12-BB466FC3BBF8}"/>
              </a:ext>
            </a:extLst>
          </p:cNvPr>
          <p:cNvSpPr txBox="1">
            <a:spLocks/>
          </p:cNvSpPr>
          <p:nvPr/>
        </p:nvSpPr>
        <p:spPr>
          <a:xfrm>
            <a:off x="7609372" y="3741353"/>
            <a:ext cx="3211352"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50">
                <a:latin typeface="Arial" panose="020B0604020202020204" pitchFamily="34" charset="0"/>
                <a:cs typeface="Arial" panose="020B0604020202020204" pitchFamily="34" charset="0"/>
              </a:rPr>
              <a:t>Richly detailed photos, 4k video quality, 8MP front camera and fast data capture. With auto face blur, dirty lens detection, and single or multi-barcode scanning.</a:t>
            </a:r>
          </a:p>
        </p:txBody>
      </p:sp>
      <p:sp>
        <p:nvSpPr>
          <p:cNvPr id="50" name="Content Placeholder 2">
            <a:extLst>
              <a:ext uri="{FF2B5EF4-FFF2-40B4-BE49-F238E27FC236}">
                <a16:creationId xmlns:a16="http://schemas.microsoft.com/office/drawing/2014/main" id="{7716EE8E-D2FB-1E26-D729-F42FA6A1BEDA}"/>
              </a:ext>
            </a:extLst>
          </p:cNvPr>
          <p:cNvSpPr txBox="1">
            <a:spLocks/>
          </p:cNvSpPr>
          <p:nvPr/>
        </p:nvSpPr>
        <p:spPr>
          <a:xfrm>
            <a:off x="11132836" y="2172838"/>
            <a:ext cx="3109694"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a:latin typeface="Arial" panose="020B0604020202020204" pitchFamily="34" charset="0"/>
                <a:cs typeface="Arial" panose="020B0604020202020204" pitchFamily="34" charset="0"/>
              </a:rPr>
              <a:t>Comprehensive connectivity options</a:t>
            </a:r>
          </a:p>
        </p:txBody>
      </p:sp>
      <p:sp>
        <p:nvSpPr>
          <p:cNvPr id="51" name="Content Placeholder 2">
            <a:extLst>
              <a:ext uri="{FF2B5EF4-FFF2-40B4-BE49-F238E27FC236}">
                <a16:creationId xmlns:a16="http://schemas.microsoft.com/office/drawing/2014/main" id="{8D833ED5-BC7C-E180-A0A7-7FAAB51C207C}"/>
              </a:ext>
            </a:extLst>
          </p:cNvPr>
          <p:cNvSpPr txBox="1">
            <a:spLocks/>
          </p:cNvSpPr>
          <p:nvPr/>
        </p:nvSpPr>
        <p:spPr>
          <a:xfrm>
            <a:off x="11132836" y="3741353"/>
            <a:ext cx="3109694"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latin typeface="Arial" panose="020B0604020202020204" pitchFamily="34" charset="0"/>
                <a:cs typeface="Arial" panose="020B0604020202020204" pitchFamily="34" charset="0"/>
              </a:rPr>
              <a:t>Supports 5G, Wi-Fi 6E, BLE 5.3, and NFC. </a:t>
            </a:r>
          </a:p>
        </p:txBody>
      </p:sp>
      <p:sp>
        <p:nvSpPr>
          <p:cNvPr id="52" name="Content Placeholder 2">
            <a:extLst>
              <a:ext uri="{FF2B5EF4-FFF2-40B4-BE49-F238E27FC236}">
                <a16:creationId xmlns:a16="http://schemas.microsoft.com/office/drawing/2014/main" id="{3347DF67-92EB-EF64-C930-D28F52E3027C}"/>
              </a:ext>
            </a:extLst>
          </p:cNvPr>
          <p:cNvSpPr txBox="1">
            <a:spLocks/>
          </p:cNvSpPr>
          <p:nvPr/>
        </p:nvSpPr>
        <p:spPr>
          <a:xfrm>
            <a:off x="14695843" y="2172838"/>
            <a:ext cx="3109694"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a:latin typeface="Arial" panose="020B0604020202020204" pitchFamily="34" charset="0"/>
                <a:cs typeface="Arial" panose="020B0604020202020204" pitchFamily="34" charset="0"/>
              </a:rPr>
              <a:t>AI-capable processor </a:t>
            </a:r>
          </a:p>
        </p:txBody>
      </p:sp>
      <p:sp>
        <p:nvSpPr>
          <p:cNvPr id="53" name="Content Placeholder 2">
            <a:extLst>
              <a:ext uri="{FF2B5EF4-FFF2-40B4-BE49-F238E27FC236}">
                <a16:creationId xmlns:a16="http://schemas.microsoft.com/office/drawing/2014/main" id="{AB54B41E-CF7A-3D2C-459E-0DEB85353FBD}"/>
              </a:ext>
            </a:extLst>
          </p:cNvPr>
          <p:cNvSpPr txBox="1">
            <a:spLocks/>
          </p:cNvSpPr>
          <p:nvPr/>
        </p:nvSpPr>
        <p:spPr>
          <a:xfrm>
            <a:off x="14695841" y="3741353"/>
            <a:ext cx="3109695"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800">
                <a:latin typeface="Arial" panose="020B0604020202020204" pitchFamily="34" charset="0"/>
                <a:cs typeface="Arial" panose="020B0604020202020204" pitchFamily="34" charset="0"/>
              </a:rPr>
              <a:t>8-core processor with 8GB RAM, 128GB storage.</a:t>
            </a:r>
          </a:p>
        </p:txBody>
      </p:sp>
      <p:sp>
        <p:nvSpPr>
          <p:cNvPr id="54" name="Content Placeholder 2">
            <a:extLst>
              <a:ext uri="{FF2B5EF4-FFF2-40B4-BE49-F238E27FC236}">
                <a16:creationId xmlns:a16="http://schemas.microsoft.com/office/drawing/2014/main" id="{5C8191F7-778B-C150-923F-93B3B654B09D}"/>
              </a:ext>
            </a:extLst>
          </p:cNvPr>
          <p:cNvSpPr txBox="1">
            <a:spLocks/>
          </p:cNvSpPr>
          <p:nvPr/>
        </p:nvSpPr>
        <p:spPr>
          <a:xfrm>
            <a:off x="569939" y="5788805"/>
            <a:ext cx="2932607"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dirty="0">
                <a:latin typeface="Arial" panose="020B0604020202020204" pitchFamily="34" charset="0"/>
                <a:cs typeface="Arial" panose="020B0604020202020204" pitchFamily="34" charset="0"/>
              </a:rPr>
              <a:t>All-day battery</a:t>
            </a:r>
          </a:p>
        </p:txBody>
      </p:sp>
      <p:sp>
        <p:nvSpPr>
          <p:cNvPr id="55" name="Content Placeholder 2">
            <a:extLst>
              <a:ext uri="{FF2B5EF4-FFF2-40B4-BE49-F238E27FC236}">
                <a16:creationId xmlns:a16="http://schemas.microsoft.com/office/drawing/2014/main" id="{FACB5D81-1CDC-8FEE-0A25-58E3F09CD837}"/>
              </a:ext>
            </a:extLst>
          </p:cNvPr>
          <p:cNvSpPr txBox="1">
            <a:spLocks/>
          </p:cNvSpPr>
          <p:nvPr/>
        </p:nvSpPr>
        <p:spPr>
          <a:xfrm>
            <a:off x="569939" y="7188598"/>
            <a:ext cx="2932607" cy="1522346"/>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800">
                <a:latin typeface="Arial" panose="020B0604020202020204" pitchFamily="34" charset="0"/>
                <a:cs typeface="Arial" panose="020B0604020202020204" pitchFamily="34" charset="0"/>
              </a:rPr>
              <a:t>Up to 25 hour battery for all-day productivity with smart charging.</a:t>
            </a:r>
            <a:r>
              <a:rPr lang="en-US" sz="1800" baseline="30000">
                <a:latin typeface="Arial" panose="020B0604020202020204" pitchFamily="34" charset="0"/>
                <a:cs typeface="Arial" panose="020B0604020202020204" pitchFamily="34" charset="0"/>
              </a:rPr>
              <a:t>1</a:t>
            </a:r>
          </a:p>
        </p:txBody>
      </p:sp>
      <p:sp>
        <p:nvSpPr>
          <p:cNvPr id="56" name="Content Placeholder 2">
            <a:extLst>
              <a:ext uri="{FF2B5EF4-FFF2-40B4-BE49-F238E27FC236}">
                <a16:creationId xmlns:a16="http://schemas.microsoft.com/office/drawing/2014/main" id="{05DF0536-0936-671D-3410-5DF6B2F302EC}"/>
              </a:ext>
            </a:extLst>
          </p:cNvPr>
          <p:cNvSpPr txBox="1">
            <a:spLocks/>
          </p:cNvSpPr>
          <p:nvPr/>
        </p:nvSpPr>
        <p:spPr>
          <a:xfrm>
            <a:off x="4092895" y="5788805"/>
            <a:ext cx="2987648"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a:latin typeface="Arial" panose="020B0604020202020204" pitchFamily="34" charset="0"/>
                <a:cs typeface="Arial" panose="020B0604020202020204" pitchFamily="34" charset="0"/>
              </a:rPr>
              <a:t>Multiple profile capabilities</a:t>
            </a:r>
          </a:p>
        </p:txBody>
      </p:sp>
      <p:sp>
        <p:nvSpPr>
          <p:cNvPr id="57" name="Content Placeholder 2">
            <a:extLst>
              <a:ext uri="{FF2B5EF4-FFF2-40B4-BE49-F238E27FC236}">
                <a16:creationId xmlns:a16="http://schemas.microsoft.com/office/drawing/2014/main" id="{C4369A29-948D-DED9-DD9A-3BC3D67D46C4}"/>
              </a:ext>
            </a:extLst>
          </p:cNvPr>
          <p:cNvSpPr txBox="1">
            <a:spLocks/>
          </p:cNvSpPr>
          <p:nvPr/>
        </p:nvSpPr>
        <p:spPr>
          <a:xfrm>
            <a:off x="4092893" y="7188598"/>
            <a:ext cx="3076545" cy="1522346"/>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800">
                <a:latin typeface="Arial" panose="020B0604020202020204" pitchFamily="34" charset="0"/>
                <a:cs typeface="Arial" panose="020B0604020202020204" pitchFamily="34" charset="0"/>
              </a:rPr>
              <a:t>Dual SIM and corporate/personal profile separation for seamless user experience.</a:t>
            </a:r>
          </a:p>
        </p:txBody>
      </p:sp>
      <p:sp>
        <p:nvSpPr>
          <p:cNvPr id="58" name="Content Placeholder 2">
            <a:extLst>
              <a:ext uri="{FF2B5EF4-FFF2-40B4-BE49-F238E27FC236}">
                <a16:creationId xmlns:a16="http://schemas.microsoft.com/office/drawing/2014/main" id="{A7AFF308-80E2-3129-3EF7-1A6024B20C5C}"/>
              </a:ext>
            </a:extLst>
          </p:cNvPr>
          <p:cNvSpPr txBox="1">
            <a:spLocks/>
          </p:cNvSpPr>
          <p:nvPr/>
        </p:nvSpPr>
        <p:spPr>
          <a:xfrm>
            <a:off x="7645169" y="5788805"/>
            <a:ext cx="2955527"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a:latin typeface="Arial" panose="020B0604020202020204" pitchFamily="34" charset="0"/>
                <a:cs typeface="Arial" panose="020B0604020202020204" pitchFamily="34" charset="0"/>
              </a:rPr>
              <a:t>Enterprise-level security</a:t>
            </a:r>
          </a:p>
        </p:txBody>
      </p:sp>
      <p:sp>
        <p:nvSpPr>
          <p:cNvPr id="59" name="Content Placeholder 2">
            <a:extLst>
              <a:ext uri="{FF2B5EF4-FFF2-40B4-BE49-F238E27FC236}">
                <a16:creationId xmlns:a16="http://schemas.microsoft.com/office/drawing/2014/main" id="{F8ABAF80-C721-E83A-7D6F-7628D2513EA8}"/>
              </a:ext>
            </a:extLst>
          </p:cNvPr>
          <p:cNvSpPr txBox="1">
            <a:spLocks/>
          </p:cNvSpPr>
          <p:nvPr/>
        </p:nvSpPr>
        <p:spPr>
          <a:xfrm>
            <a:off x="7609371" y="7188598"/>
            <a:ext cx="2991324" cy="1522346"/>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800">
                <a:latin typeface="Arial" panose="020B0604020202020204" pitchFamily="34" charset="0"/>
                <a:cs typeface="Arial" panose="020B0604020202020204" pitchFamily="34" charset="0"/>
              </a:rPr>
              <a:t>Facial and fingerprint biometrics with Identity Guardian and authentication.</a:t>
            </a:r>
          </a:p>
        </p:txBody>
      </p:sp>
      <p:sp>
        <p:nvSpPr>
          <p:cNvPr id="60" name="Content Placeholder 2">
            <a:extLst>
              <a:ext uri="{FF2B5EF4-FFF2-40B4-BE49-F238E27FC236}">
                <a16:creationId xmlns:a16="http://schemas.microsoft.com/office/drawing/2014/main" id="{FECC3BC6-E8F5-2217-090C-9FDAEDD3F9E8}"/>
              </a:ext>
            </a:extLst>
          </p:cNvPr>
          <p:cNvSpPr txBox="1">
            <a:spLocks/>
          </p:cNvSpPr>
          <p:nvPr/>
        </p:nvSpPr>
        <p:spPr>
          <a:xfrm>
            <a:off x="11132836" y="5788805"/>
            <a:ext cx="3109694"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700">
                <a:latin typeface="Arial" panose="020B0604020202020204" pitchFamily="34" charset="0"/>
                <a:cs typeface="Arial" panose="020B0604020202020204" pitchFamily="34" charset="0"/>
              </a:rPr>
              <a:t>Renowned Zebra DNA software platform</a:t>
            </a:r>
          </a:p>
        </p:txBody>
      </p:sp>
      <p:sp>
        <p:nvSpPr>
          <p:cNvPr id="61" name="Content Placeholder 2">
            <a:extLst>
              <a:ext uri="{FF2B5EF4-FFF2-40B4-BE49-F238E27FC236}">
                <a16:creationId xmlns:a16="http://schemas.microsoft.com/office/drawing/2014/main" id="{9A9D764D-C49E-1AF1-142A-308A6BF90AF4}"/>
              </a:ext>
            </a:extLst>
          </p:cNvPr>
          <p:cNvSpPr txBox="1">
            <a:spLocks/>
          </p:cNvSpPr>
          <p:nvPr/>
        </p:nvSpPr>
        <p:spPr>
          <a:xfrm>
            <a:off x="11132836" y="7188598"/>
            <a:ext cx="3109694" cy="1522346"/>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800">
                <a:latin typeface="Arial" panose="020B0604020202020204" pitchFamily="34" charset="0"/>
                <a:cs typeface="Arial" panose="020B0604020202020204" pitchFamily="34" charset="0"/>
              </a:rPr>
              <a:t>Zebra DNA Enterprise software, IT management, and security tools for setup, deployment and management.</a:t>
            </a:r>
          </a:p>
        </p:txBody>
      </p:sp>
      <p:sp>
        <p:nvSpPr>
          <p:cNvPr id="62" name="Content Placeholder 2">
            <a:extLst>
              <a:ext uri="{FF2B5EF4-FFF2-40B4-BE49-F238E27FC236}">
                <a16:creationId xmlns:a16="http://schemas.microsoft.com/office/drawing/2014/main" id="{C7B1EC28-6766-859C-8965-3BF44C3C53B4}"/>
              </a:ext>
            </a:extLst>
          </p:cNvPr>
          <p:cNvSpPr txBox="1">
            <a:spLocks/>
          </p:cNvSpPr>
          <p:nvPr/>
        </p:nvSpPr>
        <p:spPr>
          <a:xfrm>
            <a:off x="14695843" y="5848604"/>
            <a:ext cx="3233435" cy="1143761"/>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2700">
                <a:latin typeface="Arial" panose="020B0604020202020204" pitchFamily="34" charset="0"/>
                <a:cs typeface="Arial" panose="020B0604020202020204" pitchFamily="34" charset="0"/>
              </a:rPr>
              <a:t>Extended lifecycle and support</a:t>
            </a:r>
          </a:p>
        </p:txBody>
      </p:sp>
      <p:sp>
        <p:nvSpPr>
          <p:cNvPr id="63" name="Content Placeholder 2">
            <a:extLst>
              <a:ext uri="{FF2B5EF4-FFF2-40B4-BE49-F238E27FC236}">
                <a16:creationId xmlns:a16="http://schemas.microsoft.com/office/drawing/2014/main" id="{33100FE9-F100-C982-09D2-3CEB8615721B}"/>
              </a:ext>
            </a:extLst>
          </p:cNvPr>
          <p:cNvSpPr txBox="1">
            <a:spLocks/>
          </p:cNvSpPr>
          <p:nvPr/>
        </p:nvSpPr>
        <p:spPr>
          <a:xfrm>
            <a:off x="14695841" y="7188598"/>
            <a:ext cx="3109695" cy="1522346"/>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latin typeface="Arial" panose="020B0604020202020204" pitchFamily="34" charset="0"/>
                <a:cs typeface="Arial" panose="020B0604020202020204" pitchFamily="34" charset="0"/>
              </a:rPr>
              <a:t>3 years of sale and 3 more years of service. Comprehensive Zebra OneCare service plan.</a:t>
            </a:r>
          </a:p>
        </p:txBody>
      </p:sp>
      <p:sp>
        <p:nvSpPr>
          <p:cNvPr id="2" name="Content Placeholder 2">
            <a:extLst>
              <a:ext uri="{FF2B5EF4-FFF2-40B4-BE49-F238E27FC236}">
                <a16:creationId xmlns:a16="http://schemas.microsoft.com/office/drawing/2014/main" id="{706BF432-4FBB-72FA-0DE4-C83CC9E97DBB}"/>
              </a:ext>
            </a:extLst>
          </p:cNvPr>
          <p:cNvSpPr txBox="1">
            <a:spLocks/>
          </p:cNvSpPr>
          <p:nvPr/>
        </p:nvSpPr>
        <p:spPr>
          <a:xfrm>
            <a:off x="569940" y="9943541"/>
            <a:ext cx="12176799" cy="343460"/>
          </a:xfrm>
          <a:prstGeom prst="rect">
            <a:avLst/>
          </a:prstGeom>
        </p:spPr>
        <p:txBody>
          <a:bodyPr vert="horz" lIns="137160" tIns="68580" rIns="137160" bIns="6858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sz="1800">
                <a:solidFill>
                  <a:srgbClr val="000000"/>
                </a:solidFill>
                <a:latin typeface="Proxima Nova Rg"/>
              </a:defRPr>
            </a:pPr>
            <a:r>
              <a:rPr lang="en-US" sz="1001">
                <a:latin typeface="Arial" panose="020B0604020202020204" pitchFamily="34" charset="0"/>
                <a:cs typeface="Arial" panose="020B0604020202020204" pitchFamily="34" charset="0"/>
              </a:rPr>
              <a:t>1. </a:t>
            </a:r>
            <a:r>
              <a:rPr lang="en-US" sz="1001"/>
              <a:t>Battery life is estimated based on average performance under typical usage conditions. Actual battery life may vary significantly and is dependent on individual usage and settings.</a:t>
            </a:r>
          </a:p>
          <a:p>
            <a:pPr marL="0" indent="0">
              <a:buNone/>
              <a:defRPr sz="1800">
                <a:solidFill>
                  <a:srgbClr val="000000"/>
                </a:solidFill>
                <a:latin typeface="Proxima Nova Rg"/>
              </a:defRPr>
            </a:pPr>
            <a:endParaRPr lang="en-US" sz="1800" baseline="30000">
              <a:latin typeface="Arial" panose="020B0604020202020204" pitchFamily="34" charset="0"/>
              <a:cs typeface="Arial" panose="020B0604020202020204" pitchFamily="34" charset="0"/>
            </a:endParaRPr>
          </a:p>
        </p:txBody>
      </p:sp>
      <p:pic>
        <p:nvPicPr>
          <p:cNvPr id="3" name="Group 49005" descr="preencoded.png">
            <a:extLst>
              <a:ext uri="{FF2B5EF4-FFF2-40B4-BE49-F238E27FC236}">
                <a16:creationId xmlns:a16="http://schemas.microsoft.com/office/drawing/2014/main" id="{B1029E8D-B5C5-C12C-F199-A917DCE5572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077633" y="9387785"/>
            <a:ext cx="1828800" cy="561975"/>
          </a:xfrm>
          <a:prstGeom prst="rect">
            <a:avLst/>
          </a:prstGeom>
        </p:spPr>
      </p:pic>
      <p:sp>
        <p:nvSpPr>
          <p:cNvPr id="4" name="Accesories">
            <a:extLst>
              <a:ext uri="{FF2B5EF4-FFF2-40B4-BE49-F238E27FC236}">
                <a16:creationId xmlns:a16="http://schemas.microsoft.com/office/drawing/2014/main" id="{8A7FA85E-651B-AF10-F2E0-0CEA9BB1E397}"/>
              </a:ext>
            </a:extLst>
          </p:cNvPr>
          <p:cNvSpPr/>
          <p:nvPr/>
        </p:nvSpPr>
        <p:spPr>
          <a:xfrm>
            <a:off x="394313" y="514779"/>
            <a:ext cx="9458325"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Features</a:t>
            </a:r>
            <a:endParaRPr lang="en-US" sz="8250" dirty="0">
              <a:solidFill>
                <a:srgbClr val="0E73E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98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circle with black background&#10;&#10;AI-generated content may be incorrect.">
            <a:extLst>
              <a:ext uri="{FF2B5EF4-FFF2-40B4-BE49-F238E27FC236}">
                <a16:creationId xmlns:a16="http://schemas.microsoft.com/office/drawing/2014/main" id="{53DE105D-7D72-4D81-7288-C6C422D32411}"/>
              </a:ext>
            </a:extLst>
          </p:cNvPr>
          <p:cNvPicPr>
            <a:picLocks noChangeAspect="1"/>
          </p:cNvPicPr>
          <p:nvPr/>
        </p:nvPicPr>
        <p:blipFill>
          <a:blip r:embed="rId3"/>
          <a:stretch>
            <a:fillRect/>
          </a:stretch>
        </p:blipFill>
        <p:spPr>
          <a:xfrm>
            <a:off x="579804" y="5571926"/>
            <a:ext cx="904875" cy="904875"/>
          </a:xfrm>
          <a:prstGeom prst="rect">
            <a:avLst/>
          </a:prstGeom>
        </p:spPr>
      </p:pic>
      <p:pic>
        <p:nvPicPr>
          <p:cNvPr id="24" name="Picture 23" descr="A blue circle with black background&#10;&#10;AI-generated content may be incorrect.">
            <a:extLst>
              <a:ext uri="{FF2B5EF4-FFF2-40B4-BE49-F238E27FC236}">
                <a16:creationId xmlns:a16="http://schemas.microsoft.com/office/drawing/2014/main" id="{24D56132-BD26-E6BA-A5EC-29A76CD85F1C}"/>
              </a:ext>
            </a:extLst>
          </p:cNvPr>
          <p:cNvPicPr>
            <a:picLocks noChangeAspect="1"/>
          </p:cNvPicPr>
          <p:nvPr/>
        </p:nvPicPr>
        <p:blipFill>
          <a:blip r:embed="rId3"/>
          <a:stretch>
            <a:fillRect/>
          </a:stretch>
        </p:blipFill>
        <p:spPr>
          <a:xfrm>
            <a:off x="9327396" y="7343516"/>
            <a:ext cx="904875" cy="904875"/>
          </a:xfrm>
          <a:prstGeom prst="rect">
            <a:avLst/>
          </a:prstGeom>
        </p:spPr>
      </p:pic>
      <p:pic>
        <p:nvPicPr>
          <p:cNvPr id="8" name="em45-photography-product-render-utility-right 1"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29676" y="2853458"/>
            <a:ext cx="13558541" cy="7458075"/>
          </a:xfrm>
          <a:prstGeom prst="rect">
            <a:avLst/>
          </a:prstGeom>
        </p:spPr>
      </p:pic>
      <p:sp>
        <p:nvSpPr>
          <p:cNvPr id="9" name="Enterprise meets consumer style"/>
          <p:cNvSpPr/>
          <p:nvPr/>
        </p:nvSpPr>
        <p:spPr>
          <a:xfrm>
            <a:off x="952500" y="952500"/>
            <a:ext cx="8067675" cy="2095500"/>
          </a:xfrm>
          <a:prstGeom prst="rect">
            <a:avLst/>
          </a:prstGeom>
          <a:noFill/>
          <a:ln/>
        </p:spPr>
        <p:txBody>
          <a:bodyPr wrap="square" lIns="0" tIns="0" rIns="0" bIns="0" rtlCol="0" anchor="t"/>
          <a:lstStyle/>
          <a:p>
            <a:pPr>
              <a:lnSpc>
                <a:spcPts val="8501"/>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Enterprise meets consumer style</a:t>
            </a:r>
            <a:endParaRPr lang="en-US" sz="8250" dirty="0">
              <a:solidFill>
                <a:srgbClr val="0E73E6"/>
              </a:solidFill>
              <a:latin typeface="Arial" panose="020B0604020202020204" pitchFamily="34" charset="0"/>
              <a:cs typeface="Arial" panose="020B0604020202020204" pitchFamily="34" charset="0"/>
            </a:endParaRPr>
          </a:p>
        </p:txBody>
      </p:sp>
      <p:sp>
        <p:nvSpPr>
          <p:cNvPr id="10" name="Balanced weight"/>
          <p:cNvSpPr/>
          <p:nvPr/>
        </p:nvSpPr>
        <p:spPr>
          <a:xfrm>
            <a:off x="10877550" y="4676516"/>
            <a:ext cx="1409700" cy="190500"/>
          </a:xfrm>
          <a:prstGeom prst="rect">
            <a:avLst/>
          </a:prstGeom>
          <a:noFill/>
          <a:ln/>
        </p:spPr>
        <p:txBody>
          <a:bodyPr wrap="square" lIns="0" tIns="0" rIns="0" bIns="0" rtlCol="0" anchor="ctr"/>
          <a:lstStyle/>
          <a:p>
            <a:pPr algn="r">
              <a:lnSpc>
                <a:spcPts val="1800"/>
              </a:lnSpc>
            </a:pPr>
            <a:r>
              <a:rPr lang="en-US" sz="1500">
                <a:solidFill>
                  <a:srgbClr val="646464"/>
                </a:solidFill>
                <a:latin typeface="Arial" panose="020B0604020202020204" pitchFamily="34" charset="0"/>
                <a:ea typeface="Proxima Nova Regular" pitchFamily="34" charset="-122"/>
                <a:cs typeface="Arial" panose="020B0604020202020204" pitchFamily="34" charset="0"/>
              </a:rPr>
              <a:t>Balanced weight</a:t>
            </a:r>
            <a:endParaRPr lang="en-US" sz="1500">
              <a:latin typeface="Arial" panose="020B0604020202020204" pitchFamily="34" charset="0"/>
              <a:cs typeface="Arial" panose="020B0604020202020204" pitchFamily="34" charset="0"/>
            </a:endParaRPr>
          </a:p>
        </p:txBody>
      </p:sp>
      <p:sp>
        <p:nvSpPr>
          <p:cNvPr id="11" name="name_2 speakers for full stereo sound"/>
          <p:cNvSpPr/>
          <p:nvPr/>
        </p:nvSpPr>
        <p:spPr>
          <a:xfrm>
            <a:off x="3971925" y="4154076"/>
            <a:ext cx="2676525" cy="190500"/>
          </a:xfrm>
          <a:prstGeom prst="rect">
            <a:avLst/>
          </a:prstGeom>
          <a:noFill/>
          <a:ln/>
        </p:spPr>
        <p:txBody>
          <a:bodyPr wrap="square" lIns="0" tIns="0" rIns="0" bIns="0" rtlCol="0" anchor="ctr"/>
          <a:lstStyle/>
          <a:p>
            <a:pPr algn="ctr">
              <a:lnSpc>
                <a:spcPts val="1800"/>
              </a:lnSpc>
            </a:pPr>
            <a:r>
              <a:rPr lang="en-US" sz="1500">
                <a:solidFill>
                  <a:srgbClr val="646464"/>
                </a:solidFill>
                <a:latin typeface="Arial" panose="020B0604020202020204" pitchFamily="34" charset="0"/>
                <a:ea typeface="Proxima Nova Regular" pitchFamily="34" charset="-122"/>
                <a:cs typeface="Arial" panose="020B0604020202020204" pitchFamily="34" charset="0"/>
              </a:rPr>
              <a:t>2 speakers for full stereo sound</a:t>
            </a:r>
            <a:endParaRPr lang="en-US" sz="1500">
              <a:latin typeface="Arial" panose="020B0604020202020204" pitchFamily="34" charset="0"/>
              <a:cs typeface="Arial" panose="020B0604020202020204" pitchFamily="34" charset="0"/>
            </a:endParaRPr>
          </a:p>
        </p:txBody>
      </p:sp>
      <p:sp>
        <p:nvSpPr>
          <p:cNvPr id="12" name="Up to 25 hour battery"/>
          <p:cNvSpPr/>
          <p:nvPr/>
        </p:nvSpPr>
        <p:spPr>
          <a:xfrm>
            <a:off x="14655590" y="4676516"/>
            <a:ext cx="1737215" cy="381000"/>
          </a:xfrm>
          <a:prstGeom prst="rect">
            <a:avLst/>
          </a:prstGeom>
          <a:noFill/>
          <a:ln/>
        </p:spPr>
        <p:txBody>
          <a:bodyPr wrap="square" lIns="0" tIns="0" rIns="0" bIns="0" rtlCol="0" anchor="t"/>
          <a:lstStyle/>
          <a:p>
            <a:pPr>
              <a:lnSpc>
                <a:spcPts val="1800"/>
              </a:lnSpc>
            </a:pPr>
            <a:r>
              <a:rPr lang="en-US" sz="1500">
                <a:solidFill>
                  <a:srgbClr val="646464"/>
                </a:solidFill>
                <a:latin typeface="Arial" panose="020B0604020202020204" pitchFamily="34" charset="0"/>
                <a:ea typeface="Proxima Nova Regular" pitchFamily="34" charset="-122"/>
                <a:cs typeface="Arial" panose="020B0604020202020204" pitchFamily="34" charset="0"/>
              </a:rPr>
              <a:t>Up to 25-hour battery</a:t>
            </a:r>
            <a:endParaRPr lang="en-US" sz="1500">
              <a:latin typeface="Arial" panose="020B0604020202020204" pitchFamily="34" charset="0"/>
              <a:cs typeface="Arial" panose="020B0604020202020204" pitchFamily="34" charset="0"/>
            </a:endParaRPr>
          </a:p>
        </p:txBody>
      </p:sp>
      <p:sp>
        <p:nvSpPr>
          <p:cNvPr id="13" name="Slim form factor"/>
          <p:cNvSpPr/>
          <p:nvPr/>
        </p:nvSpPr>
        <p:spPr>
          <a:xfrm>
            <a:off x="10953750" y="5914766"/>
            <a:ext cx="1333500" cy="190500"/>
          </a:xfrm>
          <a:prstGeom prst="rect">
            <a:avLst/>
          </a:prstGeom>
          <a:noFill/>
          <a:ln/>
        </p:spPr>
        <p:txBody>
          <a:bodyPr wrap="square" lIns="0" tIns="0" rIns="0" bIns="0" rtlCol="0" anchor="ctr"/>
          <a:lstStyle/>
          <a:p>
            <a:pPr algn="r">
              <a:lnSpc>
                <a:spcPts val="1800"/>
              </a:lnSpc>
            </a:pPr>
            <a:r>
              <a:rPr lang="en-US" sz="1500">
                <a:solidFill>
                  <a:srgbClr val="646464"/>
                </a:solidFill>
                <a:latin typeface="Arial" panose="020B0604020202020204" pitchFamily="34" charset="0"/>
                <a:ea typeface="Proxima Nova Regular" pitchFamily="34" charset="-122"/>
                <a:cs typeface="Arial" panose="020B0604020202020204" pitchFamily="34" charset="0"/>
              </a:rPr>
              <a:t>Slim form factor</a:t>
            </a:r>
            <a:endParaRPr lang="en-US" sz="1500">
              <a:latin typeface="Arial" panose="020B0604020202020204" pitchFamily="34" charset="0"/>
              <a:cs typeface="Arial" panose="020B0604020202020204" pitchFamily="34" charset="0"/>
            </a:endParaRPr>
          </a:p>
        </p:txBody>
      </p:sp>
      <p:sp>
        <p:nvSpPr>
          <p:cNvPr id="14" name="Quick charging"/>
          <p:cNvSpPr/>
          <p:nvPr/>
        </p:nvSpPr>
        <p:spPr>
          <a:xfrm>
            <a:off x="14655590" y="6010016"/>
            <a:ext cx="1285875" cy="190500"/>
          </a:xfrm>
          <a:prstGeom prst="rect">
            <a:avLst/>
          </a:prstGeom>
          <a:noFill/>
          <a:ln/>
        </p:spPr>
        <p:txBody>
          <a:bodyPr wrap="square" lIns="0" tIns="0" rIns="0" bIns="0" rtlCol="0" anchor="ctr"/>
          <a:lstStyle/>
          <a:p>
            <a:pPr>
              <a:lnSpc>
                <a:spcPts val="1800"/>
              </a:lnSpc>
            </a:pPr>
            <a:r>
              <a:rPr lang="en-US" sz="1500">
                <a:solidFill>
                  <a:srgbClr val="646464"/>
                </a:solidFill>
                <a:latin typeface="Arial" panose="020B0604020202020204" pitchFamily="34" charset="0"/>
                <a:ea typeface="Proxima Nova Regular" pitchFamily="34" charset="-122"/>
                <a:cs typeface="Arial" panose="020B0604020202020204" pitchFamily="34" charset="0"/>
              </a:rPr>
              <a:t>Quick charging</a:t>
            </a:r>
            <a:endParaRPr lang="en-US" sz="1500">
              <a:latin typeface="Arial" panose="020B0604020202020204" pitchFamily="34" charset="0"/>
              <a:cs typeface="Arial" panose="020B0604020202020204" pitchFamily="34" charset="0"/>
            </a:endParaRPr>
          </a:p>
        </p:txBody>
      </p:sp>
      <p:sp>
        <p:nvSpPr>
          <p:cNvPr id="15" name="Light Weight 243g"/>
          <p:cNvSpPr/>
          <p:nvPr/>
        </p:nvSpPr>
        <p:spPr>
          <a:xfrm>
            <a:off x="11229975" y="7153016"/>
            <a:ext cx="1057275" cy="381000"/>
          </a:xfrm>
          <a:prstGeom prst="rect">
            <a:avLst/>
          </a:prstGeom>
          <a:noFill/>
          <a:ln/>
        </p:spPr>
        <p:txBody>
          <a:bodyPr wrap="square" lIns="0" tIns="0" rIns="0" bIns="0" rtlCol="0" anchor="t"/>
          <a:lstStyle/>
          <a:p>
            <a:pPr algn="r">
              <a:lnSpc>
                <a:spcPts val="1800"/>
              </a:lnSpc>
            </a:pPr>
            <a:r>
              <a:rPr lang="en-US" sz="1500">
                <a:solidFill>
                  <a:srgbClr val="646464"/>
                </a:solidFill>
                <a:latin typeface="Arial" panose="020B0604020202020204" pitchFamily="34" charset="0"/>
                <a:ea typeface="Proxima Nova Regular" pitchFamily="34" charset="-122"/>
                <a:cs typeface="Arial" panose="020B0604020202020204" pitchFamily="34" charset="0"/>
              </a:rPr>
              <a:t>Light Weight
(243g)</a:t>
            </a:r>
            <a:endParaRPr lang="en-US" sz="1500">
              <a:latin typeface="Arial" panose="020B0604020202020204" pitchFamily="34" charset="0"/>
              <a:cs typeface="Arial" panose="020B0604020202020204" pitchFamily="34" charset="0"/>
            </a:endParaRPr>
          </a:p>
        </p:txBody>
      </p:sp>
      <p:sp>
        <p:nvSpPr>
          <p:cNvPr id="16" name="Lorem ipsum dolor sit amet consectetur adipiscing elit Ut et massa mi Aliquam in hendrerit urna"/>
          <p:cNvSpPr/>
          <p:nvPr/>
        </p:nvSpPr>
        <p:spPr>
          <a:xfrm>
            <a:off x="9551777" y="952501"/>
            <a:ext cx="8204621" cy="2209280"/>
          </a:xfrm>
          <a:prstGeom prst="rect">
            <a:avLst/>
          </a:prstGeom>
          <a:noFill/>
          <a:ln/>
        </p:spPr>
        <p:txBody>
          <a:bodyPr wrap="square" lIns="0" tIns="0" rIns="0" bIns="0" rtlCol="0" anchor="t"/>
          <a:lstStyle/>
          <a:p>
            <a:r>
              <a:rPr lang="en-US" sz="3750">
                <a:latin typeface="Arial" panose="020B0604020202020204" pitchFamily="34" charset="0"/>
                <a:cs typeface="Arial" panose="020B0604020202020204" pitchFamily="34" charset="0"/>
              </a:rPr>
              <a:t>Get the sleek experience and delightful form factor that employees will love with the enterprise features that organizations require.</a:t>
            </a:r>
          </a:p>
        </p:txBody>
      </p:sp>
      <p:pic>
        <p:nvPicPr>
          <p:cNvPr id="22" name="Graphic 21" descr="Play with solid fill">
            <a:extLst>
              <a:ext uri="{FF2B5EF4-FFF2-40B4-BE49-F238E27FC236}">
                <a16:creationId xmlns:a16="http://schemas.microsoft.com/office/drawing/2014/main" id="{3F3A9679-3C15-1730-E507-9627322054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6805" y="6558494"/>
            <a:ext cx="626711" cy="626711"/>
          </a:xfrm>
          <a:prstGeom prst="rect">
            <a:avLst/>
          </a:prstGeom>
        </p:spPr>
      </p:pic>
      <p:grpSp>
        <p:nvGrpSpPr>
          <p:cNvPr id="4" name="Group 3">
            <a:extLst>
              <a:ext uri="{FF2B5EF4-FFF2-40B4-BE49-F238E27FC236}">
                <a16:creationId xmlns:a16="http://schemas.microsoft.com/office/drawing/2014/main" id="{A700C208-C5ED-7F0F-92F6-867FC9CD23AE}"/>
              </a:ext>
            </a:extLst>
          </p:cNvPr>
          <p:cNvGrpSpPr/>
          <p:nvPr/>
        </p:nvGrpSpPr>
        <p:grpSpPr>
          <a:xfrm>
            <a:off x="49960" y="2546357"/>
            <a:ext cx="10679069" cy="7456853"/>
            <a:chOff x="1" y="1886765"/>
            <a:chExt cx="7119379" cy="4971235"/>
          </a:xfrm>
        </p:grpSpPr>
        <p:pic>
          <p:nvPicPr>
            <p:cNvPr id="7" name="em45-photography-product-render-utility-front 1" descr="preencoded.png"/>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 y="1886765"/>
              <a:ext cx="7119379" cy="4971235"/>
            </a:xfrm>
            <a:prstGeom prst="rect">
              <a:avLst/>
            </a:prstGeom>
          </p:spPr>
        </p:pic>
        <p:pic>
          <p:nvPicPr>
            <p:cNvPr id="1026" name="Picture 2">
              <a:extLst>
                <a:ext uri="{FF2B5EF4-FFF2-40B4-BE49-F238E27FC236}">
                  <a16:creationId xmlns:a16="http://schemas.microsoft.com/office/drawing/2014/main" id="{131EA8A2-FDEB-2D3F-0B76-0345C7A997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806509" y="3363760"/>
              <a:ext cx="5378450" cy="2423482"/>
            </a:xfrm>
            <a:prstGeom prst="roundRect">
              <a:avLst>
                <a:gd name="adj" fmla="val 8174"/>
              </a:avLst>
            </a:prstGeom>
            <a:noFill/>
            <a:extLst>
              <a:ext uri="{909E8E84-426E-40DD-AFC4-6F175D3DCCD1}">
                <a14:hiddenFill xmlns:a14="http://schemas.microsoft.com/office/drawing/2010/main">
                  <a:solidFill>
                    <a:srgbClr val="FFFFFF"/>
                  </a:solidFill>
                </a14:hiddenFill>
              </a:ext>
            </a:extLst>
          </p:spPr>
        </p:pic>
      </p:grpSp>
      <p:sp>
        <p:nvSpPr>
          <p:cNvPr id="17" name="Flowchart: Extract 16">
            <a:extLst>
              <a:ext uri="{FF2B5EF4-FFF2-40B4-BE49-F238E27FC236}">
                <a16:creationId xmlns:a16="http://schemas.microsoft.com/office/drawing/2014/main" id="{CB51A255-760A-64AE-C8A7-B029E4DFD530}"/>
              </a:ext>
            </a:extLst>
          </p:cNvPr>
          <p:cNvSpPr/>
          <p:nvPr/>
        </p:nvSpPr>
        <p:spPr>
          <a:xfrm rot="5400000">
            <a:off x="5076140" y="6558494"/>
            <a:ext cx="626711" cy="626711"/>
          </a:xfrm>
          <a:prstGeom prst="flowChartExtract">
            <a:avLst/>
          </a:prstGeom>
          <a:solidFill>
            <a:srgbClr val="FFFFFF">
              <a:alpha val="56863"/>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8" name="Group 49005" descr="preencoded.png">
            <a:extLst>
              <a:ext uri="{FF2B5EF4-FFF2-40B4-BE49-F238E27FC236}">
                <a16:creationId xmlns:a16="http://schemas.microsoft.com/office/drawing/2014/main" id="{1ED2FB67-FF9E-5C01-7BB4-C7AA6A73570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077633" y="9387785"/>
            <a:ext cx="1828800" cy="5619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45-photography-product-render-utility-right 1" descr="preencod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421793" y="1469985"/>
            <a:ext cx="5764193" cy="8817015"/>
          </a:xfrm>
          <a:prstGeom prst="rect">
            <a:avLst/>
          </a:prstGeom>
        </p:spPr>
      </p:pic>
      <p:sp>
        <p:nvSpPr>
          <p:cNvPr id="6" name="Strong Core"/>
          <p:cNvSpPr/>
          <p:nvPr/>
        </p:nvSpPr>
        <p:spPr>
          <a:xfrm>
            <a:off x="952500" y="952500"/>
            <a:ext cx="8067675"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Strong Core</a:t>
            </a:r>
            <a:endParaRPr lang="en-US" sz="8250" dirty="0">
              <a:solidFill>
                <a:srgbClr val="0E73E6"/>
              </a:solidFill>
              <a:latin typeface="Arial" panose="020B0604020202020204" pitchFamily="34" charset="0"/>
              <a:cs typeface="Arial" panose="020B0604020202020204" pitchFamily="34" charset="0"/>
            </a:endParaRPr>
          </a:p>
        </p:txBody>
      </p:sp>
      <p:sp>
        <p:nvSpPr>
          <p:cNvPr id="7" name="Lorem ipsum dolor sit amet consectetur adipiscing elit Ut et massa mi Aliquam in hendrerit urna"/>
          <p:cNvSpPr/>
          <p:nvPr/>
        </p:nvSpPr>
        <p:spPr>
          <a:xfrm>
            <a:off x="966323" y="2858347"/>
            <a:ext cx="8067675" cy="1898849"/>
          </a:xfrm>
          <a:prstGeom prst="rect">
            <a:avLst/>
          </a:prstGeom>
          <a:noFill/>
          <a:ln/>
        </p:spPr>
        <p:txBody>
          <a:bodyPr wrap="square" lIns="0" tIns="0" rIns="0" bIns="0" rtlCol="0" anchor="t"/>
          <a:lstStyle/>
          <a:p>
            <a:pPr rtl="0">
              <a:buNone/>
            </a:pPr>
            <a:r>
              <a:rPr lang="en-US" sz="3499" dirty="0">
                <a:latin typeface="Arial" panose="020B0604020202020204" pitchFamily="34" charset="0"/>
                <a:cs typeface="Arial" panose="020B0604020202020204" pitchFamily="34" charset="0"/>
              </a:rPr>
              <a:t>Powered by a cutting-edge processor, EM45 delivers fast, reliable performance with AI capabilities and comprehensive connectivity options.  </a:t>
            </a:r>
          </a:p>
        </p:txBody>
      </p:sp>
      <p:sp>
        <p:nvSpPr>
          <p:cNvPr id="8" name="name_5G Wi-Fi 6E Qualcomm Dragonwing 5430 Octa core 22GHz Processor Includes AI-dedicated unit NPU"/>
          <p:cNvSpPr/>
          <p:nvPr/>
        </p:nvSpPr>
        <p:spPr>
          <a:xfrm>
            <a:off x="966323" y="6015599"/>
            <a:ext cx="8053853" cy="2286000"/>
          </a:xfrm>
          <a:prstGeom prst="rect">
            <a:avLst/>
          </a:prstGeom>
          <a:noFill/>
          <a:ln/>
        </p:spPr>
        <p:txBody>
          <a:bodyPr wrap="square" lIns="0" tIns="0" rIns="0" bIns="0" rtlCol="0" anchor="t"/>
          <a:lstStyle/>
          <a:p>
            <a:pPr>
              <a:lnSpc>
                <a:spcPts val="3600"/>
              </a:lnSpc>
            </a:pPr>
            <a:r>
              <a:rPr lang="en-US" sz="3000">
                <a:latin typeface="Arial" panose="020B0604020202020204" pitchFamily="34" charset="0"/>
                <a:ea typeface="Proxima Nova Regular" pitchFamily="34" charset="-122"/>
                <a:cs typeface="Arial" panose="020B0604020202020204" pitchFamily="34" charset="0"/>
              </a:rPr>
              <a:t>5G, Wi-Fi 6E
Qualcomm™ </a:t>
            </a:r>
            <a:br>
              <a:rPr sz="1400">
                <a:latin typeface="Arial" panose="020B0604020202020204" pitchFamily="34" charset="0"/>
                <a:cs typeface="Arial" panose="020B0604020202020204" pitchFamily="34" charset="0"/>
              </a:rPr>
            </a:br>
            <a:r>
              <a:rPr lang="en-US" sz="3000">
                <a:latin typeface="Arial" panose="020B0604020202020204" pitchFamily="34" charset="0"/>
                <a:ea typeface="Proxima Nova Regular" pitchFamily="34" charset="-122"/>
                <a:cs typeface="Arial" panose="020B0604020202020204" pitchFamily="34" charset="0"/>
              </a:rPr>
              <a:t>5430 Octa core 2.2GHz Processor
Includes AI-dedicated unit (NPU)</a:t>
            </a:r>
            <a:endParaRPr lang="en-US" sz="3000">
              <a:latin typeface="Arial" panose="020B0604020202020204" pitchFamily="34" charset="0"/>
              <a:cs typeface="Arial" panose="020B0604020202020204" pitchFamily="34" charset="0"/>
            </a:endParaRPr>
          </a:p>
        </p:txBody>
      </p:sp>
      <p:pic>
        <p:nvPicPr>
          <p:cNvPr id="9" name="Group 49005" descr="preencoded.png">
            <a:extLst>
              <a:ext uri="{FF2B5EF4-FFF2-40B4-BE49-F238E27FC236}">
                <a16:creationId xmlns:a16="http://schemas.microsoft.com/office/drawing/2014/main" id="{7FF3C462-CF3F-3B53-28E7-619AFC4B7C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077633" y="9387785"/>
            <a:ext cx="182880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m45-photography-product-render-utility-front 1" descr="preencod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15453" y="1694046"/>
            <a:ext cx="3343275" cy="6717864"/>
          </a:xfrm>
          <a:prstGeom prst="rect">
            <a:avLst/>
          </a:prstGeom>
        </p:spPr>
      </p:pic>
      <p:pic>
        <p:nvPicPr>
          <p:cNvPr id="6" name="em45-photography-product-render-utility-front 2" descr="preencoded.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982736" y="1440882"/>
            <a:ext cx="2900012" cy="7038975"/>
          </a:xfrm>
          <a:prstGeom prst="rect">
            <a:avLst/>
          </a:prstGeom>
        </p:spPr>
      </p:pic>
      <p:pic>
        <p:nvPicPr>
          <p:cNvPr id="7" name="em45-photography-product-render-utility-right 2" descr="preencode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346435" y="1510208"/>
            <a:ext cx="863168" cy="7038975"/>
          </a:xfrm>
          <a:prstGeom prst="rect">
            <a:avLst/>
          </a:prstGeom>
        </p:spPr>
      </p:pic>
      <p:pic>
        <p:nvPicPr>
          <p:cNvPr id="8" name="em45-photography-product-render-utility-left" descr="preencoded.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429462" y="1510208"/>
            <a:ext cx="784688" cy="7038975"/>
          </a:xfrm>
          <a:prstGeom prst="rect">
            <a:avLst/>
          </a:prstGeom>
        </p:spPr>
      </p:pic>
      <p:pic>
        <p:nvPicPr>
          <p:cNvPr id="9" name="em45-photography-product-render-utility-bottom" descr="preencoded.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018856" y="8665075"/>
            <a:ext cx="3343275" cy="671432"/>
          </a:xfrm>
          <a:prstGeom prst="rect">
            <a:avLst/>
          </a:prstGeom>
        </p:spPr>
      </p:pic>
      <p:pic>
        <p:nvPicPr>
          <p:cNvPr id="10" name="em45-photography-product-render-utility-top" descr="preencoded.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090780" y="760397"/>
            <a:ext cx="3219990" cy="680486"/>
          </a:xfrm>
          <a:prstGeom prst="rect">
            <a:avLst/>
          </a:prstGeom>
        </p:spPr>
      </p:pic>
      <p:sp>
        <p:nvSpPr>
          <p:cNvPr id="11" name="name_50 MP RFC"/>
          <p:cNvSpPr/>
          <p:nvPr/>
        </p:nvSpPr>
        <p:spPr>
          <a:xfrm>
            <a:off x="13813053" y="857278"/>
            <a:ext cx="1490007" cy="255167"/>
          </a:xfrm>
          <a:prstGeom prst="rect">
            <a:avLst/>
          </a:prstGeom>
          <a:noFill/>
          <a:ln/>
        </p:spPr>
        <p:txBody>
          <a:bodyPr wrap="square" lIns="0" tIns="0" rIns="0" bIns="0" rtlCol="0" anchor="ctr"/>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50 MP RFC</a:t>
            </a:r>
            <a:endParaRPr lang="en-US" sz="1500">
              <a:latin typeface="Arial" panose="020B0604020202020204" pitchFamily="34" charset="0"/>
              <a:cs typeface="Arial" panose="020B0604020202020204" pitchFamily="34" charset="0"/>
            </a:endParaRPr>
          </a:p>
        </p:txBody>
      </p:sp>
      <p:sp>
        <p:nvSpPr>
          <p:cNvPr id="12" name="Programmable action button Scan"/>
          <p:cNvSpPr/>
          <p:nvPr/>
        </p:nvSpPr>
        <p:spPr>
          <a:xfrm>
            <a:off x="578221" y="3924300"/>
            <a:ext cx="1404584" cy="762000"/>
          </a:xfrm>
          <a:prstGeom prst="rect">
            <a:avLst/>
          </a:prstGeom>
          <a:noFill/>
          <a:ln/>
        </p:spPr>
        <p:txBody>
          <a:bodyPr wrap="square" lIns="0" tIns="0" rIns="0" bIns="0" rtlCol="0" anchor="t"/>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Programmable action button (Scan)
</a:t>
            </a:r>
            <a:endParaRPr lang="en-US" sz="1500">
              <a:latin typeface="Arial" panose="020B0604020202020204" pitchFamily="34" charset="0"/>
              <a:cs typeface="Arial" panose="020B0604020202020204" pitchFamily="34" charset="0"/>
            </a:endParaRPr>
          </a:p>
        </p:txBody>
      </p:sp>
      <p:sp>
        <p:nvSpPr>
          <p:cNvPr id="13" name="Vol UpDown"/>
          <p:cNvSpPr/>
          <p:nvPr/>
        </p:nvSpPr>
        <p:spPr>
          <a:xfrm>
            <a:off x="3610870" y="5330190"/>
            <a:ext cx="1404584" cy="190500"/>
          </a:xfrm>
          <a:prstGeom prst="rect">
            <a:avLst/>
          </a:prstGeom>
          <a:noFill/>
          <a:ln/>
        </p:spPr>
        <p:txBody>
          <a:bodyPr wrap="square" lIns="0" tIns="0" rIns="0" bIns="0" rtlCol="0" anchor="ctr"/>
          <a:lstStyle/>
          <a:p>
            <a:pPr marL="9525" algn="ct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Vol. Up/Down</a:t>
            </a:r>
            <a:endParaRPr lang="en-US" sz="1500">
              <a:latin typeface="Arial" panose="020B0604020202020204" pitchFamily="34" charset="0"/>
              <a:cs typeface="Arial" panose="020B0604020202020204" pitchFamily="34" charset="0"/>
            </a:endParaRPr>
          </a:p>
        </p:txBody>
      </p:sp>
      <p:sp>
        <p:nvSpPr>
          <p:cNvPr id="14" name="USB C"/>
          <p:cNvSpPr/>
          <p:nvPr/>
        </p:nvSpPr>
        <p:spPr>
          <a:xfrm>
            <a:off x="6566439" y="9589670"/>
            <a:ext cx="818742" cy="278969"/>
          </a:xfrm>
          <a:prstGeom prst="rect">
            <a:avLst/>
          </a:prstGeom>
          <a:noFill/>
          <a:ln/>
        </p:spPr>
        <p:txBody>
          <a:bodyPr wrap="square" lIns="0" tIns="0" rIns="0" bIns="0" rtlCol="0" anchor="ctr"/>
          <a:lstStyle/>
          <a:p>
            <a:pPr algn="ct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USB C</a:t>
            </a:r>
            <a:endParaRPr lang="en-US" sz="1500">
              <a:latin typeface="Arial" panose="020B0604020202020204" pitchFamily="34" charset="0"/>
              <a:cs typeface="Arial" panose="020B0604020202020204" pitchFamily="34" charset="0"/>
            </a:endParaRPr>
          </a:p>
        </p:txBody>
      </p:sp>
      <p:sp>
        <p:nvSpPr>
          <p:cNvPr id="15" name="SIM Slot"/>
          <p:cNvSpPr/>
          <p:nvPr/>
        </p:nvSpPr>
        <p:spPr>
          <a:xfrm>
            <a:off x="3405505" y="8867510"/>
            <a:ext cx="1404584" cy="190500"/>
          </a:xfrm>
          <a:prstGeom prst="rect">
            <a:avLst/>
          </a:prstGeom>
          <a:noFill/>
          <a:ln/>
        </p:spPr>
        <p:txBody>
          <a:bodyPr wrap="square" lIns="0" tIns="0" rIns="0" bIns="0" rtlCol="0" anchor="ctr"/>
          <a:lstStyle/>
          <a:p>
            <a:pPr algn="ct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SIM Slot</a:t>
            </a:r>
            <a:endParaRPr lang="en-US" sz="1500">
              <a:latin typeface="Arial" panose="020B0604020202020204" pitchFamily="34" charset="0"/>
              <a:cs typeface="Arial" panose="020B0604020202020204" pitchFamily="34" charset="0"/>
            </a:endParaRPr>
          </a:p>
        </p:txBody>
      </p:sp>
      <p:sp>
        <p:nvSpPr>
          <p:cNvPr id="16" name="Speaker"/>
          <p:cNvSpPr/>
          <p:nvPr/>
        </p:nvSpPr>
        <p:spPr>
          <a:xfrm>
            <a:off x="8570900" y="8867510"/>
            <a:ext cx="1404584" cy="190500"/>
          </a:xfrm>
          <a:prstGeom prst="rect">
            <a:avLst/>
          </a:prstGeom>
          <a:noFill/>
          <a:ln/>
        </p:spPr>
        <p:txBody>
          <a:bodyPr wrap="square" lIns="0" tIns="0" rIns="0" bIns="0" rtlCol="0" anchor="ctr"/>
          <a:lstStyle/>
          <a:p>
            <a:pPr algn="ct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Speaker</a:t>
            </a:r>
            <a:endParaRPr lang="en-US" sz="1500">
              <a:latin typeface="Arial" panose="020B0604020202020204" pitchFamily="34" charset="0"/>
              <a:cs typeface="Arial" panose="020B0604020202020204" pitchFamily="34" charset="0"/>
            </a:endParaRPr>
          </a:p>
        </p:txBody>
      </p:sp>
      <p:sp>
        <p:nvSpPr>
          <p:cNvPr id="17" name="Power  FingerprintSensor"/>
          <p:cNvSpPr/>
          <p:nvPr/>
        </p:nvSpPr>
        <p:spPr>
          <a:xfrm>
            <a:off x="8628967" y="4799135"/>
            <a:ext cx="1404584" cy="571500"/>
          </a:xfrm>
          <a:prstGeom prst="rect">
            <a:avLst/>
          </a:prstGeom>
          <a:noFill/>
          <a:ln/>
        </p:spPr>
        <p:txBody>
          <a:bodyPr wrap="square" lIns="0" tIns="0" rIns="0" bIns="0" rtlCol="0" anchor="t"/>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Power / 
Fingerprint</a:t>
            </a:r>
            <a:br>
              <a:rPr sz="1400">
                <a:latin typeface="Arial" panose="020B0604020202020204" pitchFamily="34" charset="0"/>
                <a:cs typeface="Arial" panose="020B0604020202020204" pitchFamily="34" charset="0"/>
              </a:rPr>
            </a:br>
            <a:r>
              <a:rPr lang="en-US" sz="1500">
                <a:solidFill>
                  <a:srgbClr val="BABABA"/>
                </a:solidFill>
                <a:latin typeface="Arial" panose="020B0604020202020204" pitchFamily="34" charset="0"/>
                <a:ea typeface="Proxima Nova Regular" pitchFamily="34" charset="-122"/>
                <a:cs typeface="Arial" panose="020B0604020202020204" pitchFamily="34" charset="0"/>
              </a:rPr>
              <a:t>Sensor</a:t>
            </a:r>
            <a:endParaRPr lang="en-US" sz="1500">
              <a:latin typeface="Arial" panose="020B0604020202020204" pitchFamily="34" charset="0"/>
              <a:cs typeface="Arial" panose="020B0604020202020204" pitchFamily="34" charset="0"/>
            </a:endParaRPr>
          </a:p>
        </p:txBody>
      </p:sp>
      <p:sp>
        <p:nvSpPr>
          <p:cNvPr id="18" name="ProgrammableAction Button PTT"/>
          <p:cNvSpPr/>
          <p:nvPr/>
        </p:nvSpPr>
        <p:spPr>
          <a:xfrm>
            <a:off x="8628965" y="2971845"/>
            <a:ext cx="1461182" cy="571500"/>
          </a:xfrm>
          <a:prstGeom prst="rect">
            <a:avLst/>
          </a:prstGeom>
          <a:noFill/>
          <a:ln/>
        </p:spPr>
        <p:txBody>
          <a:bodyPr wrap="square" lIns="0" tIns="0" rIns="0" bIns="0" rtlCol="0" anchor="t"/>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Programmable</a:t>
            </a:r>
            <a:br>
              <a:rPr sz="1400">
                <a:latin typeface="Arial" panose="020B0604020202020204" pitchFamily="34" charset="0"/>
                <a:cs typeface="Arial" panose="020B0604020202020204" pitchFamily="34" charset="0"/>
              </a:rPr>
            </a:br>
            <a:r>
              <a:rPr lang="en-US" sz="1500">
                <a:solidFill>
                  <a:srgbClr val="BABABA"/>
                </a:solidFill>
                <a:latin typeface="Arial" panose="020B0604020202020204" pitchFamily="34" charset="0"/>
                <a:ea typeface="Proxima Nova Regular" pitchFamily="34" charset="-122"/>
                <a:cs typeface="Arial" panose="020B0604020202020204" pitchFamily="34" charset="0"/>
              </a:rPr>
              <a:t>Action Button
(PTT)</a:t>
            </a:r>
            <a:endParaRPr lang="en-US" sz="1500">
              <a:latin typeface="Arial" panose="020B0604020202020204" pitchFamily="34" charset="0"/>
              <a:cs typeface="Arial" panose="020B0604020202020204" pitchFamily="34" charset="0"/>
            </a:endParaRPr>
          </a:p>
        </p:txBody>
      </p:sp>
      <p:sp>
        <p:nvSpPr>
          <p:cNvPr id="19" name="ProgrammableAction Button Camera"/>
          <p:cNvSpPr/>
          <p:nvPr/>
        </p:nvSpPr>
        <p:spPr>
          <a:xfrm>
            <a:off x="3215545" y="952527"/>
            <a:ext cx="1404584" cy="571500"/>
          </a:xfrm>
          <a:prstGeom prst="rect">
            <a:avLst/>
          </a:prstGeom>
          <a:noFill/>
          <a:ln/>
        </p:spPr>
        <p:txBody>
          <a:bodyPr wrap="square" lIns="0" tIns="0" rIns="0" bIns="0" rtlCol="0" anchor="t"/>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Programmable</a:t>
            </a:r>
            <a:br>
              <a:rPr sz="1400">
                <a:latin typeface="Arial" panose="020B0604020202020204" pitchFamily="34" charset="0"/>
                <a:cs typeface="Arial" panose="020B0604020202020204" pitchFamily="34" charset="0"/>
              </a:rPr>
            </a:br>
            <a:r>
              <a:rPr lang="en-US" sz="1500">
                <a:solidFill>
                  <a:srgbClr val="BABABA"/>
                </a:solidFill>
                <a:latin typeface="Arial" panose="020B0604020202020204" pitchFamily="34" charset="0"/>
                <a:ea typeface="Proxima Nova Regular" pitchFamily="34" charset="-122"/>
                <a:cs typeface="Arial" panose="020B0604020202020204" pitchFamily="34" charset="0"/>
              </a:rPr>
              <a:t>Action Button
(Camera)</a:t>
            </a:r>
            <a:endParaRPr lang="en-US" sz="1500">
              <a:latin typeface="Arial" panose="020B0604020202020204" pitchFamily="34" charset="0"/>
              <a:cs typeface="Arial" panose="020B0604020202020204" pitchFamily="34" charset="0"/>
            </a:endParaRPr>
          </a:p>
        </p:txBody>
      </p:sp>
      <p:sp>
        <p:nvSpPr>
          <p:cNvPr id="20" name="name_8 MP FFC"/>
          <p:cNvSpPr/>
          <p:nvPr/>
        </p:nvSpPr>
        <p:spPr>
          <a:xfrm>
            <a:off x="9185057" y="2018114"/>
            <a:ext cx="1058240" cy="288875"/>
          </a:xfrm>
          <a:prstGeom prst="rect">
            <a:avLst/>
          </a:prstGeom>
          <a:noFill/>
          <a:ln/>
        </p:spPr>
        <p:txBody>
          <a:bodyPr wrap="square" lIns="0" tIns="0" rIns="0" bIns="0" rtlCol="0" anchor="ctr"/>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8 MP FFC</a:t>
            </a:r>
            <a:endParaRPr lang="en-US" sz="1500">
              <a:latin typeface="Arial" panose="020B0604020202020204" pitchFamily="34" charset="0"/>
              <a:cs typeface="Arial" panose="020B0604020202020204" pitchFamily="34" charset="0"/>
            </a:endParaRPr>
          </a:p>
        </p:txBody>
      </p:sp>
      <p:sp>
        <p:nvSpPr>
          <p:cNvPr id="21" name="name_2 MIC"/>
          <p:cNvSpPr/>
          <p:nvPr/>
        </p:nvSpPr>
        <p:spPr>
          <a:xfrm>
            <a:off x="9185057" y="1047777"/>
            <a:ext cx="600075" cy="190500"/>
          </a:xfrm>
          <a:prstGeom prst="rect">
            <a:avLst/>
          </a:prstGeom>
          <a:noFill/>
          <a:ln/>
        </p:spPr>
        <p:txBody>
          <a:bodyPr wrap="square" lIns="0" tIns="0" rIns="0" bIns="0" rtlCol="0" anchor="ctr"/>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2” MIC</a:t>
            </a:r>
            <a:endParaRPr lang="en-US" sz="1500">
              <a:latin typeface="Arial" panose="020B0604020202020204" pitchFamily="34" charset="0"/>
              <a:cs typeface="Arial" panose="020B0604020202020204" pitchFamily="34" charset="0"/>
            </a:endParaRPr>
          </a:p>
        </p:txBody>
      </p:sp>
      <p:sp>
        <p:nvSpPr>
          <p:cNvPr id="22" name="name_1 MIC"/>
          <p:cNvSpPr/>
          <p:nvPr/>
        </p:nvSpPr>
        <p:spPr>
          <a:xfrm>
            <a:off x="5403523" y="9634298"/>
            <a:ext cx="933932" cy="190500"/>
          </a:xfrm>
          <a:prstGeom prst="rect">
            <a:avLst/>
          </a:prstGeom>
          <a:noFill/>
          <a:ln/>
        </p:spPr>
        <p:txBody>
          <a:bodyPr wrap="square" lIns="0" tIns="0" rIns="0" bIns="0" rtlCol="0" anchor="ctr"/>
          <a:lstStyle/>
          <a:p>
            <a:pPr algn="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1” MIC</a:t>
            </a:r>
            <a:endParaRPr lang="en-US" sz="1500">
              <a:latin typeface="Arial" panose="020B0604020202020204" pitchFamily="34" charset="0"/>
              <a:cs typeface="Arial" panose="020B0604020202020204" pitchFamily="34" charset="0"/>
            </a:endParaRPr>
          </a:p>
        </p:txBody>
      </p:sp>
      <p:sp>
        <p:nvSpPr>
          <p:cNvPr id="23" name="NFC antenna"/>
          <p:cNvSpPr/>
          <p:nvPr/>
        </p:nvSpPr>
        <p:spPr>
          <a:xfrm>
            <a:off x="16159361" y="4906865"/>
            <a:ext cx="1571592" cy="209984"/>
          </a:xfrm>
          <a:prstGeom prst="rect">
            <a:avLst/>
          </a:prstGeom>
          <a:noFill/>
          <a:ln/>
        </p:spPr>
        <p:txBody>
          <a:bodyPr wrap="square" lIns="0" tIns="0" rIns="0" bIns="0" rtlCol="0" anchor="ctr"/>
          <a:lstStyle/>
          <a:p>
            <a:pPr>
              <a:lnSpc>
                <a:spcPts val="1800"/>
              </a:lnSpc>
            </a:pPr>
            <a:r>
              <a:rPr lang="en-US" sz="1500">
                <a:solidFill>
                  <a:srgbClr val="BABABA"/>
                </a:solidFill>
                <a:latin typeface="Arial" panose="020B0604020202020204" pitchFamily="34" charset="0"/>
                <a:ea typeface="Proxima Nova Regular" pitchFamily="34" charset="-122"/>
                <a:cs typeface="Arial" panose="020B0604020202020204" pitchFamily="34" charset="0"/>
              </a:rPr>
              <a:t>NFC antenna</a:t>
            </a:r>
            <a:endParaRPr lang="en-US" sz="1500">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BDE6AE7D-C1EF-E4B5-EEBB-E776ED6D7AD9}"/>
              </a:ext>
            </a:extLst>
          </p:cNvPr>
          <p:cNvCxnSpPr>
            <a:cxnSpLocks/>
          </p:cNvCxnSpPr>
          <p:nvPr/>
        </p:nvCxnSpPr>
        <p:spPr>
          <a:xfrm>
            <a:off x="1982806" y="4049486"/>
            <a:ext cx="446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CCF3E3-A422-E433-351C-DF778520D045}"/>
              </a:ext>
            </a:extLst>
          </p:cNvPr>
          <p:cNvCxnSpPr>
            <a:cxnSpLocks/>
          </p:cNvCxnSpPr>
          <p:nvPr/>
        </p:nvCxnSpPr>
        <p:spPr>
          <a:xfrm>
            <a:off x="3214149" y="5425440"/>
            <a:ext cx="3953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0061DC-DDB1-F76F-C2D5-AA7D3F875159}"/>
              </a:ext>
            </a:extLst>
          </p:cNvPr>
          <p:cNvCxnSpPr>
            <a:cxnSpLocks/>
          </p:cNvCxnSpPr>
          <p:nvPr/>
        </p:nvCxnSpPr>
        <p:spPr>
          <a:xfrm>
            <a:off x="4620128" y="8967537"/>
            <a:ext cx="7611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5955FB-60BA-D3D3-7412-57C712ECC5D5}"/>
              </a:ext>
            </a:extLst>
          </p:cNvPr>
          <p:cNvCxnSpPr>
            <a:cxnSpLocks/>
          </p:cNvCxnSpPr>
          <p:nvPr/>
        </p:nvCxnSpPr>
        <p:spPr>
          <a:xfrm flipV="1">
            <a:off x="6695294" y="9296893"/>
            <a:ext cx="0" cy="2598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6024273-A759-8D06-A241-DDC61F2477E9}"/>
              </a:ext>
            </a:extLst>
          </p:cNvPr>
          <p:cNvCxnSpPr>
            <a:cxnSpLocks/>
          </p:cNvCxnSpPr>
          <p:nvPr/>
        </p:nvCxnSpPr>
        <p:spPr>
          <a:xfrm>
            <a:off x="7935311" y="8967537"/>
            <a:ext cx="8187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662F08A-D404-8609-1D99-871008852B27}"/>
              </a:ext>
            </a:extLst>
          </p:cNvPr>
          <p:cNvCxnSpPr>
            <a:cxnSpLocks/>
          </p:cNvCxnSpPr>
          <p:nvPr/>
        </p:nvCxnSpPr>
        <p:spPr>
          <a:xfrm>
            <a:off x="9785132" y="5116886"/>
            <a:ext cx="5612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9617E9C-C701-1ACB-0481-1C75F55D3A18}"/>
              </a:ext>
            </a:extLst>
          </p:cNvPr>
          <p:cNvCxnSpPr>
            <a:cxnSpLocks/>
          </p:cNvCxnSpPr>
          <p:nvPr/>
        </p:nvCxnSpPr>
        <p:spPr>
          <a:xfrm>
            <a:off x="9975484" y="3340637"/>
            <a:ext cx="370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18AF7F5-7C2D-B060-6380-ABE2C5E2AE62}"/>
              </a:ext>
            </a:extLst>
          </p:cNvPr>
          <p:cNvCxnSpPr>
            <a:cxnSpLocks/>
          </p:cNvCxnSpPr>
          <p:nvPr/>
        </p:nvCxnSpPr>
        <p:spPr>
          <a:xfrm>
            <a:off x="7778822" y="1112444"/>
            <a:ext cx="11915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837566F-5AA6-F01A-9F15-7D6489A8ED3A}"/>
              </a:ext>
            </a:extLst>
          </p:cNvPr>
          <p:cNvCxnSpPr>
            <a:cxnSpLocks/>
          </p:cNvCxnSpPr>
          <p:nvPr/>
        </p:nvCxnSpPr>
        <p:spPr>
          <a:xfrm>
            <a:off x="6906464" y="2163479"/>
            <a:ext cx="20638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F14DDFF-80BE-A49C-97FF-ABAD0C62E075}"/>
              </a:ext>
            </a:extLst>
          </p:cNvPr>
          <p:cNvCxnSpPr>
            <a:cxnSpLocks/>
          </p:cNvCxnSpPr>
          <p:nvPr/>
        </p:nvCxnSpPr>
        <p:spPr>
          <a:xfrm>
            <a:off x="4620128" y="1112444"/>
            <a:ext cx="18487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BA80DB9-0F30-C255-0579-ADB471C7B59E}"/>
              </a:ext>
            </a:extLst>
          </p:cNvPr>
          <p:cNvCxnSpPr>
            <a:cxnSpLocks/>
          </p:cNvCxnSpPr>
          <p:nvPr/>
        </p:nvCxnSpPr>
        <p:spPr>
          <a:xfrm>
            <a:off x="15050815" y="4980251"/>
            <a:ext cx="9350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B6C1FC-FA86-C311-65F0-DAB46DFB03BF}"/>
              </a:ext>
            </a:extLst>
          </p:cNvPr>
          <p:cNvCxnSpPr>
            <a:cxnSpLocks/>
          </p:cNvCxnSpPr>
          <p:nvPr/>
        </p:nvCxnSpPr>
        <p:spPr>
          <a:xfrm>
            <a:off x="13905188" y="1216057"/>
            <a:ext cx="0" cy="9265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9EE08E7-9D01-FA8B-78A3-26F513BEE1E4}"/>
              </a:ext>
            </a:extLst>
          </p:cNvPr>
          <p:cNvCxnSpPr>
            <a:cxnSpLocks/>
          </p:cNvCxnSpPr>
          <p:nvPr/>
        </p:nvCxnSpPr>
        <p:spPr>
          <a:xfrm flipV="1">
            <a:off x="6337454" y="9300067"/>
            <a:ext cx="0" cy="256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Group 49005" descr="preencoded.png">
            <a:extLst>
              <a:ext uri="{FF2B5EF4-FFF2-40B4-BE49-F238E27FC236}">
                <a16:creationId xmlns:a16="http://schemas.microsoft.com/office/drawing/2014/main" id="{F5832A8F-C8F4-6026-ED75-BF9AE4DA3D9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077633" y="9387785"/>
            <a:ext cx="1828800" cy="5619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Enterprise-level durability"/>
          <p:cNvSpPr/>
          <p:nvPr/>
        </p:nvSpPr>
        <p:spPr>
          <a:xfrm>
            <a:off x="9908587" y="1774736"/>
            <a:ext cx="9672638" cy="1714500"/>
          </a:xfrm>
          <a:prstGeom prst="rect">
            <a:avLst/>
          </a:prstGeom>
          <a:noFill/>
          <a:ln/>
        </p:spPr>
        <p:txBody>
          <a:bodyPr wrap="square" lIns="0" tIns="0" rIns="0" bIns="0" rtlCol="0" anchor="t"/>
          <a:lstStyle/>
          <a:p>
            <a:pPr>
              <a:lnSpc>
                <a:spcPct val="90000"/>
              </a:lnSpc>
            </a:pPr>
            <a:r>
              <a:rPr lang="en-US" sz="6750" dirty="0">
                <a:solidFill>
                  <a:schemeClr val="bg1"/>
                </a:solidFill>
                <a:latin typeface="Arial" panose="020B0604020202020204" pitchFamily="34" charset="0"/>
                <a:ea typeface="Proxima Nova Light" pitchFamily="34" charset="-122"/>
                <a:cs typeface="Arial" panose="020B0604020202020204" pitchFamily="34" charset="0"/>
              </a:rPr>
              <a:t>Enterprise-level </a:t>
            </a:r>
          </a:p>
          <a:p>
            <a:pPr>
              <a:lnSpc>
                <a:spcPct val="90000"/>
              </a:lnSpc>
            </a:pPr>
            <a:r>
              <a:rPr lang="en-US" sz="6750" dirty="0">
                <a:solidFill>
                  <a:schemeClr val="bg1"/>
                </a:solidFill>
                <a:latin typeface="Arial" panose="020B0604020202020204" pitchFamily="34" charset="0"/>
                <a:ea typeface="Proxima Nova Light" pitchFamily="34" charset="-122"/>
                <a:cs typeface="Arial" panose="020B0604020202020204" pitchFamily="34" charset="0"/>
              </a:rPr>
              <a:t>durability</a:t>
            </a:r>
            <a:endParaRPr lang="en-US" sz="6750" dirty="0">
              <a:solidFill>
                <a:schemeClr val="bg1"/>
              </a:solidFill>
              <a:latin typeface="Arial" panose="020B0604020202020204" pitchFamily="34" charset="0"/>
              <a:cs typeface="Arial" panose="020B0604020202020204" pitchFamily="34" charset="0"/>
            </a:endParaRPr>
          </a:p>
        </p:txBody>
      </p:sp>
      <p:sp>
        <p:nvSpPr>
          <p:cNvPr id="6" name="IP68 Rating water and dust tested Exceeds MIL-STD 810H drop specs 4ft5ft w boot High Operating temperatures Oleophobic coating to prevent smudges Responsive touchscreen even with gloves"/>
          <p:cNvSpPr/>
          <p:nvPr/>
        </p:nvSpPr>
        <p:spPr>
          <a:xfrm>
            <a:off x="9908586" y="3915518"/>
            <a:ext cx="7704765" cy="3856883"/>
          </a:xfrm>
          <a:prstGeom prst="rect">
            <a:avLst/>
          </a:prstGeom>
          <a:noFill/>
          <a:ln/>
        </p:spPr>
        <p:txBody>
          <a:bodyPr wrap="square" lIns="0" tIns="0" rIns="0" bIns="0" rtlCol="0" anchor="t"/>
          <a:lstStyle/>
          <a:p>
            <a:pPr marL="342917" indent="-342917">
              <a:lnSpc>
                <a:spcPts val="3600"/>
              </a:lnSpc>
              <a:buClr>
                <a:schemeClr val="bg1"/>
              </a:buClr>
              <a:buFont typeface="Arial" panose="020B0604020202020204" pitchFamily="34" charset="0"/>
              <a:buChar char="•"/>
            </a:pPr>
            <a:r>
              <a:rPr lang="en-US" sz="2501">
                <a:solidFill>
                  <a:schemeClr val="bg1"/>
                </a:solidFill>
                <a:latin typeface="Arial" panose="020B0604020202020204" pitchFamily="34" charset="0"/>
                <a:ea typeface="Proxima Nova Regular" pitchFamily="34" charset="-122"/>
                <a:cs typeface="Arial" panose="020B0604020202020204" pitchFamily="34" charset="0"/>
              </a:rPr>
              <a:t>IP68 Rating (water and dust tested)
Exceeds MIL-STD 810H drop specs 4ft/5ft w boot
High Operating temperatures
Oleophobic coating to prevent smudges
Responsive touchscreen even with gloves</a:t>
            </a:r>
          </a:p>
          <a:p>
            <a:pPr marL="342917" indent="-342917">
              <a:lnSpc>
                <a:spcPts val="3600"/>
              </a:lnSpc>
              <a:buClr>
                <a:schemeClr val="bg1"/>
              </a:buClr>
              <a:buFont typeface="Arial" panose="020B0604020202020204" pitchFamily="34" charset="0"/>
              <a:buChar char="•"/>
            </a:pPr>
            <a:r>
              <a:rPr lang="en-US" sz="2501">
                <a:solidFill>
                  <a:schemeClr val="bg1"/>
                </a:solidFill>
                <a:latin typeface="Arial" panose="020B0604020202020204" pitchFamily="34" charset="0"/>
                <a:ea typeface="Proxima Nova Regular" pitchFamily="34" charset="-122"/>
                <a:cs typeface="Arial" panose="020B0604020202020204" pitchFamily="34" charset="0"/>
              </a:rPr>
              <a:t>Failure rates of non-rugged/consumer devices are almost 3x that of rugged devices</a:t>
            </a:r>
            <a:endParaRPr lang="en-US" sz="2501">
              <a:solidFill>
                <a:schemeClr val="bg1"/>
              </a:solidFill>
              <a:latin typeface="Arial" panose="020B0604020202020204" pitchFamily="34" charset="0"/>
              <a:cs typeface="Arial" panose="020B0604020202020204" pitchFamily="34" charset="0"/>
            </a:endParaRPr>
          </a:p>
        </p:txBody>
      </p:sp>
      <p:pic>
        <p:nvPicPr>
          <p:cNvPr id="11" name="Picture 10" descr="A close up of a cell phone&#10;&#10;AI-generated content may be incorrect.">
            <a:extLst>
              <a:ext uri="{FF2B5EF4-FFF2-40B4-BE49-F238E27FC236}">
                <a16:creationId xmlns:a16="http://schemas.microsoft.com/office/drawing/2014/main" id="{77FEA97A-A55E-F7C0-C010-1537502325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238" y="179621"/>
            <a:ext cx="10111050" cy="15185558"/>
          </a:xfrm>
          <a:prstGeom prst="rect">
            <a:avLst/>
          </a:prstGeom>
        </p:spPr>
      </p:pic>
      <p:pic>
        <p:nvPicPr>
          <p:cNvPr id="2" name="Group 49005" descr="preencoded.png">
            <a:extLst>
              <a:ext uri="{FF2B5EF4-FFF2-40B4-BE49-F238E27FC236}">
                <a16:creationId xmlns:a16="http://schemas.microsoft.com/office/drawing/2014/main" id="{51893E66-C44A-E3C0-980F-61D8C4BB90C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077633" y="9387785"/>
            <a:ext cx="1828800" cy="5619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ector 3"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77659" y="8247075"/>
            <a:ext cx="15554325" cy="18288"/>
          </a:xfrm>
          <a:prstGeom prst="rect">
            <a:avLst/>
          </a:prstGeom>
        </p:spPr>
      </p:pic>
      <p:pic>
        <p:nvPicPr>
          <p:cNvPr id="6" name="Panther  DLD POD 3"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50141" y="2852178"/>
            <a:ext cx="2085975" cy="4371975"/>
          </a:xfrm>
          <a:prstGeom prst="rect">
            <a:avLst/>
          </a:prstGeom>
        </p:spPr>
      </p:pic>
      <p:pic>
        <p:nvPicPr>
          <p:cNvPr id="7" name="Panther  DLD POD 4" descr="preencoded.png"/>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4221197" y="2852178"/>
            <a:ext cx="2085975" cy="4371975"/>
          </a:xfrm>
          <a:prstGeom prst="rect">
            <a:avLst/>
          </a:prstGeom>
        </p:spPr>
      </p:pic>
      <p:pic>
        <p:nvPicPr>
          <p:cNvPr id="8" name="Group 49010" descr="preencoded.png"/>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188998" y="3025514"/>
            <a:ext cx="1819275" cy="3990975"/>
          </a:xfrm>
          <a:prstGeom prst="rect">
            <a:avLst/>
          </a:prstGeom>
        </p:spPr>
      </p:pic>
      <p:pic>
        <p:nvPicPr>
          <p:cNvPr id="9" name="Group 49011" descr="preencoded.png"/>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375532" y="3122102"/>
            <a:ext cx="1781175" cy="3895725"/>
          </a:xfrm>
          <a:prstGeom prst="rect">
            <a:avLst/>
          </a:prstGeom>
        </p:spPr>
      </p:pic>
      <p:pic>
        <p:nvPicPr>
          <p:cNvPr id="10" name="Panther  DLD POD 1" descr="preencoded.png"/>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699301" y="2852178"/>
            <a:ext cx="2085995" cy="4371975"/>
          </a:xfrm>
          <a:prstGeom prst="rect">
            <a:avLst/>
          </a:prstGeom>
        </p:spPr>
      </p:pic>
      <p:pic>
        <p:nvPicPr>
          <p:cNvPr id="11" name="Panther  DLD POD 2" descr="preencoded.png"/>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879046" y="2852178"/>
            <a:ext cx="2085975" cy="4371975"/>
          </a:xfrm>
          <a:prstGeom prst="rect">
            <a:avLst/>
          </a:prstGeom>
        </p:spPr>
      </p:pic>
      <p:sp>
        <p:nvSpPr>
          <p:cNvPr id="12" name="High Performance Data Capture"/>
          <p:cNvSpPr/>
          <p:nvPr/>
        </p:nvSpPr>
        <p:spPr>
          <a:xfrm>
            <a:off x="952500" y="866813"/>
            <a:ext cx="8067675" cy="1714500"/>
          </a:xfrm>
          <a:prstGeom prst="rect">
            <a:avLst/>
          </a:prstGeom>
          <a:noFill/>
          <a:ln/>
        </p:spPr>
        <p:txBody>
          <a:bodyPr wrap="square" lIns="0" tIns="0" rIns="0" bIns="0" rtlCol="0" anchor="t"/>
          <a:lstStyle/>
          <a:p>
            <a:pPr>
              <a:lnSpc>
                <a:spcPct val="80000"/>
              </a:lnSpc>
            </a:pPr>
            <a:r>
              <a:rPr lang="en-US" sz="6750" dirty="0">
                <a:solidFill>
                  <a:srgbClr val="0E73E6"/>
                </a:solidFill>
                <a:latin typeface="Arial" panose="020B0604020202020204" pitchFamily="34" charset="0"/>
                <a:ea typeface="Proxima Nova Light" pitchFamily="34" charset="-122"/>
                <a:cs typeface="Arial" panose="020B0604020202020204" pitchFamily="34" charset="0"/>
              </a:rPr>
              <a:t>High Performance Data Capture</a:t>
            </a:r>
            <a:endParaRPr lang="en-US" sz="6750" dirty="0">
              <a:solidFill>
                <a:srgbClr val="0E73E6"/>
              </a:solidFill>
              <a:latin typeface="Arial" panose="020B0604020202020204" pitchFamily="34" charset="0"/>
              <a:cs typeface="Arial" panose="020B0604020202020204" pitchFamily="34" charset="0"/>
            </a:endParaRPr>
          </a:p>
        </p:txBody>
      </p:sp>
      <p:sp>
        <p:nvSpPr>
          <p:cNvPr id="13" name="Capture quality images and decode barcodes quickly with the high performance rear 50MP Camera"/>
          <p:cNvSpPr/>
          <p:nvPr/>
        </p:nvSpPr>
        <p:spPr>
          <a:xfrm>
            <a:off x="9286876" y="857288"/>
            <a:ext cx="7506146" cy="1524000"/>
          </a:xfrm>
          <a:prstGeom prst="rect">
            <a:avLst/>
          </a:prstGeom>
          <a:noFill/>
          <a:ln/>
        </p:spPr>
        <p:txBody>
          <a:bodyPr wrap="square" lIns="0" tIns="0" rIns="0" bIns="0" rtlCol="0" anchor="t"/>
          <a:lstStyle/>
          <a:p>
            <a:pPr>
              <a:lnSpc>
                <a:spcPts val="3600"/>
              </a:lnSpc>
            </a:pPr>
            <a:r>
              <a:rPr lang="en-US" sz="3000">
                <a:latin typeface="Arial" panose="020B0604020202020204" pitchFamily="34" charset="0"/>
                <a:ea typeface="Proxima Nova Regular" pitchFamily="34" charset="-122"/>
                <a:cs typeface="Arial" panose="020B0604020202020204" pitchFamily="34" charset="0"/>
              </a:rPr>
              <a:t>Capture quality images and </a:t>
            </a:r>
          </a:p>
          <a:p>
            <a:pPr>
              <a:lnSpc>
                <a:spcPts val="3600"/>
              </a:lnSpc>
            </a:pPr>
            <a:r>
              <a:rPr lang="en-US" sz="3000">
                <a:latin typeface="Arial" panose="020B0604020202020204" pitchFamily="34" charset="0"/>
                <a:ea typeface="Proxima Nova Regular" pitchFamily="34" charset="-122"/>
                <a:cs typeface="Arial" panose="020B0604020202020204" pitchFamily="34" charset="0"/>
              </a:rPr>
              <a:t>decode barcodes quickly with the </a:t>
            </a:r>
          </a:p>
          <a:p>
            <a:pPr>
              <a:lnSpc>
                <a:spcPts val="3600"/>
              </a:lnSpc>
            </a:pPr>
            <a:r>
              <a:rPr lang="en-US" sz="3000">
                <a:latin typeface="Arial" panose="020B0604020202020204" pitchFamily="34" charset="0"/>
                <a:ea typeface="Proxima Nova Regular" pitchFamily="34" charset="-122"/>
                <a:cs typeface="Arial" panose="020B0604020202020204" pitchFamily="34" charset="0"/>
              </a:rPr>
              <a:t>high performance rear 50MP Camera.
</a:t>
            </a:r>
            <a:endParaRPr lang="en-US" sz="3000">
              <a:latin typeface="Arial" panose="020B0604020202020204" pitchFamily="34" charset="0"/>
              <a:cs typeface="Arial" panose="020B0604020202020204" pitchFamily="34" charset="0"/>
            </a:endParaRPr>
          </a:p>
        </p:txBody>
      </p:sp>
      <p:sp>
        <p:nvSpPr>
          <p:cNvPr id="14" name="Dirty Lens Detection Alert users about dirt and smudges on the lens to prevent a bad capture"/>
          <p:cNvSpPr/>
          <p:nvPr/>
        </p:nvSpPr>
        <p:spPr>
          <a:xfrm>
            <a:off x="1777659" y="7454437"/>
            <a:ext cx="2524125" cy="1790339"/>
          </a:xfrm>
          <a:prstGeom prst="rect">
            <a:avLst/>
          </a:prstGeom>
          <a:noFill/>
          <a:ln/>
        </p:spPr>
        <p:txBody>
          <a:bodyPr wrap="square" lIns="0" tIns="0" rIns="0" bIns="0" rtlCol="0" anchor="t"/>
          <a:lstStyle/>
          <a:p>
            <a:r>
              <a:rPr lang="en-US" sz="2250" b="1">
                <a:latin typeface="Arial" panose="020B0604020202020204" pitchFamily="34" charset="0"/>
                <a:ea typeface="Proxima Nova Bold" pitchFamily="34" charset="-122"/>
                <a:cs typeface="Arial" panose="020B0604020202020204" pitchFamily="34" charset="0"/>
              </a:rPr>
              <a:t>Dirty Lens
Detection
</a:t>
            </a:r>
            <a:r>
              <a:rPr lang="en-US" sz="1500">
                <a:latin typeface="Arial" panose="020B0604020202020204" pitchFamily="34" charset="0"/>
                <a:ea typeface="Proxima Nova Regular" pitchFamily="34" charset="-122"/>
                <a:cs typeface="Arial" panose="020B0604020202020204" pitchFamily="34" charset="0"/>
              </a:rPr>
              <a:t>
Alert users about dirt and smudges on the lens to prevent a bad capture.</a:t>
            </a:r>
            <a:endParaRPr lang="en-US" sz="2250">
              <a:latin typeface="Arial" panose="020B0604020202020204" pitchFamily="34" charset="0"/>
              <a:cs typeface="Arial" panose="020B0604020202020204" pitchFamily="34" charset="0"/>
            </a:endParaRPr>
          </a:p>
        </p:txBody>
      </p:sp>
      <p:sp>
        <p:nvSpPr>
          <p:cNvPr id="15" name="Automatic People Blur This privacy feature enables the automatic blurring of faces captured in pictures"/>
          <p:cNvSpPr/>
          <p:nvPr/>
        </p:nvSpPr>
        <p:spPr>
          <a:xfrm>
            <a:off x="5879047" y="7454437"/>
            <a:ext cx="2511401" cy="1863194"/>
          </a:xfrm>
          <a:prstGeom prst="rect">
            <a:avLst/>
          </a:prstGeom>
          <a:noFill/>
          <a:ln/>
        </p:spPr>
        <p:txBody>
          <a:bodyPr wrap="square" lIns="0" tIns="0" rIns="0" bIns="0" rtlCol="0" anchor="t"/>
          <a:lstStyle/>
          <a:p>
            <a:r>
              <a:rPr lang="en-US" sz="2250" b="1">
                <a:latin typeface="Arial" panose="020B0604020202020204" pitchFamily="34" charset="0"/>
                <a:ea typeface="Proxima Nova Bold" pitchFamily="34" charset="-122"/>
                <a:cs typeface="Arial" panose="020B0604020202020204" pitchFamily="34" charset="0"/>
              </a:rPr>
              <a:t>Automatic
People Blur
</a:t>
            </a:r>
            <a:r>
              <a:rPr lang="en-US" sz="1500">
                <a:latin typeface="Arial" panose="020B0604020202020204" pitchFamily="34" charset="0"/>
                <a:ea typeface="Proxima Nova Regular" pitchFamily="34" charset="-122"/>
                <a:cs typeface="Arial" panose="020B0604020202020204" pitchFamily="34" charset="0"/>
              </a:rPr>
              <a:t>
This privacy feature enables the automatic blurring of faces captured in pictures.</a:t>
            </a:r>
            <a:endParaRPr lang="en-US" sz="2250">
              <a:latin typeface="Arial" panose="020B0604020202020204" pitchFamily="34" charset="0"/>
              <a:cs typeface="Arial" panose="020B0604020202020204" pitchFamily="34" charset="0"/>
            </a:endParaRPr>
          </a:p>
        </p:txBody>
      </p:sp>
      <p:sp>
        <p:nvSpPr>
          <p:cNvPr id="16" name="Multi-barcode Capture DataWedge and the most comprehensive decoding framework empower EM45 to excel right out of the box"/>
          <p:cNvSpPr/>
          <p:nvPr/>
        </p:nvSpPr>
        <p:spPr>
          <a:xfrm>
            <a:off x="10050998" y="7454437"/>
            <a:ext cx="6256175" cy="1863194"/>
          </a:xfrm>
          <a:prstGeom prst="rect">
            <a:avLst/>
          </a:prstGeom>
          <a:noFill/>
          <a:ln/>
        </p:spPr>
        <p:txBody>
          <a:bodyPr wrap="square" lIns="0" tIns="0" rIns="0" bIns="0" rtlCol="0" anchor="t"/>
          <a:lstStyle/>
          <a:p>
            <a:r>
              <a:rPr lang="en-US" sz="2250" b="1">
                <a:latin typeface="Arial" panose="020B0604020202020204" pitchFamily="34" charset="0"/>
                <a:ea typeface="Proxima Nova Bold" pitchFamily="34" charset="-122"/>
                <a:cs typeface="Arial" panose="020B0604020202020204" pitchFamily="34" charset="0"/>
              </a:rPr>
              <a:t>Multi-barcode
Capture
</a:t>
            </a:r>
            <a:r>
              <a:rPr lang="en-US" sz="1500">
                <a:latin typeface="Arial" panose="020B0604020202020204" pitchFamily="34" charset="0"/>
                <a:ea typeface="Proxima Nova Regular" pitchFamily="34" charset="-122"/>
                <a:cs typeface="Arial" panose="020B0604020202020204" pitchFamily="34" charset="0"/>
              </a:rPr>
              <a:t>
DataWedge and the most comprehensive decoding framework empower EM45 to excel, right out of the box.</a:t>
            </a:r>
            <a:endParaRPr lang="en-US" sz="2250">
              <a:latin typeface="Arial" panose="020B0604020202020204" pitchFamily="34" charset="0"/>
              <a:cs typeface="Arial" panose="020B0604020202020204" pitchFamily="34" charset="0"/>
            </a:endParaRPr>
          </a:p>
        </p:txBody>
      </p:sp>
      <p:sp>
        <p:nvSpPr>
          <p:cNvPr id="17" name="Single Barcode Capture"/>
          <p:cNvSpPr/>
          <p:nvPr/>
        </p:nvSpPr>
        <p:spPr>
          <a:xfrm>
            <a:off x="14221197" y="7454436"/>
            <a:ext cx="2514600" cy="571500"/>
          </a:xfrm>
          <a:prstGeom prst="rect">
            <a:avLst/>
          </a:prstGeom>
          <a:noFill/>
          <a:ln/>
        </p:spPr>
        <p:txBody>
          <a:bodyPr wrap="square" lIns="0" tIns="0" rIns="0" bIns="0" rtlCol="0" anchor="t"/>
          <a:lstStyle/>
          <a:p>
            <a:r>
              <a:rPr lang="en-US" sz="2250" b="1">
                <a:latin typeface="Arial" panose="020B0604020202020204" pitchFamily="34" charset="0"/>
                <a:ea typeface="Proxima Nova Bold" pitchFamily="34" charset="-122"/>
                <a:cs typeface="Arial" panose="020B0604020202020204" pitchFamily="34" charset="0"/>
              </a:rPr>
              <a:t>Single Barcode
Capture</a:t>
            </a:r>
            <a:endParaRPr lang="en-US" sz="2250">
              <a:latin typeface="Arial" panose="020B0604020202020204" pitchFamily="34" charset="0"/>
              <a:cs typeface="Arial" panose="020B0604020202020204" pitchFamily="34" charset="0"/>
            </a:endParaRPr>
          </a:p>
        </p:txBody>
      </p:sp>
      <p:pic>
        <p:nvPicPr>
          <p:cNvPr id="18" name="Group 49005" descr="preencoded.png">
            <a:extLst>
              <a:ext uri="{FF2B5EF4-FFF2-40B4-BE49-F238E27FC236}">
                <a16:creationId xmlns:a16="http://schemas.microsoft.com/office/drawing/2014/main" id="{8C9104FA-A8AF-D08C-FA80-347C77CDCD2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077633" y="9387785"/>
            <a:ext cx="1828800" cy="5619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CD427BE8-C695-3644-452A-88369041097F}"/>
              </a:ext>
            </a:extLst>
          </p:cNvPr>
          <p:cNvSpPr/>
          <p:nvPr/>
        </p:nvSpPr>
        <p:spPr>
          <a:xfrm>
            <a:off x="966080" y="4305572"/>
            <a:ext cx="8048625" cy="1408305"/>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sp>
        <p:nvSpPr>
          <p:cNvPr id="27" name="Rounded Rectangle 26">
            <a:extLst>
              <a:ext uri="{FF2B5EF4-FFF2-40B4-BE49-F238E27FC236}">
                <a16:creationId xmlns:a16="http://schemas.microsoft.com/office/drawing/2014/main" id="{4D251EAB-B692-CEFA-47E2-FBCCDA4A14C1}"/>
              </a:ext>
            </a:extLst>
          </p:cNvPr>
          <p:cNvSpPr/>
          <p:nvPr/>
        </p:nvSpPr>
        <p:spPr>
          <a:xfrm>
            <a:off x="979659" y="5908034"/>
            <a:ext cx="8048625" cy="1670970"/>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sp>
        <p:nvSpPr>
          <p:cNvPr id="28" name="Rounded Rectangle 27">
            <a:extLst>
              <a:ext uri="{FF2B5EF4-FFF2-40B4-BE49-F238E27FC236}">
                <a16:creationId xmlns:a16="http://schemas.microsoft.com/office/drawing/2014/main" id="{8AFFB5E5-6CD6-42FA-E578-9887BED9BC4F}"/>
              </a:ext>
            </a:extLst>
          </p:cNvPr>
          <p:cNvSpPr/>
          <p:nvPr/>
        </p:nvSpPr>
        <p:spPr>
          <a:xfrm>
            <a:off x="966080" y="7809262"/>
            <a:ext cx="8048625" cy="1610927"/>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sp>
        <p:nvSpPr>
          <p:cNvPr id="4" name="Rounded Rectangle 3">
            <a:extLst>
              <a:ext uri="{FF2B5EF4-FFF2-40B4-BE49-F238E27FC236}">
                <a16:creationId xmlns:a16="http://schemas.microsoft.com/office/drawing/2014/main" id="{400979CD-C34A-0A71-F9C3-EC3D042C37D4}"/>
              </a:ext>
            </a:extLst>
          </p:cNvPr>
          <p:cNvSpPr/>
          <p:nvPr/>
        </p:nvSpPr>
        <p:spPr>
          <a:xfrm>
            <a:off x="952500" y="2445086"/>
            <a:ext cx="8048625" cy="1675538"/>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pic>
        <p:nvPicPr>
          <p:cNvPr id="9" name="Rectangle 4"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86875" y="2420432"/>
            <a:ext cx="8048625" cy="5562600"/>
          </a:xfrm>
          <a:prstGeom prst="rect">
            <a:avLst/>
          </a:prstGeom>
        </p:spPr>
      </p:pic>
      <p:sp>
        <p:nvSpPr>
          <p:cNvPr id="10" name="Unlock productivity"/>
          <p:cNvSpPr/>
          <p:nvPr/>
        </p:nvSpPr>
        <p:spPr>
          <a:xfrm>
            <a:off x="952500" y="866813"/>
            <a:ext cx="9458325"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Unlock productivity</a:t>
            </a:r>
            <a:endParaRPr lang="en-US" sz="8250" dirty="0">
              <a:solidFill>
                <a:srgbClr val="0E73E6"/>
              </a:solidFill>
              <a:latin typeface="Arial" panose="020B0604020202020204" pitchFamily="34" charset="0"/>
              <a:cs typeface="Arial" panose="020B0604020202020204" pitchFamily="34" charset="0"/>
            </a:endParaRPr>
          </a:p>
        </p:txBody>
      </p:sp>
      <p:sp>
        <p:nvSpPr>
          <p:cNvPr id="11" name="Turn EM45 into a workstation on demand with Workstation Connect  simply dock into Connect Cradle to activate full desktop mode"/>
          <p:cNvSpPr/>
          <p:nvPr/>
        </p:nvSpPr>
        <p:spPr>
          <a:xfrm>
            <a:off x="1180394" y="3040940"/>
            <a:ext cx="6397532" cy="780431"/>
          </a:xfrm>
          <a:prstGeom prst="rect">
            <a:avLst/>
          </a:prstGeom>
          <a:noFill/>
          <a:ln/>
        </p:spPr>
        <p:txBody>
          <a:bodyPr wrap="square" lIns="0" tIns="0" rIns="0" bIns="0" rtlCol="0" anchor="t"/>
          <a:lstStyle/>
          <a:p>
            <a:r>
              <a:rPr lang="en-US" sz="2000" dirty="0">
                <a:latin typeface="Arial" panose="020B0604020202020204" pitchFamily="34" charset="0"/>
                <a:ea typeface="Proxima Nova Regular" pitchFamily="34" charset="-122"/>
                <a:cs typeface="Arial" panose="020B0604020202020204" pitchFamily="34" charset="0"/>
              </a:rPr>
              <a:t>Turn EM45 into a workstation on demand </a:t>
            </a:r>
          </a:p>
          <a:p>
            <a:r>
              <a:rPr lang="en-US" sz="2000" dirty="0">
                <a:latin typeface="Arial" panose="020B0604020202020204" pitchFamily="34" charset="0"/>
                <a:ea typeface="Proxima Nova Regular" pitchFamily="34" charset="-122"/>
                <a:cs typeface="Arial" panose="020B0604020202020204" pitchFamily="34" charset="0"/>
              </a:rPr>
              <a:t>with </a:t>
            </a:r>
            <a:r>
              <a:rPr lang="en-US" sz="2000" b="1" dirty="0">
                <a:latin typeface="Arial" panose="020B0604020202020204" pitchFamily="34" charset="0"/>
                <a:ea typeface="Proxima Nova Bold" pitchFamily="34" charset="-122"/>
                <a:cs typeface="Arial" panose="020B0604020202020204" pitchFamily="34" charset="0"/>
              </a:rPr>
              <a:t>Workstation Connect</a:t>
            </a:r>
            <a:r>
              <a:rPr lang="en-US" sz="2000" dirty="0">
                <a:latin typeface="Arial" panose="020B0604020202020204" pitchFamily="34" charset="0"/>
                <a:ea typeface="Proxima Nova Regular" pitchFamily="34" charset="-122"/>
                <a:cs typeface="Arial" panose="020B0604020202020204" pitchFamily="34" charset="0"/>
              </a:rPr>
              <a:t> – simply dock into </a:t>
            </a:r>
          </a:p>
          <a:p>
            <a:r>
              <a:rPr lang="en-US" sz="2000" dirty="0">
                <a:latin typeface="Arial" panose="020B0604020202020204" pitchFamily="34" charset="0"/>
                <a:ea typeface="Proxima Nova Regular" pitchFamily="34" charset="-122"/>
                <a:cs typeface="Arial" panose="020B0604020202020204" pitchFamily="34" charset="0"/>
              </a:rPr>
              <a:t>Connect Cradle to activate full desktop mode.</a:t>
            </a:r>
            <a:endParaRPr lang="en-US" sz="2000" dirty="0">
              <a:latin typeface="Arial" panose="020B0604020202020204" pitchFamily="34" charset="0"/>
              <a:cs typeface="Arial" panose="020B0604020202020204" pitchFamily="34" charset="0"/>
            </a:endParaRPr>
          </a:p>
        </p:txBody>
      </p:sp>
      <p:sp>
        <p:nvSpPr>
          <p:cNvPr id="12" name="Turn EM45 into a workstation on demand with Workstation Connect  simply dock into Connect Cradle to activate full desktop mode"/>
          <p:cNvSpPr/>
          <p:nvPr/>
        </p:nvSpPr>
        <p:spPr>
          <a:xfrm>
            <a:off x="1180394" y="8393888"/>
            <a:ext cx="7469471" cy="1193711"/>
          </a:xfrm>
          <a:prstGeom prst="rect">
            <a:avLst/>
          </a:prstGeom>
          <a:noFill/>
          <a:ln/>
        </p:spPr>
        <p:txBody>
          <a:bodyPr wrap="square" lIns="0" tIns="0" rIns="0" bIns="0" rtlCol="0" anchor="t"/>
          <a:lstStyle/>
          <a:p>
            <a:r>
              <a:rPr lang="en-US" sz="2000">
                <a:latin typeface="Arial" panose="020B0604020202020204" pitchFamily="34" charset="0"/>
                <a:cs typeface="Arial" panose="020B0604020202020204" pitchFamily="34" charset="0"/>
              </a:rPr>
              <a:t>On-device biometrics (fingerprint and facial recognition) and </a:t>
            </a:r>
          </a:p>
          <a:p>
            <a:r>
              <a:rPr lang="en-US" sz="2000">
                <a:latin typeface="Arial" panose="020B0604020202020204" pitchFamily="34" charset="0"/>
                <a:cs typeface="Arial" panose="020B0604020202020204" pitchFamily="34" charset="0"/>
              </a:rPr>
              <a:t>Zebra Identity Guardian extends this to enterprise level authentication with Single Sign-on (SSO) support.</a:t>
            </a:r>
          </a:p>
        </p:txBody>
      </p:sp>
      <p:sp>
        <p:nvSpPr>
          <p:cNvPr id="13" name="Simplify access to routine commands with 3 programmable action buttons"/>
          <p:cNvSpPr/>
          <p:nvPr/>
        </p:nvSpPr>
        <p:spPr>
          <a:xfrm>
            <a:off x="1180394" y="4903304"/>
            <a:ext cx="4942616" cy="596856"/>
          </a:xfrm>
          <a:prstGeom prst="rect">
            <a:avLst/>
          </a:prstGeom>
          <a:noFill/>
          <a:ln/>
        </p:spPr>
        <p:txBody>
          <a:bodyPr wrap="square" lIns="0" tIns="0" rIns="0" bIns="0" rtlCol="0" anchor="ctr"/>
          <a:lstStyle/>
          <a:p>
            <a:r>
              <a:rPr lang="en-US" sz="2000">
                <a:latin typeface="Arial" panose="020B0604020202020204" pitchFamily="34" charset="0"/>
                <a:ea typeface="Proxima Nova Regular" pitchFamily="34" charset="-122"/>
                <a:cs typeface="Arial" panose="020B0604020202020204" pitchFamily="34" charset="0"/>
              </a:rPr>
              <a:t>Simplify access to routine commands with </a:t>
            </a:r>
          </a:p>
          <a:p>
            <a:r>
              <a:rPr lang="en-US" sz="2000">
                <a:latin typeface="Arial" panose="020B0604020202020204" pitchFamily="34" charset="0"/>
                <a:ea typeface="Proxima Nova Regular" pitchFamily="34" charset="-122"/>
                <a:cs typeface="Arial" panose="020B0604020202020204" pitchFamily="34" charset="0"/>
              </a:rPr>
              <a:t>3 programmable action buttons.</a:t>
            </a:r>
            <a:endParaRPr lang="en-US" sz="2000">
              <a:latin typeface="Arial" panose="020B0604020202020204" pitchFamily="34" charset="0"/>
              <a:cs typeface="Arial" panose="020B0604020202020204" pitchFamily="34" charset="0"/>
            </a:endParaRPr>
          </a:p>
        </p:txBody>
      </p:sp>
      <p:sp>
        <p:nvSpPr>
          <p:cNvPr id="14" name="Enterprise data is secure and personal content is private unbox sign into work profile with option to add and use a secondary private profile"/>
          <p:cNvSpPr/>
          <p:nvPr/>
        </p:nvSpPr>
        <p:spPr>
          <a:xfrm>
            <a:off x="1180394" y="6487579"/>
            <a:ext cx="7459946" cy="1193711"/>
          </a:xfrm>
          <a:prstGeom prst="rect">
            <a:avLst/>
          </a:prstGeom>
          <a:noFill/>
          <a:ln/>
        </p:spPr>
        <p:txBody>
          <a:bodyPr wrap="square" lIns="0" tIns="0" rIns="0" bIns="0" rtlCol="0" anchor="t"/>
          <a:lstStyle/>
          <a:p>
            <a:r>
              <a:rPr lang="en-US" sz="2000">
                <a:latin typeface="Arial" panose="020B0604020202020204" pitchFamily="34" charset="0"/>
                <a:ea typeface="Proxima Nova Regular" pitchFamily="34" charset="-122"/>
                <a:cs typeface="Arial" panose="020B0604020202020204" pitchFamily="34" charset="0"/>
              </a:rPr>
              <a:t>Enterprise data is secure and personal content is private: </a:t>
            </a:r>
          </a:p>
          <a:p>
            <a:r>
              <a:rPr lang="en-US" sz="2000">
                <a:latin typeface="Arial" panose="020B0604020202020204" pitchFamily="34" charset="0"/>
                <a:ea typeface="Proxima Nova Regular" pitchFamily="34" charset="-122"/>
                <a:cs typeface="Arial" panose="020B0604020202020204" pitchFamily="34" charset="0"/>
              </a:rPr>
              <a:t>unbox, sign into work profile with option to add and </a:t>
            </a:r>
          </a:p>
          <a:p>
            <a:r>
              <a:rPr lang="en-US" sz="2000">
                <a:latin typeface="Arial" panose="020B0604020202020204" pitchFamily="34" charset="0"/>
                <a:ea typeface="Proxima Nova Regular" pitchFamily="34" charset="-122"/>
                <a:cs typeface="Arial" panose="020B0604020202020204" pitchFamily="34" charset="0"/>
              </a:rPr>
              <a:t>use a secondary, private profile.</a:t>
            </a:r>
            <a:endParaRPr lang="en-US" sz="2000">
              <a:latin typeface="Arial" panose="020B0604020202020204" pitchFamily="34" charset="0"/>
              <a:cs typeface="Arial" panose="020B0604020202020204" pitchFamily="34" charset="0"/>
            </a:endParaRPr>
          </a:p>
        </p:txBody>
      </p:sp>
      <p:sp>
        <p:nvSpPr>
          <p:cNvPr id="15" name="Instant workstation mode"/>
          <p:cNvSpPr/>
          <p:nvPr/>
        </p:nvSpPr>
        <p:spPr>
          <a:xfrm>
            <a:off x="1180394" y="2636415"/>
            <a:ext cx="7034064" cy="285750"/>
          </a:xfrm>
          <a:prstGeom prst="rect">
            <a:avLst/>
          </a:prstGeom>
          <a:noFill/>
          <a:ln/>
        </p:spPr>
        <p:txBody>
          <a:bodyPr wrap="square" lIns="0" tIns="0" rIns="0" bIns="0" rtlCol="0" anchor="ctr"/>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Instant workstation mode</a:t>
            </a:r>
            <a:endParaRPr lang="en-US" sz="2250">
              <a:latin typeface="Arial" panose="020B0604020202020204" pitchFamily="34" charset="0"/>
              <a:cs typeface="Arial" panose="020B0604020202020204" pitchFamily="34" charset="0"/>
            </a:endParaRPr>
          </a:p>
        </p:txBody>
      </p:sp>
      <p:sp>
        <p:nvSpPr>
          <p:cNvPr id="16" name="Instant workstation mode"/>
          <p:cNvSpPr/>
          <p:nvPr/>
        </p:nvSpPr>
        <p:spPr>
          <a:xfrm>
            <a:off x="1180394" y="8012888"/>
            <a:ext cx="7034064" cy="285750"/>
          </a:xfrm>
          <a:prstGeom prst="rect">
            <a:avLst/>
          </a:prstGeom>
          <a:noFill/>
          <a:ln/>
        </p:spPr>
        <p:txBody>
          <a:bodyPr wrap="square" lIns="0" tIns="0" rIns="0" bIns="0" rtlCol="0" anchor="ctr"/>
          <a:lstStyle/>
          <a:p>
            <a:pPr>
              <a:lnSpc>
                <a:spcPts val="2700"/>
              </a:lnSpc>
            </a:pPr>
            <a:r>
              <a:rPr lang="en-US" sz="2250" b="1">
                <a:latin typeface="Arial" panose="020B0604020202020204" pitchFamily="34" charset="0"/>
                <a:cs typeface="Arial" panose="020B0604020202020204" pitchFamily="34" charset="0"/>
              </a:rPr>
              <a:t>Advanced built-in biometrics</a:t>
            </a:r>
            <a:endParaRPr lang="en-US" sz="2250">
              <a:latin typeface="Arial" panose="020B0604020202020204" pitchFamily="34" charset="0"/>
              <a:cs typeface="Arial" panose="020B0604020202020204" pitchFamily="34" charset="0"/>
            </a:endParaRPr>
          </a:p>
        </p:txBody>
      </p:sp>
      <p:sp>
        <p:nvSpPr>
          <p:cNvPr id="17" name="name_3 Programmable action buttons"/>
          <p:cNvSpPr/>
          <p:nvPr/>
        </p:nvSpPr>
        <p:spPr>
          <a:xfrm>
            <a:off x="1180394" y="4522304"/>
            <a:ext cx="7034064" cy="285750"/>
          </a:xfrm>
          <a:prstGeom prst="rect">
            <a:avLst/>
          </a:prstGeom>
          <a:noFill/>
          <a:ln/>
        </p:spPr>
        <p:txBody>
          <a:bodyPr wrap="square" lIns="0" tIns="0" rIns="0" bIns="0" rtlCol="0" anchor="ctr"/>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3 Programmable action buttons</a:t>
            </a:r>
            <a:endParaRPr lang="en-US" sz="2250">
              <a:latin typeface="Arial" panose="020B0604020202020204" pitchFamily="34" charset="0"/>
              <a:cs typeface="Arial" panose="020B0604020202020204" pitchFamily="34" charset="0"/>
            </a:endParaRPr>
          </a:p>
        </p:txBody>
      </p:sp>
      <p:sp>
        <p:nvSpPr>
          <p:cNvPr id="18" name="COPE Ready"/>
          <p:cNvSpPr/>
          <p:nvPr/>
        </p:nvSpPr>
        <p:spPr>
          <a:xfrm>
            <a:off x="1180394" y="6106578"/>
            <a:ext cx="7034064" cy="285750"/>
          </a:xfrm>
          <a:prstGeom prst="rect">
            <a:avLst/>
          </a:prstGeom>
          <a:noFill/>
          <a:ln/>
        </p:spPr>
        <p:txBody>
          <a:bodyPr wrap="square" lIns="0" tIns="0" rIns="0" bIns="0" rtlCol="0" anchor="ctr"/>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COPE Ready</a:t>
            </a:r>
            <a:endParaRPr lang="en-US" sz="225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5EB58B7-08AD-95E3-2DE5-BACBD49952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4577" y="2226899"/>
            <a:ext cx="1273064" cy="1470438"/>
          </a:xfrm>
          <a:prstGeom prst="rect">
            <a:avLst/>
          </a:prstGeom>
        </p:spPr>
      </p:pic>
      <p:pic>
        <p:nvPicPr>
          <p:cNvPr id="19" name="Group 49005" descr="preencoded.png">
            <a:extLst>
              <a:ext uri="{FF2B5EF4-FFF2-40B4-BE49-F238E27FC236}">
                <a16:creationId xmlns:a16="http://schemas.microsoft.com/office/drawing/2014/main" id="{7A1D24B3-8A4A-5CF9-1369-A9F78CA88DC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077633" y="9387785"/>
            <a:ext cx="1828800" cy="5619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45-photography-product-render-beauty-camera 1"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43474" y="0"/>
            <a:ext cx="14392275" cy="10287000"/>
          </a:xfrm>
          <a:prstGeom prst="rect">
            <a:avLst/>
          </a:prstGeom>
        </p:spPr>
      </p:pic>
      <p:pic>
        <p:nvPicPr>
          <p:cNvPr id="6" name="em45-photography-product-render-beauty-camera 2"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81866" y="0"/>
            <a:ext cx="7406135" cy="10287000"/>
          </a:xfrm>
          <a:prstGeom prst="rect">
            <a:avLst/>
          </a:prstGeom>
        </p:spPr>
      </p:pic>
      <p:sp>
        <p:nvSpPr>
          <p:cNvPr id="7" name="Unrivaled Zebra DNA platform"/>
          <p:cNvSpPr/>
          <p:nvPr/>
        </p:nvSpPr>
        <p:spPr>
          <a:xfrm>
            <a:off x="952501" y="774167"/>
            <a:ext cx="9414659" cy="4191000"/>
          </a:xfrm>
          <a:prstGeom prst="rect">
            <a:avLst/>
          </a:prstGeom>
          <a:noFill/>
          <a:ln/>
        </p:spPr>
        <p:txBody>
          <a:bodyPr wrap="square" lIns="0" tIns="0" rIns="0" bIns="0" rtlCol="0" anchor="t"/>
          <a:lstStyle/>
          <a:p>
            <a:pPr>
              <a:lnSpc>
                <a:spcPct val="90000"/>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Unrivaled</a:t>
            </a:r>
            <a:r>
              <a:rPr lang="en-US" sz="8250" dirty="0">
                <a:solidFill>
                  <a:srgbClr val="8EB4E2"/>
                </a:solidFill>
                <a:latin typeface="Arial" panose="020B0604020202020204" pitchFamily="34" charset="0"/>
                <a:ea typeface="Proxima Nova Light" pitchFamily="34" charset="-122"/>
                <a:cs typeface="Arial" panose="020B0604020202020204" pitchFamily="34" charset="0"/>
              </a:rPr>
              <a:t> 
</a:t>
            </a:r>
            <a:r>
              <a:rPr lang="en-US" sz="8250" dirty="0">
                <a:latin typeface="Arial" panose="020B0604020202020204" pitchFamily="34" charset="0"/>
                <a:ea typeface="Proxima Nova Light" pitchFamily="34" charset="-122"/>
                <a:cs typeface="Arial" panose="020B0604020202020204" pitchFamily="34" charset="0"/>
              </a:rPr>
              <a:t>Zebra DNA</a:t>
            </a:r>
            <a:r>
              <a:rPr lang="en-US" sz="8250" dirty="0">
                <a:solidFill>
                  <a:srgbClr val="8EB4E2"/>
                </a:solidFill>
                <a:latin typeface="Arial" panose="020B0604020202020204" pitchFamily="34" charset="0"/>
                <a:ea typeface="Proxima Nova Light" pitchFamily="34" charset="-122"/>
                <a:cs typeface="Arial" panose="020B0604020202020204" pitchFamily="34" charset="0"/>
              </a:rPr>
              <a:t> </a:t>
            </a:r>
            <a:r>
              <a:rPr lang="en-US" sz="8250" dirty="0">
                <a:solidFill>
                  <a:srgbClr val="0E73E6"/>
                </a:solidFill>
                <a:latin typeface="Arial" panose="020B0604020202020204" pitchFamily="34" charset="0"/>
                <a:ea typeface="Proxima Nova Light" pitchFamily="34" charset="-122"/>
                <a:cs typeface="Arial" panose="020B0604020202020204" pitchFamily="34" charset="0"/>
              </a:rPr>
              <a:t>platform</a:t>
            </a:r>
            <a:r>
              <a:rPr lang="en-US" sz="8250" dirty="0">
                <a:solidFill>
                  <a:srgbClr val="8EB4E2"/>
                </a:solidFill>
                <a:latin typeface="Arial" panose="020B0604020202020204" pitchFamily="34" charset="0"/>
                <a:ea typeface="Proxima Nova Light" pitchFamily="34" charset="-122"/>
                <a:cs typeface="Arial" panose="020B0604020202020204" pitchFamily="34" charset="0"/>
              </a:rPr>
              <a:t>
</a:t>
            </a:r>
            <a:endParaRPr lang="en-US" sz="8250" dirty="0">
              <a:latin typeface="Arial" panose="020B0604020202020204" pitchFamily="34" charset="0"/>
              <a:cs typeface="Arial" panose="020B0604020202020204" pitchFamily="34" charset="0"/>
            </a:endParaRPr>
          </a:p>
        </p:txBody>
      </p:sp>
      <p:sp>
        <p:nvSpPr>
          <p:cNvPr id="8" name="Zebras robust suite of enterprise tools make it easy for IT administrators to set up manage and deploy Zebra EM45 Enterprise Mobile just like they do with all Zebra devices"/>
          <p:cNvSpPr/>
          <p:nvPr/>
        </p:nvSpPr>
        <p:spPr>
          <a:xfrm>
            <a:off x="952501" y="3346164"/>
            <a:ext cx="6776369" cy="2393169"/>
          </a:xfrm>
          <a:prstGeom prst="rect">
            <a:avLst/>
          </a:prstGeom>
          <a:noFill/>
          <a:ln/>
        </p:spPr>
        <p:txBody>
          <a:bodyPr wrap="square" lIns="0" tIns="0" rIns="0" bIns="0" rtlCol="0" anchor="t"/>
          <a:lstStyle/>
          <a:p>
            <a:r>
              <a:rPr lang="en-US" sz="3000">
                <a:latin typeface="Arial" panose="020B0604020202020204" pitchFamily="34" charset="0"/>
                <a:ea typeface="Proxima Nova Regular" pitchFamily="34" charset="-122"/>
                <a:cs typeface="Arial" panose="020B0604020202020204" pitchFamily="34" charset="0"/>
              </a:rPr>
              <a:t>Zebra’s robust suite of enterprise tools make it easy for IT administrators to set up, manage, and deploy Zebra EM45 Enterprise Mobile, just like they do with all Zebra devices.</a:t>
            </a:r>
            <a:endParaRPr lang="en-US" sz="3000">
              <a:latin typeface="Arial" panose="020B0604020202020204" pitchFamily="34" charset="0"/>
              <a:cs typeface="Arial" panose="020B0604020202020204" pitchFamily="34" charset="0"/>
            </a:endParaRPr>
          </a:p>
        </p:txBody>
      </p:sp>
      <p:sp>
        <p:nvSpPr>
          <p:cNvPr id="9" name="Enterprise License included"/>
          <p:cNvSpPr/>
          <p:nvPr/>
        </p:nvSpPr>
        <p:spPr>
          <a:xfrm>
            <a:off x="1509092" y="9591677"/>
            <a:ext cx="3192119" cy="215075"/>
          </a:xfrm>
          <a:prstGeom prst="rect">
            <a:avLst/>
          </a:prstGeom>
          <a:noFill/>
          <a:ln/>
        </p:spPr>
        <p:txBody>
          <a:bodyPr wrap="square" lIns="0" tIns="0" rIns="0" bIns="0" rtlCol="0" anchor="ctr"/>
          <a:lstStyle/>
          <a:p>
            <a:pPr>
              <a:lnSpc>
                <a:spcPts val="2100"/>
              </a:lnSpc>
            </a:pPr>
            <a:r>
              <a:rPr lang="en-US" sz="1725" b="1">
                <a:latin typeface="Proxima Nova Bold" pitchFamily="34" charset="0"/>
                <a:ea typeface="Proxima Nova Bold" pitchFamily="34" charset="-122"/>
                <a:cs typeface="Proxima Nova Bold" pitchFamily="34" charset="-120"/>
              </a:rPr>
              <a:t>Enterprise License included</a:t>
            </a:r>
            <a:endParaRPr lang="en-US" sz="1725"/>
          </a:p>
        </p:txBody>
      </p:sp>
      <p:pic>
        <p:nvPicPr>
          <p:cNvPr id="2050" name="Picture 2" descr="checkmark running&quot; Icon - Download for free – Iconduck">
            <a:extLst>
              <a:ext uri="{FF2B5EF4-FFF2-40B4-BE49-F238E27FC236}">
                <a16:creationId xmlns:a16="http://schemas.microsoft.com/office/drawing/2014/main" id="{7A0E326E-BDEC-9411-5669-56EF042492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7851" y="9498590"/>
            <a:ext cx="405245" cy="405245"/>
          </a:xfrm>
          <a:prstGeom prst="rect">
            <a:avLst/>
          </a:prstGeom>
          <a:noFill/>
          <a:extLst>
            <a:ext uri="{909E8E84-426E-40DD-AFC4-6F175D3DCCD1}">
              <a14:hiddenFill xmlns:a14="http://schemas.microsoft.com/office/drawing/2010/main">
                <a:solidFill>
                  <a:srgbClr val="FFFFFF"/>
                </a:solidFill>
              </a14:hiddenFill>
            </a:ext>
          </a:extLst>
        </p:spPr>
      </p:pic>
      <p:pic>
        <p:nvPicPr>
          <p:cNvPr id="10" name="Group 49005" descr="preencoded.png">
            <a:extLst>
              <a:ext uri="{FF2B5EF4-FFF2-40B4-BE49-F238E27FC236}">
                <a16:creationId xmlns:a16="http://schemas.microsoft.com/office/drawing/2014/main" id="{A4141B20-4473-17CF-87E0-2CCFE5876B9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6077633" y="9387785"/>
            <a:ext cx="1828800" cy="5619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3BCE358F-1715-1D34-0DFE-8B78C2AFB6FF}"/>
              </a:ext>
            </a:extLst>
          </p:cNvPr>
          <p:cNvSpPr/>
          <p:nvPr/>
        </p:nvSpPr>
        <p:spPr>
          <a:xfrm>
            <a:off x="7089466" y="6089133"/>
            <a:ext cx="6019931" cy="2692026"/>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sp>
        <p:nvSpPr>
          <p:cNvPr id="28" name="Rounded Rectangle 27">
            <a:extLst>
              <a:ext uri="{FF2B5EF4-FFF2-40B4-BE49-F238E27FC236}">
                <a16:creationId xmlns:a16="http://schemas.microsoft.com/office/drawing/2014/main" id="{F518B55B-94FD-B456-F148-5DC93DF3470E}"/>
              </a:ext>
            </a:extLst>
          </p:cNvPr>
          <p:cNvSpPr/>
          <p:nvPr/>
        </p:nvSpPr>
        <p:spPr>
          <a:xfrm>
            <a:off x="7116626" y="3101490"/>
            <a:ext cx="6019931" cy="2692026"/>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sp>
        <p:nvSpPr>
          <p:cNvPr id="26" name="Rounded Rectangle 25">
            <a:extLst>
              <a:ext uri="{FF2B5EF4-FFF2-40B4-BE49-F238E27FC236}">
                <a16:creationId xmlns:a16="http://schemas.microsoft.com/office/drawing/2014/main" id="{DB7A0768-64F9-A9C3-D8E2-636624A0B066}"/>
              </a:ext>
            </a:extLst>
          </p:cNvPr>
          <p:cNvSpPr/>
          <p:nvPr/>
        </p:nvSpPr>
        <p:spPr>
          <a:xfrm>
            <a:off x="791384" y="6089133"/>
            <a:ext cx="6019931" cy="2692026"/>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sp>
        <p:nvSpPr>
          <p:cNvPr id="4" name="Rounded Rectangle 3">
            <a:extLst>
              <a:ext uri="{FF2B5EF4-FFF2-40B4-BE49-F238E27FC236}">
                <a16:creationId xmlns:a16="http://schemas.microsoft.com/office/drawing/2014/main" id="{70EB7FBD-2D7E-64CF-D6C7-13AF55390474}"/>
              </a:ext>
            </a:extLst>
          </p:cNvPr>
          <p:cNvSpPr/>
          <p:nvPr/>
        </p:nvSpPr>
        <p:spPr>
          <a:xfrm>
            <a:off x="818545" y="3101490"/>
            <a:ext cx="6019931" cy="2692026"/>
          </a:xfrm>
          <a:prstGeom prst="roundRect">
            <a:avLst/>
          </a:prstGeom>
          <a:solidFill>
            <a:srgbClr val="C4C7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C4C7CC"/>
              </a:solidFill>
            </a:endParaRPr>
          </a:p>
        </p:txBody>
      </p:sp>
      <p:pic>
        <p:nvPicPr>
          <p:cNvPr id="9" name="Panther  DLD POD 3"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974590" y="2000289"/>
            <a:ext cx="2876550" cy="6029325"/>
          </a:xfrm>
          <a:prstGeom prst="rect">
            <a:avLst/>
          </a:prstGeom>
        </p:spPr>
      </p:pic>
      <p:pic>
        <p:nvPicPr>
          <p:cNvPr id="10" name="image 24"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4164346" y="2253677"/>
            <a:ext cx="2486025" cy="5524500"/>
          </a:xfrm>
          <a:prstGeom prst="rect">
            <a:avLst/>
          </a:prstGeom>
        </p:spPr>
      </p:pic>
      <p:sp>
        <p:nvSpPr>
          <p:cNvPr id="11" name="Zebra DNA for EM45"/>
          <p:cNvSpPr/>
          <p:nvPr/>
        </p:nvSpPr>
        <p:spPr>
          <a:xfrm>
            <a:off x="952500" y="866813"/>
            <a:ext cx="11552217"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Zebra DNA </a:t>
            </a:r>
            <a:r>
              <a:rPr lang="en-US" sz="8250" dirty="0">
                <a:latin typeface="Arial" panose="020B0604020202020204" pitchFamily="34" charset="0"/>
                <a:ea typeface="Proxima Nova Light" pitchFamily="34" charset="-122"/>
                <a:cs typeface="Arial" panose="020B0604020202020204" pitchFamily="34" charset="0"/>
              </a:rPr>
              <a:t>for EM45</a:t>
            </a:r>
            <a:endParaRPr lang="en-US" sz="8250" dirty="0">
              <a:latin typeface="Arial" panose="020B0604020202020204" pitchFamily="34" charset="0"/>
              <a:cs typeface="Arial" panose="020B0604020202020204" pitchFamily="34" charset="0"/>
            </a:endParaRPr>
          </a:p>
        </p:txBody>
      </p:sp>
      <p:sp>
        <p:nvSpPr>
          <p:cNvPr id="12" name="Featured Applications"/>
          <p:cNvSpPr/>
          <p:nvPr/>
        </p:nvSpPr>
        <p:spPr>
          <a:xfrm>
            <a:off x="952501" y="2089056"/>
            <a:ext cx="7506146" cy="381000"/>
          </a:xfrm>
          <a:prstGeom prst="rect">
            <a:avLst/>
          </a:prstGeom>
          <a:noFill/>
          <a:ln/>
        </p:spPr>
        <p:txBody>
          <a:bodyPr wrap="square" lIns="0" tIns="0" rIns="0" bIns="0" rtlCol="0" anchor="ctr"/>
          <a:lstStyle/>
          <a:p>
            <a:pPr>
              <a:lnSpc>
                <a:spcPts val="3600"/>
              </a:lnSpc>
            </a:pPr>
            <a:r>
              <a:rPr lang="en-US" sz="3000">
                <a:latin typeface="Arial" panose="020B0604020202020204" pitchFamily="34" charset="0"/>
                <a:ea typeface="Proxima Nova Regular" pitchFamily="34" charset="-122"/>
                <a:cs typeface="Arial" panose="020B0604020202020204" pitchFamily="34" charset="0"/>
              </a:rPr>
              <a:t>Featured Applications</a:t>
            </a:r>
            <a:endParaRPr lang="en-US" sz="3000">
              <a:latin typeface="Arial" panose="020B0604020202020204" pitchFamily="34" charset="0"/>
              <a:cs typeface="Arial" panose="020B0604020202020204" pitchFamily="34" charset="0"/>
            </a:endParaRPr>
          </a:p>
        </p:txBody>
      </p:sp>
      <p:sp>
        <p:nvSpPr>
          <p:cNvPr id="13" name="Simplify device setup and management With StageNow via Zebra DNA Cloud effortlessly stage and configure devices streamline enrollment into EMM and manage deployment from a single interface"/>
          <p:cNvSpPr/>
          <p:nvPr/>
        </p:nvSpPr>
        <p:spPr>
          <a:xfrm>
            <a:off x="1205751" y="4051714"/>
            <a:ext cx="5362575" cy="1565033"/>
          </a:xfrm>
          <a:prstGeom prst="rect">
            <a:avLst/>
          </a:prstGeom>
          <a:noFill/>
          <a:ln/>
        </p:spPr>
        <p:txBody>
          <a:bodyPr wrap="square" lIns="0" tIns="0" rIns="0" bIns="0" rtlCol="0" anchor="t"/>
          <a:lstStyle/>
          <a:p>
            <a:r>
              <a:rPr lang="en-US" sz="2000" dirty="0">
                <a:latin typeface="Arial" panose="020B0604020202020204" pitchFamily="34" charset="0"/>
                <a:ea typeface="Proxima Nova Regular" pitchFamily="34" charset="-122"/>
                <a:cs typeface="Arial" panose="020B0604020202020204" pitchFamily="34" charset="0"/>
              </a:rPr>
              <a:t>Simplify device setup and management. With </a:t>
            </a:r>
            <a:r>
              <a:rPr lang="en-US" sz="2000" b="1" dirty="0" err="1">
                <a:latin typeface="Arial" panose="020B0604020202020204" pitchFamily="34" charset="0"/>
                <a:ea typeface="Proxima Nova Bold" pitchFamily="34" charset="-122"/>
                <a:cs typeface="Arial" panose="020B0604020202020204" pitchFamily="34" charset="0"/>
              </a:rPr>
              <a:t>StageNow</a:t>
            </a:r>
            <a:r>
              <a:rPr lang="en-US" sz="2000" dirty="0">
                <a:latin typeface="Arial" panose="020B0604020202020204" pitchFamily="34" charset="0"/>
                <a:ea typeface="Proxima Nova Regular" pitchFamily="34" charset="-122"/>
                <a:cs typeface="Arial" panose="020B0604020202020204" pitchFamily="34" charset="0"/>
              </a:rPr>
              <a:t> via </a:t>
            </a:r>
            <a:r>
              <a:rPr lang="en-US" sz="2000" b="1" dirty="0">
                <a:latin typeface="Arial" panose="020B0604020202020204" pitchFamily="34" charset="0"/>
                <a:ea typeface="Proxima Nova Bold" pitchFamily="34" charset="-122"/>
                <a:cs typeface="Arial" panose="020B0604020202020204" pitchFamily="34" charset="0"/>
              </a:rPr>
              <a:t>Zebra DNA Cloud</a:t>
            </a:r>
            <a:r>
              <a:rPr lang="en-US" sz="2000" dirty="0">
                <a:latin typeface="Arial" panose="020B0604020202020204" pitchFamily="34" charset="0"/>
                <a:ea typeface="Proxima Nova Regular" pitchFamily="34" charset="-122"/>
                <a:cs typeface="Arial" panose="020B0604020202020204" pitchFamily="34" charset="0"/>
              </a:rPr>
              <a:t>, effortlessly stage and configure devices, streamline enrollment into EMM, and manage deployment from a single interface.</a:t>
            </a:r>
            <a:endParaRPr lang="en-US" sz="2000" dirty="0">
              <a:latin typeface="Arial" panose="020B0604020202020204" pitchFamily="34" charset="0"/>
              <a:cs typeface="Arial" panose="020B0604020202020204" pitchFamily="34" charset="0"/>
            </a:endParaRPr>
          </a:p>
        </p:txBody>
      </p:sp>
      <p:sp>
        <p:nvSpPr>
          <p:cNvPr id="14" name="Enhance productivity and ensure consistent and secure usage by controlling the user interface and access to applications and settings on Zebra devices with Enterprise Home Screen"/>
          <p:cNvSpPr/>
          <p:nvPr/>
        </p:nvSpPr>
        <p:spPr>
          <a:xfrm>
            <a:off x="7432830" y="4051713"/>
            <a:ext cx="5362575" cy="571500"/>
          </a:xfrm>
          <a:prstGeom prst="rect">
            <a:avLst/>
          </a:prstGeom>
          <a:noFill/>
          <a:ln/>
        </p:spPr>
        <p:txBody>
          <a:bodyPr wrap="square" lIns="0" tIns="0" rIns="0" bIns="0" rtlCol="0" anchor="t"/>
          <a:lstStyle/>
          <a:p>
            <a:r>
              <a:rPr lang="en-US" sz="2000">
                <a:latin typeface="Arial" panose="020B0604020202020204" pitchFamily="34" charset="0"/>
                <a:ea typeface="Proxima Nova Regular" pitchFamily="34" charset="-122"/>
                <a:cs typeface="Arial" panose="020B0604020202020204" pitchFamily="34" charset="0"/>
              </a:rPr>
              <a:t>Enhance productivity and ensure consistent and secure usage by controlling the user interface and access to applications and settings on Zebra devices with </a:t>
            </a:r>
            <a:r>
              <a:rPr lang="en-US" sz="2000" b="1">
                <a:latin typeface="Arial" panose="020B0604020202020204" pitchFamily="34" charset="0"/>
                <a:ea typeface="Proxima Nova Bold" pitchFamily="34" charset="-122"/>
                <a:cs typeface="Arial" panose="020B0604020202020204" pitchFamily="34" charset="0"/>
              </a:rPr>
              <a:t>Enterprise Home Screen</a:t>
            </a:r>
            <a:endParaRPr lang="en-US" sz="2000">
              <a:latin typeface="Arial" panose="020B0604020202020204" pitchFamily="34" charset="0"/>
              <a:cs typeface="Arial" panose="020B0604020202020204" pitchFamily="34" charset="0"/>
            </a:endParaRPr>
          </a:p>
        </p:txBody>
      </p:sp>
      <p:sp>
        <p:nvSpPr>
          <p:cNvPr id="15" name="Simple secure and personalized way to access shared devices with multifactor biometric facial login that allows role-based personalization to create a unique device access experience for users based on their role1"/>
          <p:cNvSpPr/>
          <p:nvPr/>
        </p:nvSpPr>
        <p:spPr>
          <a:xfrm>
            <a:off x="1205750" y="6996452"/>
            <a:ext cx="5353050" cy="762000"/>
          </a:xfrm>
          <a:prstGeom prst="rect">
            <a:avLst/>
          </a:prstGeom>
          <a:noFill/>
          <a:ln/>
        </p:spPr>
        <p:txBody>
          <a:bodyPr wrap="square" lIns="0" tIns="0" rIns="0" bIns="0" rtlCol="0" anchor="t"/>
          <a:lstStyle/>
          <a:p>
            <a:r>
              <a:rPr lang="en-US" sz="2000">
                <a:latin typeface="Arial" panose="020B0604020202020204" pitchFamily="34" charset="0"/>
                <a:ea typeface="Proxima Nova Regular" pitchFamily="34" charset="-122"/>
                <a:cs typeface="Arial" panose="020B0604020202020204" pitchFamily="34" charset="0"/>
              </a:rPr>
              <a:t>Simple, secure and personalized way to access shared devices with multifactor biometric facial login* that allows role-based personalization to create a unique device access experience for users based on their role</a:t>
            </a:r>
            <a:r>
              <a:rPr lang="en-US" sz="2000" baseline="30000">
                <a:latin typeface="Arial" panose="020B0604020202020204" pitchFamily="34" charset="0"/>
                <a:ea typeface="Proxima Nova Regular" pitchFamily="34" charset="-122"/>
                <a:cs typeface="Arial" panose="020B0604020202020204" pitchFamily="34" charset="0"/>
              </a:rPr>
              <a:t>1</a:t>
            </a:r>
            <a:r>
              <a:rPr lang="en-US" sz="2000">
                <a:latin typeface="Arial" panose="020B0604020202020204" pitchFamily="34" charset="0"/>
                <a:ea typeface="Proxima Nova Regular" pitchFamily="34" charset="-122"/>
                <a:cs typeface="Arial" panose="020B0604020202020204" pitchFamily="34" charset="0"/>
              </a:rPr>
              <a:t>. 
</a:t>
            </a:r>
            <a:endParaRPr lang="en-US" sz="2000">
              <a:latin typeface="Arial" panose="020B0604020202020204" pitchFamily="34" charset="0"/>
              <a:cs typeface="Arial" panose="020B0604020202020204" pitchFamily="34" charset="0"/>
            </a:endParaRPr>
          </a:p>
        </p:txBody>
      </p:sp>
      <p:sp>
        <p:nvSpPr>
          <p:cNvPr id="16" name="Easily locate and recover lost or missing Zebra EM45s with dashboard productivity reporting to protect your investment2"/>
          <p:cNvSpPr/>
          <p:nvPr/>
        </p:nvSpPr>
        <p:spPr>
          <a:xfrm>
            <a:off x="7432830" y="6996452"/>
            <a:ext cx="5353050" cy="571500"/>
          </a:xfrm>
          <a:prstGeom prst="rect">
            <a:avLst/>
          </a:prstGeom>
          <a:noFill/>
          <a:ln/>
        </p:spPr>
        <p:txBody>
          <a:bodyPr wrap="square" lIns="0" tIns="0" rIns="0" bIns="0" rtlCol="0" anchor="t"/>
          <a:lstStyle/>
          <a:p>
            <a:r>
              <a:rPr lang="en-US" sz="2000">
                <a:latin typeface="Arial" panose="020B0604020202020204" pitchFamily="34" charset="0"/>
                <a:ea typeface="Proxima Nova Regular" pitchFamily="34" charset="-122"/>
                <a:cs typeface="Arial" panose="020B0604020202020204" pitchFamily="34" charset="0"/>
              </a:rPr>
              <a:t>Easily locate and recover lost or missing Zebra EM45’s with dashboard productivity reporting to protect your investment</a:t>
            </a:r>
            <a:r>
              <a:rPr lang="en-US" sz="2000" baseline="30000">
                <a:latin typeface="Arial" panose="020B0604020202020204" pitchFamily="34" charset="0"/>
                <a:ea typeface="Proxima Nova Regular" pitchFamily="34" charset="-122"/>
                <a:cs typeface="Arial" panose="020B0604020202020204" pitchFamily="34" charset="0"/>
              </a:rPr>
              <a:t>2</a:t>
            </a:r>
            <a:r>
              <a:rPr lang="en-US" sz="2000">
                <a:latin typeface="Arial" panose="020B0604020202020204" pitchFamily="34" charset="0"/>
                <a:ea typeface="Proxima Nova Regular" pitchFamily="34" charset="-122"/>
                <a:cs typeface="Arial" panose="020B0604020202020204" pitchFamily="34" charset="0"/>
              </a:rPr>
              <a:t>. 
</a:t>
            </a:r>
            <a:endParaRPr lang="en-US" sz="2000">
              <a:latin typeface="Arial" panose="020B0604020202020204" pitchFamily="34" charset="0"/>
              <a:cs typeface="Arial" panose="020B0604020202020204" pitchFamily="34" charset="0"/>
            </a:endParaRPr>
          </a:p>
        </p:txBody>
      </p:sp>
      <p:sp>
        <p:nvSpPr>
          <p:cNvPr id="17" name="StageNow"/>
          <p:cNvSpPr/>
          <p:nvPr/>
        </p:nvSpPr>
        <p:spPr>
          <a:xfrm>
            <a:off x="1205751" y="3480213"/>
            <a:ext cx="7024539" cy="476250"/>
          </a:xfrm>
          <a:prstGeom prst="rect">
            <a:avLst/>
          </a:prstGeom>
          <a:noFill/>
          <a:ln/>
        </p:spPr>
        <p:txBody>
          <a:bodyPr wrap="square" lIns="0" tIns="0" rIns="0" bIns="0" rtlCol="0" anchor="ctr"/>
          <a:lstStyle/>
          <a:p>
            <a:pPr>
              <a:lnSpc>
                <a:spcPts val="4575"/>
              </a:lnSpc>
            </a:pPr>
            <a:r>
              <a:rPr lang="en-US" sz="3750">
                <a:latin typeface="Arial" panose="020B0604020202020204" pitchFamily="34" charset="0"/>
                <a:ea typeface="Proxima Nova Regular" pitchFamily="34" charset="-122"/>
                <a:cs typeface="Arial" panose="020B0604020202020204" pitchFamily="34" charset="0"/>
              </a:rPr>
              <a:t>StageNow</a:t>
            </a:r>
            <a:endParaRPr lang="en-US" sz="3750">
              <a:latin typeface="Arial" panose="020B0604020202020204" pitchFamily="34" charset="0"/>
              <a:cs typeface="Arial" panose="020B0604020202020204" pitchFamily="34" charset="0"/>
            </a:endParaRPr>
          </a:p>
        </p:txBody>
      </p:sp>
      <p:sp>
        <p:nvSpPr>
          <p:cNvPr id="18" name="Enterprise Home Screen"/>
          <p:cNvSpPr/>
          <p:nvPr/>
        </p:nvSpPr>
        <p:spPr>
          <a:xfrm>
            <a:off x="7432831" y="3480213"/>
            <a:ext cx="5530826" cy="476250"/>
          </a:xfrm>
          <a:prstGeom prst="rect">
            <a:avLst/>
          </a:prstGeom>
          <a:noFill/>
          <a:ln/>
        </p:spPr>
        <p:txBody>
          <a:bodyPr wrap="square" lIns="0" tIns="0" rIns="0" bIns="0" rtlCol="0" anchor="ctr"/>
          <a:lstStyle/>
          <a:p>
            <a:pPr>
              <a:lnSpc>
                <a:spcPts val="4575"/>
              </a:lnSpc>
            </a:pPr>
            <a:r>
              <a:rPr lang="en-US" sz="3750">
                <a:latin typeface="Arial" panose="020B0604020202020204" pitchFamily="34" charset="0"/>
                <a:ea typeface="Proxima Nova Regular" pitchFamily="34" charset="-122"/>
                <a:cs typeface="Arial" panose="020B0604020202020204" pitchFamily="34" charset="0"/>
              </a:rPr>
              <a:t>Enterprise Home Screen</a:t>
            </a:r>
            <a:endParaRPr lang="en-US" sz="3750">
              <a:latin typeface="Arial" panose="020B0604020202020204" pitchFamily="34" charset="0"/>
              <a:cs typeface="Arial" panose="020B0604020202020204" pitchFamily="34" charset="0"/>
            </a:endParaRPr>
          </a:p>
        </p:txBody>
      </p:sp>
      <p:sp>
        <p:nvSpPr>
          <p:cNvPr id="19" name="Identity Guardian"/>
          <p:cNvSpPr/>
          <p:nvPr/>
        </p:nvSpPr>
        <p:spPr>
          <a:xfrm>
            <a:off x="1205751" y="6424952"/>
            <a:ext cx="7024539" cy="476250"/>
          </a:xfrm>
          <a:prstGeom prst="rect">
            <a:avLst/>
          </a:prstGeom>
          <a:noFill/>
          <a:ln/>
        </p:spPr>
        <p:txBody>
          <a:bodyPr wrap="square" lIns="0" tIns="0" rIns="0" bIns="0" rtlCol="0" anchor="ctr"/>
          <a:lstStyle/>
          <a:p>
            <a:pPr>
              <a:lnSpc>
                <a:spcPts val="4575"/>
              </a:lnSpc>
            </a:pPr>
            <a:r>
              <a:rPr lang="en-US" sz="3750">
                <a:latin typeface="Arial" panose="020B0604020202020204" pitchFamily="34" charset="0"/>
                <a:ea typeface="Proxima Nova Regular" pitchFamily="34" charset="-122"/>
                <a:cs typeface="Arial" panose="020B0604020202020204" pitchFamily="34" charset="0"/>
              </a:rPr>
              <a:t>Identity Guardian</a:t>
            </a:r>
            <a:endParaRPr lang="en-US" sz="3750">
              <a:latin typeface="Arial" panose="020B0604020202020204" pitchFamily="34" charset="0"/>
              <a:cs typeface="Arial" panose="020B0604020202020204" pitchFamily="34" charset="0"/>
            </a:endParaRPr>
          </a:p>
        </p:txBody>
      </p:sp>
      <p:sp>
        <p:nvSpPr>
          <p:cNvPr id="20" name="Device Guardian"/>
          <p:cNvSpPr/>
          <p:nvPr/>
        </p:nvSpPr>
        <p:spPr>
          <a:xfrm>
            <a:off x="7432831" y="6424952"/>
            <a:ext cx="5530826" cy="476250"/>
          </a:xfrm>
          <a:prstGeom prst="rect">
            <a:avLst/>
          </a:prstGeom>
          <a:noFill/>
          <a:ln/>
        </p:spPr>
        <p:txBody>
          <a:bodyPr wrap="square" lIns="0" tIns="0" rIns="0" bIns="0" rtlCol="0" anchor="ctr"/>
          <a:lstStyle/>
          <a:p>
            <a:pPr>
              <a:lnSpc>
                <a:spcPts val="4575"/>
              </a:lnSpc>
            </a:pPr>
            <a:r>
              <a:rPr lang="en-US" sz="3750">
                <a:latin typeface="Arial" panose="020B0604020202020204" pitchFamily="34" charset="0"/>
                <a:ea typeface="Proxima Nova Regular" pitchFamily="34" charset="-122"/>
                <a:cs typeface="Arial" panose="020B0604020202020204" pitchFamily="34" charset="0"/>
              </a:rPr>
              <a:t>Device Guardian</a:t>
            </a:r>
            <a:endParaRPr lang="en-US" sz="3750">
              <a:latin typeface="Arial" panose="020B0604020202020204" pitchFamily="34" charset="0"/>
              <a:cs typeface="Arial" panose="020B0604020202020204" pitchFamily="34" charset="0"/>
            </a:endParaRPr>
          </a:p>
        </p:txBody>
      </p:sp>
      <p:sp>
        <p:nvSpPr>
          <p:cNvPr id="21" name="Device Guardian"/>
          <p:cNvSpPr/>
          <p:nvPr/>
        </p:nvSpPr>
        <p:spPr>
          <a:xfrm>
            <a:off x="13974590" y="8170223"/>
            <a:ext cx="2876550" cy="342407"/>
          </a:xfrm>
          <a:prstGeom prst="rect">
            <a:avLst/>
          </a:prstGeom>
          <a:noFill/>
          <a:ln/>
        </p:spPr>
        <p:txBody>
          <a:bodyPr wrap="square" lIns="0" tIns="0" rIns="0" bIns="0" rtlCol="0" anchor="ctr"/>
          <a:lstStyle/>
          <a:p>
            <a:pPr algn="ctr">
              <a:lnSpc>
                <a:spcPts val="1800"/>
              </a:lnSpc>
            </a:pPr>
            <a:r>
              <a:rPr lang="en-US" sz="2000">
                <a:latin typeface="Arial" panose="020B0604020202020204" pitchFamily="34" charset="0"/>
                <a:ea typeface="Proxima Nova Regular" pitchFamily="34" charset="-122"/>
                <a:cs typeface="Arial" panose="020B0604020202020204" pitchFamily="34" charset="0"/>
              </a:rPr>
              <a:t>Identity Guardian</a:t>
            </a:r>
            <a:endParaRPr lang="en-US" sz="2000">
              <a:latin typeface="Arial" panose="020B0604020202020204" pitchFamily="34" charset="0"/>
              <a:cs typeface="Arial" panose="020B0604020202020204" pitchFamily="34" charset="0"/>
            </a:endParaRPr>
          </a:p>
        </p:txBody>
      </p:sp>
      <p:sp>
        <p:nvSpPr>
          <p:cNvPr id="22" name="name_1 Free license is activated with a barcode Biometric authentication requires a subscription 2 Paid license required"/>
          <p:cNvSpPr/>
          <p:nvPr/>
        </p:nvSpPr>
        <p:spPr>
          <a:xfrm>
            <a:off x="952501" y="9419759"/>
            <a:ext cx="9593582" cy="760562"/>
          </a:xfrm>
          <a:prstGeom prst="rect">
            <a:avLst/>
          </a:prstGeom>
          <a:noFill/>
          <a:ln/>
        </p:spPr>
        <p:txBody>
          <a:bodyPr wrap="square" lIns="0" tIns="0" rIns="0" bIns="0" rtlCol="0" anchor="t"/>
          <a:lstStyle/>
          <a:p>
            <a:pPr>
              <a:lnSpc>
                <a:spcPts val="1800"/>
              </a:lnSpc>
            </a:pPr>
            <a:r>
              <a:rPr lang="en-US" sz="1400">
                <a:latin typeface="Arial" panose="020B0604020202020204" pitchFamily="34" charset="0"/>
                <a:ea typeface="Proxima Nova Regular" pitchFamily="34" charset="-122"/>
                <a:cs typeface="Arial" panose="020B0604020202020204" pitchFamily="34" charset="0"/>
              </a:rPr>
              <a:t>*Identity Guardian facial recognition and 3rd party SSO features require the purchase of a license</a:t>
            </a:r>
          </a:p>
          <a:p>
            <a:pPr>
              <a:lnSpc>
                <a:spcPts val="1800"/>
              </a:lnSpc>
            </a:pPr>
            <a:r>
              <a:rPr lang="en-US" sz="1400" baseline="30000">
                <a:latin typeface="Arial" panose="020B0604020202020204" pitchFamily="34" charset="0"/>
                <a:ea typeface="Proxima Nova Regular" pitchFamily="34" charset="-122"/>
                <a:cs typeface="Arial" panose="020B0604020202020204" pitchFamily="34" charset="0"/>
              </a:rPr>
              <a:t>1 </a:t>
            </a:r>
            <a:r>
              <a:rPr lang="en-US" sz="1400">
                <a:latin typeface="Arial" panose="020B0604020202020204" pitchFamily="34" charset="0"/>
                <a:ea typeface="Proxima Nova Regular" pitchFamily="34" charset="-122"/>
                <a:cs typeface="Arial" panose="020B0604020202020204" pitchFamily="34" charset="0"/>
              </a:rPr>
              <a:t>Free license is activated with a barcode. Biometric authentication requires a subscription.
</a:t>
            </a:r>
            <a:r>
              <a:rPr lang="en-US" sz="1400" baseline="30000">
                <a:latin typeface="Arial" panose="020B0604020202020204" pitchFamily="34" charset="0"/>
                <a:ea typeface="Proxima Nova Regular" pitchFamily="34" charset="-122"/>
                <a:cs typeface="Arial" panose="020B0604020202020204" pitchFamily="34" charset="0"/>
              </a:rPr>
              <a:t>2 </a:t>
            </a:r>
            <a:r>
              <a:rPr lang="en-US" sz="1400">
                <a:latin typeface="Arial" panose="020B0604020202020204" pitchFamily="34" charset="0"/>
                <a:ea typeface="Proxima Nova Regular" pitchFamily="34" charset="-122"/>
                <a:cs typeface="Arial" panose="020B0604020202020204" pitchFamily="34" charset="0"/>
              </a:rPr>
              <a:t>Paid license required.</a:t>
            </a:r>
            <a:endParaRPr lang="en-US" sz="1400">
              <a:latin typeface="Arial" panose="020B0604020202020204" pitchFamily="34" charset="0"/>
              <a:cs typeface="Arial" panose="020B0604020202020204" pitchFamily="34" charset="0"/>
            </a:endParaRPr>
          </a:p>
        </p:txBody>
      </p:sp>
      <p:pic>
        <p:nvPicPr>
          <p:cNvPr id="23" name="Group 49005" descr="preencoded.png">
            <a:extLst>
              <a:ext uri="{FF2B5EF4-FFF2-40B4-BE49-F238E27FC236}">
                <a16:creationId xmlns:a16="http://schemas.microsoft.com/office/drawing/2014/main" id="{67C30C30-F5D1-E034-81BF-EDA4EC133D8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077633" y="9387785"/>
            <a:ext cx="1828800" cy="5619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chemeClr val="tx1"/>
        </a:solidFill>
        <a:effectLst/>
      </p:bgPr>
    </p:bg>
    <p:spTree>
      <p:nvGrpSpPr>
        <p:cNvPr id="1" name=""/>
        <p:cNvGrpSpPr/>
        <p:nvPr/>
      </p:nvGrpSpPr>
      <p:grpSpPr>
        <a:xfrm>
          <a:off x="0" y="0"/>
          <a:ext cx="0" cy="0"/>
          <a:chOff x="0" y="0"/>
          <a:chExt cx="0" cy="0"/>
        </a:xfrm>
      </p:grpSpPr>
      <p:pic>
        <p:nvPicPr>
          <p:cNvPr id="4" name="Group 4900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511360" y="9244775"/>
            <a:ext cx="1828800" cy="561975"/>
          </a:xfrm>
          <a:prstGeom prst="rect">
            <a:avLst/>
          </a:prstGeom>
        </p:spPr>
      </p:pic>
      <p:sp>
        <p:nvSpPr>
          <p:cNvPr id="5" name="Contents"/>
          <p:cNvSpPr/>
          <p:nvPr/>
        </p:nvSpPr>
        <p:spPr>
          <a:xfrm>
            <a:off x="952500" y="952500"/>
            <a:ext cx="7108934" cy="1428750"/>
          </a:xfrm>
          <a:prstGeom prst="rect">
            <a:avLst/>
          </a:prstGeom>
          <a:noFill/>
          <a:ln/>
        </p:spPr>
        <p:txBody>
          <a:bodyPr wrap="square" lIns="0" tIns="0" rIns="0" bIns="0" rtlCol="0" anchor="ctr"/>
          <a:lstStyle/>
          <a:p>
            <a:pPr marL="0" indent="0" algn="l">
              <a:lnSpc>
                <a:spcPts val="13650"/>
              </a:lnSpc>
              <a:buNone/>
            </a:pPr>
            <a:r>
              <a:rPr lang="en-US" sz="11250" b="1" dirty="0">
                <a:solidFill>
                  <a:srgbClr val="FFFFFF"/>
                </a:solidFill>
                <a:latin typeface="Arial" panose="020B0604020202020204" pitchFamily="34" charset="0"/>
                <a:ea typeface="Proxima Nova Bold" pitchFamily="34" charset="-122"/>
                <a:cs typeface="Arial" panose="020B0604020202020204" pitchFamily="34" charset="0"/>
              </a:rPr>
              <a:t>Contents</a:t>
            </a:r>
            <a:endParaRPr lang="en-US" sz="11250" dirty="0">
              <a:latin typeface="Arial" panose="020B0604020202020204" pitchFamily="34" charset="0"/>
              <a:cs typeface="Arial" panose="020B0604020202020204" pitchFamily="34" charset="0"/>
            </a:endParaRPr>
          </a:p>
        </p:txBody>
      </p:sp>
      <p:sp>
        <p:nvSpPr>
          <p:cNvPr id="6" name="About Zebra In the sea of smartphones Introducing EM45 Zebra DNA EM45 Applications Zebra Services Spec table"/>
          <p:cNvSpPr/>
          <p:nvPr/>
        </p:nvSpPr>
        <p:spPr>
          <a:xfrm>
            <a:off x="9286875" y="952500"/>
            <a:ext cx="7419975" cy="4000500"/>
          </a:xfrm>
          <a:prstGeom prst="rect">
            <a:avLst/>
          </a:prstGeom>
          <a:noFill/>
          <a:ln/>
        </p:spPr>
        <p:txBody>
          <a:bodyPr wrap="square" lIns="0" tIns="0" rIns="0" bIns="0" rtlCol="0" anchor="t"/>
          <a:lstStyle/>
          <a:p>
            <a:pPr marL="685800" indent="-685800" algn="l">
              <a:lnSpc>
                <a:spcPts val="5475"/>
              </a:lnSpc>
              <a:buFont typeface="Arial" panose="020B0604020202020204" pitchFamily="34" charset="0"/>
              <a:buChar char="•"/>
            </a:pPr>
            <a:r>
              <a:rPr lang="en-US" sz="3000" dirty="0">
                <a:solidFill>
                  <a:srgbClr val="FFFFFF"/>
                </a:solidFill>
                <a:latin typeface="Arial" panose="020B0604020202020204" pitchFamily="34" charset="0"/>
                <a:ea typeface="Proxima Nova Regular" pitchFamily="34" charset="-122"/>
                <a:cs typeface="Arial" panose="020B0604020202020204" pitchFamily="34" charset="0"/>
              </a:rPr>
              <a:t>About Zebra
Introducing EM45
Zebra DNA 
EM45 Applications
Zebra Services
Spec table</a:t>
            </a:r>
            <a:endParaRPr lang="en-US" sz="300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1"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2500" y="3287970"/>
            <a:ext cx="390525" cy="381000"/>
          </a:xfrm>
          <a:prstGeom prst="rect">
            <a:avLst/>
          </a:prstGeom>
        </p:spPr>
      </p:pic>
      <p:pic>
        <p:nvPicPr>
          <p:cNvPr id="6" name="image"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14331" y="3287970"/>
            <a:ext cx="390525" cy="381000"/>
          </a:xfrm>
          <a:prstGeom prst="rect">
            <a:avLst/>
          </a:prstGeom>
        </p:spPr>
      </p:pic>
      <p:pic>
        <p:nvPicPr>
          <p:cNvPr id="7" name="image" descr="preencoded.png"/>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06633" y="3287970"/>
            <a:ext cx="390525" cy="381000"/>
          </a:xfrm>
          <a:prstGeom prst="rect">
            <a:avLst/>
          </a:prstGeom>
        </p:spPr>
      </p:pic>
      <p:pic>
        <p:nvPicPr>
          <p:cNvPr id="8" name="image" descr="preencoded.png"/>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586820" y="3310691"/>
            <a:ext cx="390525" cy="381000"/>
          </a:xfrm>
          <a:prstGeom prst="rect">
            <a:avLst/>
          </a:prstGeom>
        </p:spPr>
      </p:pic>
      <p:pic>
        <p:nvPicPr>
          <p:cNvPr id="9" name="image" descr="preencoded.png"/>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2500" y="4175877"/>
            <a:ext cx="390525" cy="381000"/>
          </a:xfrm>
          <a:prstGeom prst="rect">
            <a:avLst/>
          </a:prstGeom>
        </p:spPr>
      </p:pic>
      <p:pic>
        <p:nvPicPr>
          <p:cNvPr id="10" name="image" descr="preencoded.png"/>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414331" y="4232525"/>
            <a:ext cx="390525" cy="381000"/>
          </a:xfrm>
          <a:prstGeom prst="rect">
            <a:avLst/>
          </a:prstGeom>
        </p:spPr>
      </p:pic>
      <p:pic>
        <p:nvPicPr>
          <p:cNvPr id="11" name="image" descr="preencoded.png"/>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306633" y="4232525"/>
            <a:ext cx="390525" cy="381000"/>
          </a:xfrm>
          <a:prstGeom prst="rect">
            <a:avLst/>
          </a:prstGeom>
        </p:spPr>
      </p:pic>
      <p:pic>
        <p:nvPicPr>
          <p:cNvPr id="12" name="image" descr="preencoded.png"/>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3586820" y="4137777"/>
            <a:ext cx="390525" cy="381000"/>
          </a:xfrm>
          <a:prstGeom prst="rect">
            <a:avLst/>
          </a:prstGeom>
        </p:spPr>
      </p:pic>
      <p:pic>
        <p:nvPicPr>
          <p:cNvPr id="13" name="image" descr="preencoded.png"/>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52500" y="5306207"/>
            <a:ext cx="390525" cy="381000"/>
          </a:xfrm>
          <a:prstGeom prst="rect">
            <a:avLst/>
          </a:prstGeom>
        </p:spPr>
      </p:pic>
      <p:pic>
        <p:nvPicPr>
          <p:cNvPr id="14" name="image" descr="preencoded.png"/>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414331" y="5278695"/>
            <a:ext cx="390525" cy="381000"/>
          </a:xfrm>
          <a:prstGeom prst="rect">
            <a:avLst/>
          </a:prstGeom>
        </p:spPr>
      </p:pic>
      <p:pic>
        <p:nvPicPr>
          <p:cNvPr id="15" name="image" descr="preencoded.png"/>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9306633" y="5040570"/>
            <a:ext cx="390525" cy="381000"/>
          </a:xfrm>
          <a:prstGeom prst="rect">
            <a:avLst/>
          </a:prstGeom>
        </p:spPr>
      </p:pic>
      <p:pic>
        <p:nvPicPr>
          <p:cNvPr id="16" name="image" descr="preencoded.png"/>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3586820" y="4968380"/>
            <a:ext cx="390525" cy="381000"/>
          </a:xfrm>
          <a:prstGeom prst="rect">
            <a:avLst/>
          </a:prstGeom>
        </p:spPr>
      </p:pic>
      <p:pic>
        <p:nvPicPr>
          <p:cNvPr id="17" name="image" descr="preencoded.png"/>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952500" y="6266819"/>
            <a:ext cx="390525" cy="381000"/>
          </a:xfrm>
          <a:prstGeom prst="rect">
            <a:avLst/>
          </a:prstGeom>
        </p:spPr>
      </p:pic>
      <p:pic>
        <p:nvPicPr>
          <p:cNvPr id="18" name="image" descr="preencoded.png"/>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14331" y="6107370"/>
            <a:ext cx="390525" cy="381000"/>
          </a:xfrm>
          <a:prstGeom prst="rect">
            <a:avLst/>
          </a:prstGeom>
        </p:spPr>
      </p:pic>
      <p:pic>
        <p:nvPicPr>
          <p:cNvPr id="19" name="image" descr="preencoded.png"/>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9306633" y="5802570"/>
            <a:ext cx="390525" cy="381000"/>
          </a:xfrm>
          <a:prstGeom prst="rect">
            <a:avLst/>
          </a:prstGeom>
        </p:spPr>
      </p:pic>
      <p:pic>
        <p:nvPicPr>
          <p:cNvPr id="20" name="image" descr="preencoded.png"/>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3586820" y="5734331"/>
            <a:ext cx="390525" cy="381000"/>
          </a:xfrm>
          <a:prstGeom prst="rect">
            <a:avLst/>
          </a:prstGeom>
        </p:spPr>
      </p:pic>
      <p:pic>
        <p:nvPicPr>
          <p:cNvPr id="21" name="image" descr="preencoded.png"/>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952500" y="7150598"/>
            <a:ext cx="390525" cy="381000"/>
          </a:xfrm>
          <a:prstGeom prst="rect">
            <a:avLst/>
          </a:prstGeom>
        </p:spPr>
      </p:pic>
      <p:pic>
        <p:nvPicPr>
          <p:cNvPr id="22" name="image" descr="preencoded.png"/>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5414331" y="6878895"/>
            <a:ext cx="390525" cy="381000"/>
          </a:xfrm>
          <a:prstGeom prst="rect">
            <a:avLst/>
          </a:prstGeom>
        </p:spPr>
      </p:pic>
      <p:pic>
        <p:nvPicPr>
          <p:cNvPr id="23" name="image" descr="preencoded.png"/>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9306633" y="6602670"/>
            <a:ext cx="390525" cy="381000"/>
          </a:xfrm>
          <a:prstGeom prst="rect">
            <a:avLst/>
          </a:prstGeom>
        </p:spPr>
      </p:pic>
      <p:pic>
        <p:nvPicPr>
          <p:cNvPr id="24" name="image" descr="preencoded.png"/>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3586820" y="6602670"/>
            <a:ext cx="390525" cy="381000"/>
          </a:xfrm>
          <a:prstGeom prst="rect">
            <a:avLst/>
          </a:prstGeom>
        </p:spPr>
      </p:pic>
      <p:pic>
        <p:nvPicPr>
          <p:cNvPr id="25" name="image" descr="preencoded.png"/>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13586820" y="7448336"/>
            <a:ext cx="390525" cy="381000"/>
          </a:xfrm>
          <a:prstGeom prst="rect">
            <a:avLst/>
          </a:prstGeom>
        </p:spPr>
      </p:pic>
      <p:pic>
        <p:nvPicPr>
          <p:cNvPr id="26" name="image" descr="preencoded.png"/>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13586820" y="8300093"/>
            <a:ext cx="390525" cy="381000"/>
          </a:xfrm>
          <a:prstGeom prst="rect">
            <a:avLst/>
          </a:prstGeom>
        </p:spPr>
      </p:pic>
      <p:pic>
        <p:nvPicPr>
          <p:cNvPr id="27" name="image" descr="preencoded.png"/>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952500" y="8071493"/>
            <a:ext cx="390525" cy="381000"/>
          </a:xfrm>
          <a:prstGeom prst="rect">
            <a:avLst/>
          </a:prstGeom>
        </p:spPr>
      </p:pic>
      <p:pic>
        <p:nvPicPr>
          <p:cNvPr id="28" name="Wi-Fi" descr="preencoded.png"/>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5412917" y="7804589"/>
            <a:ext cx="400050" cy="400050"/>
          </a:xfrm>
          <a:prstGeom prst="rect">
            <a:avLst/>
          </a:prstGeom>
        </p:spPr>
      </p:pic>
      <p:sp>
        <p:nvSpPr>
          <p:cNvPr id="29" name="Zebra DNA for EM45"/>
          <p:cNvSpPr/>
          <p:nvPr/>
        </p:nvSpPr>
        <p:spPr>
          <a:xfrm>
            <a:off x="952500" y="866813"/>
            <a:ext cx="12335988"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Zebra DNA </a:t>
            </a:r>
            <a:r>
              <a:rPr lang="en-US" sz="8250" dirty="0">
                <a:latin typeface="Arial" panose="020B0604020202020204" pitchFamily="34" charset="0"/>
                <a:ea typeface="Proxima Nova Light" pitchFamily="34" charset="-122"/>
                <a:cs typeface="Arial" panose="020B0604020202020204" pitchFamily="34" charset="0"/>
              </a:rPr>
              <a:t>for EM45</a:t>
            </a:r>
            <a:endParaRPr lang="en-US" sz="8250" dirty="0">
              <a:latin typeface="Arial" panose="020B0604020202020204" pitchFamily="34" charset="0"/>
              <a:cs typeface="Arial" panose="020B0604020202020204" pitchFamily="34" charset="0"/>
            </a:endParaRPr>
          </a:p>
        </p:txBody>
      </p:sp>
      <p:sp>
        <p:nvSpPr>
          <p:cNvPr id="30" name="Enterprise Level Included"/>
          <p:cNvSpPr/>
          <p:nvPr/>
        </p:nvSpPr>
        <p:spPr>
          <a:xfrm>
            <a:off x="952501" y="2078258"/>
            <a:ext cx="7506146" cy="381000"/>
          </a:xfrm>
          <a:prstGeom prst="rect">
            <a:avLst/>
          </a:prstGeom>
          <a:noFill/>
          <a:ln/>
        </p:spPr>
        <p:txBody>
          <a:bodyPr wrap="square" lIns="0" tIns="0" rIns="0" bIns="0" rtlCol="0" anchor="ctr"/>
          <a:lstStyle/>
          <a:p>
            <a:pPr>
              <a:lnSpc>
                <a:spcPts val="3600"/>
              </a:lnSpc>
            </a:pPr>
            <a:r>
              <a:rPr lang="en-US" sz="3000">
                <a:latin typeface="Arial" panose="020B0604020202020204" pitchFamily="34" charset="0"/>
                <a:ea typeface="Proxima Nova Regular" pitchFamily="34" charset="-122"/>
                <a:cs typeface="Arial" panose="020B0604020202020204" pitchFamily="34" charset="0"/>
              </a:rPr>
              <a:t>Enterprise License Included</a:t>
            </a:r>
            <a:endParaRPr lang="en-US" sz="3000">
              <a:latin typeface="Arial" panose="020B0604020202020204" pitchFamily="34" charset="0"/>
              <a:cs typeface="Arial" panose="020B0604020202020204" pitchFamily="34" charset="0"/>
            </a:endParaRPr>
          </a:p>
        </p:txBody>
      </p:sp>
      <p:sp>
        <p:nvSpPr>
          <p:cNvPr id="31" name="DataWedge Easily capture data and send to your host applications without programming"/>
          <p:cNvSpPr/>
          <p:nvPr/>
        </p:nvSpPr>
        <p:spPr>
          <a:xfrm>
            <a:off x="1707393" y="3326070"/>
            <a:ext cx="3150357" cy="7620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DataWedge: Easily capture data and send to your host applications without programming</a:t>
            </a:r>
            <a:endParaRPr lang="en-US" sz="1400">
              <a:latin typeface="Arial" panose="020B0604020202020204" pitchFamily="34" charset="0"/>
              <a:cs typeface="Arial" panose="020B0604020202020204" pitchFamily="34" charset="0"/>
            </a:endParaRPr>
          </a:p>
        </p:txBody>
      </p:sp>
      <p:sp>
        <p:nvSpPr>
          <p:cNvPr id="32" name="Device Diagnostic Tool Instantly test and diagnose hardware operability to determine system health"/>
          <p:cNvSpPr/>
          <p:nvPr/>
        </p:nvSpPr>
        <p:spPr>
          <a:xfrm>
            <a:off x="5962018" y="3326070"/>
            <a:ext cx="2943746" cy="6096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Device Diagnostic Tool: Instantly test and diagnose hardware operability to determine system health</a:t>
            </a:r>
            <a:endParaRPr lang="en-US" sz="1400">
              <a:latin typeface="Arial" panose="020B0604020202020204" pitchFamily="34" charset="0"/>
              <a:cs typeface="Arial" panose="020B0604020202020204" pitchFamily="34" charset="0"/>
            </a:endParaRPr>
          </a:p>
        </p:txBody>
      </p:sp>
      <p:sp>
        <p:nvSpPr>
          <p:cNvPr id="33" name="Enterprise Home Screen Control the user interface including access to applications and settings"/>
          <p:cNvSpPr/>
          <p:nvPr/>
        </p:nvSpPr>
        <p:spPr>
          <a:xfrm>
            <a:off x="9876161" y="3326070"/>
            <a:ext cx="3150357"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Enterprise Home Screen: Control </a:t>
            </a:r>
          </a:p>
          <a:p>
            <a:r>
              <a:rPr lang="en-US" sz="1400">
                <a:latin typeface="Arial" panose="020B0604020202020204" pitchFamily="34" charset="0"/>
                <a:ea typeface="Proxima Nova Regular" pitchFamily="34" charset="-122"/>
                <a:cs typeface="Arial" panose="020B0604020202020204" pitchFamily="34" charset="0"/>
              </a:rPr>
              <a:t>the user interface, including access
to applications and settings</a:t>
            </a:r>
            <a:endParaRPr lang="en-US" sz="1400">
              <a:latin typeface="Arial" panose="020B0604020202020204" pitchFamily="34" charset="0"/>
              <a:cs typeface="Arial" panose="020B0604020202020204" pitchFamily="34" charset="0"/>
            </a:endParaRPr>
          </a:p>
        </p:txBody>
      </p:sp>
      <p:sp>
        <p:nvSpPr>
          <p:cNvPr id="34" name="TekTerm Adapt your devices to your workflows by easily migrating Windows CE applications to Android"/>
          <p:cNvSpPr/>
          <p:nvPr/>
        </p:nvSpPr>
        <p:spPr>
          <a:xfrm>
            <a:off x="14199731" y="3264296"/>
            <a:ext cx="3808292"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TekTerm: Adapt your devices to your </a:t>
            </a:r>
          </a:p>
          <a:p>
            <a:r>
              <a:rPr lang="en-US" sz="1400">
                <a:latin typeface="Arial" panose="020B0604020202020204" pitchFamily="34" charset="0"/>
                <a:ea typeface="Proxima Nova Regular" pitchFamily="34" charset="-122"/>
                <a:cs typeface="Arial" panose="020B0604020202020204" pitchFamily="34" charset="0"/>
              </a:rPr>
              <a:t>workflows by easily migrating Windows </a:t>
            </a:r>
          </a:p>
          <a:p>
            <a:r>
              <a:rPr lang="en-US" sz="1400">
                <a:latin typeface="Arial" panose="020B0604020202020204" pitchFamily="34" charset="0"/>
                <a:ea typeface="Proxima Nova Regular" pitchFamily="34" charset="-122"/>
                <a:cs typeface="Arial" panose="020B0604020202020204" pitchFamily="34" charset="0"/>
              </a:rPr>
              <a:t>CE applications to Android</a:t>
            </a:r>
            <a:endParaRPr lang="en-US" sz="1400">
              <a:latin typeface="Arial" panose="020B0604020202020204" pitchFamily="34" charset="0"/>
              <a:cs typeface="Arial" panose="020B0604020202020204" pitchFamily="34" charset="0"/>
            </a:endParaRPr>
          </a:p>
        </p:txBody>
      </p:sp>
      <p:sp>
        <p:nvSpPr>
          <p:cNvPr id="35" name="Enterprise Mobility Development Toolkit EMDK Develop power ful customized enterprise applications with less time and effort"/>
          <p:cNvSpPr/>
          <p:nvPr/>
        </p:nvSpPr>
        <p:spPr>
          <a:xfrm>
            <a:off x="1707393" y="4197474"/>
            <a:ext cx="3150357" cy="843096"/>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Enterprise Mobility Development Toolkit (EMDK): Develop power full customized enterprise applications with less time and effort</a:t>
            </a:r>
            <a:endParaRPr lang="en-US" sz="1400">
              <a:latin typeface="Arial" panose="020B0604020202020204" pitchFamily="34" charset="0"/>
              <a:cs typeface="Arial" panose="020B0604020202020204" pitchFamily="34" charset="0"/>
            </a:endParaRPr>
          </a:p>
        </p:txBody>
      </p:sp>
      <p:sp>
        <p:nvSpPr>
          <p:cNvPr id="36" name="GMS Restricted Mode Gain data control and enhance security by controlling Google Mobile Services"/>
          <p:cNvSpPr/>
          <p:nvPr/>
        </p:nvSpPr>
        <p:spPr>
          <a:xfrm>
            <a:off x="5962018" y="4137777"/>
            <a:ext cx="2943746"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GMS Restricted Mode: Gain data control and enhance security by controlling Google Mobile Services</a:t>
            </a:r>
            <a:endParaRPr lang="en-US" sz="1400">
              <a:latin typeface="Arial" panose="020B0604020202020204" pitchFamily="34" charset="0"/>
              <a:cs typeface="Arial" panose="020B0604020202020204" pitchFamily="34" charset="0"/>
            </a:endParaRPr>
          </a:p>
        </p:txBody>
      </p:sp>
      <p:sp>
        <p:nvSpPr>
          <p:cNvPr id="37" name="RxLogger Capture system and application logs to identify problems and avoid sending no- failure found devices for repair"/>
          <p:cNvSpPr/>
          <p:nvPr/>
        </p:nvSpPr>
        <p:spPr>
          <a:xfrm>
            <a:off x="9876163" y="4088070"/>
            <a:ext cx="3130232" cy="825849"/>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RxLogger: Capture system and
application logs to identify problems and avoid sending no-failure found devices for repair</a:t>
            </a:r>
            <a:endParaRPr lang="en-US" sz="1400">
              <a:latin typeface="Arial" panose="020B0604020202020204" pitchFamily="34" charset="0"/>
              <a:cs typeface="Arial" panose="020B0604020202020204" pitchFamily="34" charset="0"/>
            </a:endParaRPr>
          </a:p>
        </p:txBody>
      </p:sp>
      <p:sp>
        <p:nvSpPr>
          <p:cNvPr id="38" name="All Touch Terminal Emulation Drive better productivity by converting legacy green screens to a modern all touch UI"/>
          <p:cNvSpPr/>
          <p:nvPr/>
        </p:nvSpPr>
        <p:spPr>
          <a:xfrm>
            <a:off x="14199733" y="4079153"/>
            <a:ext cx="3507842"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All Touch Terminal Emulation: Drive better productivity by converting legacy green screens to a modern, all touch UI</a:t>
            </a:r>
            <a:endParaRPr lang="en-US" sz="1400">
              <a:latin typeface="Arial" panose="020B0604020202020204" pitchFamily="34" charset="0"/>
              <a:cs typeface="Arial" panose="020B0604020202020204" pitchFamily="34" charset="0"/>
            </a:endParaRPr>
          </a:p>
        </p:txBody>
      </p:sp>
      <p:sp>
        <p:nvSpPr>
          <p:cNvPr id="39" name="Enterprise Browser Create cost-effective web-based applications optimized to work on Zebra Android devices"/>
          <p:cNvSpPr/>
          <p:nvPr/>
        </p:nvSpPr>
        <p:spPr>
          <a:xfrm>
            <a:off x="1707394" y="5289220"/>
            <a:ext cx="3341156" cy="719717"/>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Enterprise Browser: Create cost-effective web-based applications optimized to work on Zebra Android devices</a:t>
            </a:r>
            <a:endParaRPr lang="en-US" sz="1400">
              <a:latin typeface="Arial" panose="020B0604020202020204" pitchFamily="34" charset="0"/>
              <a:cs typeface="Arial" panose="020B0604020202020204" pitchFamily="34" charset="0"/>
            </a:endParaRPr>
          </a:p>
        </p:txBody>
      </p:sp>
      <p:sp>
        <p:nvSpPr>
          <p:cNvPr id="40" name="LifeGuard for Android Protect devices from potential threats and access new features with regular updates and patches"/>
          <p:cNvSpPr/>
          <p:nvPr/>
        </p:nvSpPr>
        <p:spPr>
          <a:xfrm>
            <a:off x="5962018" y="4959980"/>
            <a:ext cx="2943746" cy="6096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LifeGuard for Android: Protect devices from potential threats and access new features with regular updates and patches</a:t>
            </a:r>
            <a:endParaRPr lang="en-US" sz="1400">
              <a:latin typeface="Arial" panose="020B0604020202020204" pitchFamily="34" charset="0"/>
              <a:cs typeface="Arial" panose="020B0604020202020204" pitchFamily="34" charset="0"/>
            </a:endParaRPr>
          </a:p>
        </p:txBody>
      </p:sp>
      <p:sp>
        <p:nvSpPr>
          <p:cNvPr id="41" name="Identity Guardian Simple secure and personalized access to shared devices with multifactor biometric facial login"/>
          <p:cNvSpPr/>
          <p:nvPr/>
        </p:nvSpPr>
        <p:spPr>
          <a:xfrm>
            <a:off x="9876161" y="5060618"/>
            <a:ext cx="3150357"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Identity Guardian: Simple, secure and personalized access to shared devices with multifactor biometric facial login</a:t>
            </a:r>
            <a:endParaRPr lang="en-US" sz="1400">
              <a:latin typeface="Arial" panose="020B0604020202020204" pitchFamily="34" charset="0"/>
              <a:cs typeface="Arial" panose="020B0604020202020204" pitchFamily="34" charset="0"/>
            </a:endParaRPr>
          </a:p>
        </p:txBody>
      </p:sp>
      <p:sp>
        <p:nvSpPr>
          <p:cNvPr id="42" name="OCR Wedge Bo ost productivity with optical character recognition that works on TIN VIN SSN licenses plates and more"/>
          <p:cNvSpPr/>
          <p:nvPr/>
        </p:nvSpPr>
        <p:spPr>
          <a:xfrm>
            <a:off x="14199733" y="4913919"/>
            <a:ext cx="3507842"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OCR Wedge: Boost productivity with optical character recognition that works on TIN, VIN, SSN licenses, plates and more</a:t>
            </a:r>
            <a:endParaRPr lang="en-US" sz="1400">
              <a:latin typeface="Arial" panose="020B0604020202020204" pitchFamily="34" charset="0"/>
              <a:cs typeface="Arial" panose="020B0604020202020204" pitchFamily="34" charset="0"/>
            </a:endParaRPr>
          </a:p>
        </p:txBody>
      </p:sp>
      <p:sp>
        <p:nvSpPr>
          <p:cNvPr id="43" name="StageNow Stage a handful or thousands of devices with the scan of a barcode or tap of an NFC tag"/>
          <p:cNvSpPr/>
          <p:nvPr/>
        </p:nvSpPr>
        <p:spPr>
          <a:xfrm>
            <a:off x="1707395" y="6261476"/>
            <a:ext cx="2844383"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StageNow: Stage a handful or thousands of devices with the scan of a barcode or tap of an NFC tag</a:t>
            </a:r>
            <a:endParaRPr lang="en-US" sz="1400">
              <a:latin typeface="Arial" panose="020B0604020202020204" pitchFamily="34" charset="0"/>
              <a:cs typeface="Arial" panose="020B0604020202020204" pitchFamily="34" charset="0"/>
            </a:endParaRPr>
          </a:p>
        </p:txBody>
      </p:sp>
      <p:sp>
        <p:nvSpPr>
          <p:cNvPr id="44" name="Device Guardian Easily locate and recover missing devices to protect your investment"/>
          <p:cNvSpPr/>
          <p:nvPr/>
        </p:nvSpPr>
        <p:spPr>
          <a:xfrm>
            <a:off x="5962018" y="6030077"/>
            <a:ext cx="2943746"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Device Guardian: Easily locate and recover missing devices to protect your investment.</a:t>
            </a:r>
            <a:endParaRPr lang="en-US" sz="1400">
              <a:latin typeface="Arial" panose="020B0604020202020204" pitchFamily="34" charset="0"/>
              <a:cs typeface="Arial" panose="020B0604020202020204" pitchFamily="34" charset="0"/>
            </a:endParaRPr>
          </a:p>
        </p:txBody>
      </p:sp>
      <p:sp>
        <p:nvSpPr>
          <p:cNvPr id="45" name="OEM Config Day one support for all device features in Mobility Extensions Mx via your EMM"/>
          <p:cNvSpPr/>
          <p:nvPr/>
        </p:nvSpPr>
        <p:spPr>
          <a:xfrm>
            <a:off x="9876161" y="5942765"/>
            <a:ext cx="3150357"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OEM Config: Day one support for all device features in Mobility Extensions (Mx) via your EMM</a:t>
            </a:r>
            <a:endParaRPr lang="en-US" sz="1400">
              <a:latin typeface="Arial" panose="020B0604020202020204" pitchFamily="34" charset="0"/>
              <a:cs typeface="Arial" panose="020B0604020202020204" pitchFamily="34" charset="0"/>
            </a:endParaRPr>
          </a:p>
        </p:txBody>
      </p:sp>
      <p:sp>
        <p:nvSpPr>
          <p:cNvPr id="46" name="Wireless Analyzer Comprehensive network diagnostics for rapid identification and resolution of connectivity issues"/>
          <p:cNvSpPr/>
          <p:nvPr/>
        </p:nvSpPr>
        <p:spPr>
          <a:xfrm>
            <a:off x="14199733" y="5755223"/>
            <a:ext cx="3507842"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Wireless Analyzer: Comprehensive network diagnostics for rapid identification and resolution of connectivity issues</a:t>
            </a:r>
            <a:endParaRPr lang="en-US" sz="1400">
              <a:latin typeface="Arial" panose="020B0604020202020204" pitchFamily="34" charset="0"/>
              <a:cs typeface="Arial" panose="020B0604020202020204" pitchFamily="34" charset="0"/>
            </a:endParaRPr>
          </a:p>
        </p:txBody>
      </p:sp>
      <p:sp>
        <p:nvSpPr>
          <p:cNvPr id="47" name="Zebra DNA Cloud Intuitive unified interface to easily deploy manage and support your Zebra DNA tools"/>
          <p:cNvSpPr/>
          <p:nvPr/>
        </p:nvSpPr>
        <p:spPr>
          <a:xfrm>
            <a:off x="1707395" y="7126749"/>
            <a:ext cx="2901815"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Zebra DNA Cloud: Intuitive unified interface to easily deploy, manage and support your Zebra DNA tools</a:t>
            </a:r>
            <a:endParaRPr lang="en-US" sz="1400">
              <a:latin typeface="Arial" panose="020B0604020202020204" pitchFamily="34" charset="0"/>
              <a:cs typeface="Arial" panose="020B0604020202020204" pitchFamily="34" charset="0"/>
            </a:endParaRPr>
          </a:p>
        </p:txBody>
      </p:sp>
      <p:sp>
        <p:nvSpPr>
          <p:cNvPr id="48" name="Mobility Extensions A layer of enterprise features that are not available in off the shelf Android"/>
          <p:cNvSpPr/>
          <p:nvPr/>
        </p:nvSpPr>
        <p:spPr>
          <a:xfrm>
            <a:off x="5962018" y="6910814"/>
            <a:ext cx="2943746"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Mobility Extensions: A layer of enterprise features that are not available in off the shelf Android</a:t>
            </a:r>
            <a:endParaRPr lang="en-US" sz="1400">
              <a:latin typeface="Arial" panose="020B0604020202020204" pitchFamily="34" charset="0"/>
              <a:cs typeface="Arial" panose="020B0604020202020204" pitchFamily="34" charset="0"/>
            </a:endParaRPr>
          </a:p>
        </p:txBody>
      </p:sp>
      <p:sp>
        <p:nvSpPr>
          <p:cNvPr id="49" name="Wireless Insights Real-time visibility of wireless network performance to troubleshoot and optimize connectivity"/>
          <p:cNvSpPr/>
          <p:nvPr/>
        </p:nvSpPr>
        <p:spPr>
          <a:xfrm>
            <a:off x="9876161" y="6834195"/>
            <a:ext cx="3150357" cy="4572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Wireless Insights: Real-time visibility of wireless network performance to troubleshoot and optimize connectivity</a:t>
            </a:r>
            <a:endParaRPr lang="en-US" sz="1400">
              <a:latin typeface="Arial" panose="020B0604020202020204" pitchFamily="34" charset="0"/>
              <a:cs typeface="Arial" panose="020B0604020202020204" pitchFamily="34" charset="0"/>
            </a:endParaRPr>
          </a:p>
        </p:txBody>
      </p:sp>
      <p:sp>
        <p:nvSpPr>
          <p:cNvPr id="50" name="Device Central Simplified pairing unpairing locating and troubleshooting with Bluetooth accessories"/>
          <p:cNvSpPr/>
          <p:nvPr/>
        </p:nvSpPr>
        <p:spPr>
          <a:xfrm>
            <a:off x="14199733" y="6607926"/>
            <a:ext cx="3507842" cy="6096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Device Central: Simplified pairing, </a:t>
            </a:r>
          </a:p>
          <a:p>
            <a:r>
              <a:rPr lang="en-US" sz="1400">
                <a:latin typeface="Arial" panose="020B0604020202020204" pitchFamily="34" charset="0"/>
                <a:ea typeface="Proxima Nova Regular" pitchFamily="34" charset="-122"/>
                <a:cs typeface="Arial" panose="020B0604020202020204" pitchFamily="34" charset="0"/>
              </a:rPr>
              <a:t>unpairing, locating and troubleshooting </a:t>
            </a:r>
          </a:p>
          <a:p>
            <a:r>
              <a:rPr lang="en-US" sz="1400">
                <a:latin typeface="Arial" panose="020B0604020202020204" pitchFamily="34" charset="0"/>
                <a:ea typeface="Proxima Nova Regular" pitchFamily="34" charset="-122"/>
                <a:cs typeface="Arial" panose="020B0604020202020204" pitchFamily="34" charset="0"/>
              </a:rPr>
              <a:t>with Bluetooth® accessories</a:t>
            </a:r>
            <a:endParaRPr lang="en-US" sz="1400">
              <a:latin typeface="Arial" panose="020B0604020202020204" pitchFamily="34" charset="0"/>
              <a:cs typeface="Arial" panose="020B0604020202020204" pitchFamily="34" charset="0"/>
            </a:endParaRPr>
          </a:p>
        </p:txBody>
      </p:sp>
      <p:sp>
        <p:nvSpPr>
          <p:cNvPr id="51" name="Zebra Zero Touch Helps automate the setup of devices into your third- party management system"/>
          <p:cNvSpPr/>
          <p:nvPr/>
        </p:nvSpPr>
        <p:spPr>
          <a:xfrm>
            <a:off x="1707395" y="8071493"/>
            <a:ext cx="2901815" cy="6096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Zebra Zero Touch: Helps automate the setup of devices into your third- party management system
</a:t>
            </a:r>
            <a:endParaRPr lang="en-US" sz="1400">
              <a:latin typeface="Arial" panose="020B0604020202020204" pitchFamily="34" charset="0"/>
              <a:cs typeface="Arial" panose="020B0604020202020204" pitchFamily="34" charset="0"/>
            </a:endParaRPr>
          </a:p>
        </p:txBody>
      </p:sp>
      <p:sp>
        <p:nvSpPr>
          <p:cNvPr id="52" name="Wireless Fusion Enables seamless connectivity and enhances the mobile operation and efficiency of Wi-Fi"/>
          <p:cNvSpPr/>
          <p:nvPr/>
        </p:nvSpPr>
        <p:spPr>
          <a:xfrm>
            <a:off x="5962018" y="7791549"/>
            <a:ext cx="2943746" cy="6096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Wireless Fusion: Enables seamless connectivity, and enhances the mobile operation and efficiency of Wi-Fi</a:t>
            </a:r>
            <a:endParaRPr lang="en-US" sz="1400">
              <a:latin typeface="Arial" panose="020B0604020202020204" pitchFamily="34" charset="0"/>
              <a:cs typeface="Arial" panose="020B0604020202020204" pitchFamily="34" charset="0"/>
            </a:endParaRPr>
          </a:p>
        </p:txBody>
      </p:sp>
      <p:sp>
        <p:nvSpPr>
          <p:cNvPr id="53" name="NG SimulScan Fast and accurate data capture from multiple barcodes Capture text signature images and documents"/>
          <p:cNvSpPr/>
          <p:nvPr/>
        </p:nvSpPr>
        <p:spPr>
          <a:xfrm>
            <a:off x="14199733" y="7448336"/>
            <a:ext cx="3507842" cy="609600"/>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NG SimulScan: Fast and accurate data capture from multiple barcodes. Capture text, signature, images and documents</a:t>
            </a:r>
            <a:endParaRPr lang="en-US" sz="1400">
              <a:latin typeface="Arial" panose="020B0604020202020204" pitchFamily="34" charset="0"/>
              <a:cs typeface="Arial" panose="020B0604020202020204" pitchFamily="34" charset="0"/>
            </a:endParaRPr>
          </a:p>
        </p:txBody>
      </p:sp>
      <p:sp>
        <p:nvSpPr>
          <p:cNvPr id="54" name="Enterprise Keyboard Customized keys and layouts for specific wor kflows"/>
          <p:cNvSpPr/>
          <p:nvPr/>
        </p:nvSpPr>
        <p:spPr>
          <a:xfrm>
            <a:off x="14199733" y="8288747"/>
            <a:ext cx="3507842" cy="609602"/>
          </a:xfrm>
          <a:prstGeom prst="rect">
            <a:avLst/>
          </a:prstGeom>
          <a:noFill/>
          <a:ln/>
        </p:spPr>
        <p:txBody>
          <a:bodyPr wrap="square" lIns="0" tIns="0" rIns="0" bIns="0" rtlCol="0" anchor="t"/>
          <a:lstStyle/>
          <a:p>
            <a:r>
              <a:rPr lang="en-US" sz="1400">
                <a:latin typeface="Arial" panose="020B0604020202020204" pitchFamily="34" charset="0"/>
                <a:ea typeface="Proxima Nova Regular" pitchFamily="34" charset="-122"/>
                <a:cs typeface="Arial" panose="020B0604020202020204" pitchFamily="34" charset="0"/>
              </a:rPr>
              <a:t>Enterprise Keyboard: Customized keys</a:t>
            </a:r>
          </a:p>
          <a:p>
            <a:r>
              <a:rPr lang="en-US" sz="1400">
                <a:latin typeface="Arial" panose="020B0604020202020204" pitchFamily="34" charset="0"/>
                <a:ea typeface="Proxima Nova Regular" pitchFamily="34" charset="-122"/>
                <a:cs typeface="Arial" panose="020B0604020202020204" pitchFamily="34" charset="0"/>
              </a:rPr>
              <a:t> and layouts for specific workflows</a:t>
            </a:r>
            <a:endParaRPr lang="en-US" sz="1400">
              <a:latin typeface="Arial" panose="020B0604020202020204" pitchFamily="34" charset="0"/>
              <a:cs typeface="Arial" panose="020B0604020202020204" pitchFamily="34" charset="0"/>
            </a:endParaRPr>
          </a:p>
        </p:txBody>
      </p:sp>
      <p:sp>
        <p:nvSpPr>
          <p:cNvPr id="55" name="Set Up"/>
          <p:cNvSpPr/>
          <p:nvPr/>
        </p:nvSpPr>
        <p:spPr>
          <a:xfrm>
            <a:off x="952500" y="2781377"/>
            <a:ext cx="904875" cy="285750"/>
          </a:xfrm>
          <a:prstGeom prst="rect">
            <a:avLst/>
          </a:prstGeom>
          <a:noFill/>
          <a:ln/>
        </p:spPr>
        <p:txBody>
          <a:bodyPr wrap="square" lIns="0" tIns="0" rIns="0" bIns="0" rtlCol="0" anchor="ctr"/>
          <a:lstStyle/>
          <a:p>
            <a:pPr>
              <a:lnSpc>
                <a:spcPts val="2700"/>
              </a:lnSpc>
            </a:pPr>
            <a:r>
              <a:rPr lang="en-US" sz="2250" b="1" dirty="0">
                <a:latin typeface="Arial" panose="020B0604020202020204" pitchFamily="34" charset="0"/>
                <a:ea typeface="Proxima Nova Bold" pitchFamily="34" charset="-122"/>
                <a:cs typeface="Arial" panose="020B0604020202020204" pitchFamily="34" charset="0"/>
              </a:rPr>
              <a:t>Set Up</a:t>
            </a:r>
            <a:endParaRPr lang="en-US" sz="2250" dirty="0">
              <a:latin typeface="Arial" panose="020B0604020202020204" pitchFamily="34" charset="0"/>
              <a:cs typeface="Arial" panose="020B0604020202020204" pitchFamily="34" charset="0"/>
            </a:endParaRPr>
          </a:p>
        </p:txBody>
      </p:sp>
      <p:sp>
        <p:nvSpPr>
          <p:cNvPr id="56" name="Secure and Manage"/>
          <p:cNvSpPr/>
          <p:nvPr/>
        </p:nvSpPr>
        <p:spPr>
          <a:xfrm>
            <a:off x="5414330" y="2781377"/>
            <a:ext cx="4553963" cy="285750"/>
          </a:xfrm>
          <a:prstGeom prst="rect">
            <a:avLst/>
          </a:prstGeom>
          <a:noFill/>
          <a:ln/>
        </p:spPr>
        <p:txBody>
          <a:bodyPr wrap="square" lIns="0" tIns="0" rIns="0" bIns="0" rtlCol="0" anchor="ctr"/>
          <a:lstStyle/>
          <a:p>
            <a:r>
              <a:rPr lang="en-US" sz="2250" b="1">
                <a:latin typeface="Arial" panose="020B0604020202020204" pitchFamily="34" charset="0"/>
                <a:ea typeface="Proxima Nova Bold" pitchFamily="34" charset="-122"/>
                <a:cs typeface="Arial" panose="020B0604020202020204" pitchFamily="34" charset="0"/>
              </a:rPr>
              <a:t>Secure and Manage</a:t>
            </a:r>
            <a:endParaRPr lang="en-US" sz="2250">
              <a:latin typeface="Arial" panose="020B0604020202020204" pitchFamily="34" charset="0"/>
              <a:cs typeface="Arial" panose="020B0604020202020204" pitchFamily="34" charset="0"/>
            </a:endParaRPr>
          </a:p>
        </p:txBody>
      </p:sp>
      <p:sp>
        <p:nvSpPr>
          <p:cNvPr id="57" name="Optimize"/>
          <p:cNvSpPr/>
          <p:nvPr/>
        </p:nvSpPr>
        <p:spPr>
          <a:xfrm>
            <a:off x="13586819" y="2804096"/>
            <a:ext cx="2343491" cy="285750"/>
          </a:xfrm>
          <a:prstGeom prst="rect">
            <a:avLst/>
          </a:prstGeom>
          <a:noFill/>
          <a:ln/>
        </p:spPr>
        <p:txBody>
          <a:bodyPr wrap="square" lIns="0" tIns="0" rIns="0" bIns="0" rtlCol="0" anchor="ctr"/>
          <a:lstStyle/>
          <a:p>
            <a:r>
              <a:rPr lang="en-US" sz="2250" b="1">
                <a:latin typeface="Arial" panose="020B0604020202020204" pitchFamily="34" charset="0"/>
                <a:ea typeface="Proxima Nova Bold" pitchFamily="34" charset="-122"/>
                <a:cs typeface="Arial" panose="020B0604020202020204" pitchFamily="34" charset="0"/>
              </a:rPr>
              <a:t>Optimize</a:t>
            </a:r>
            <a:endParaRPr lang="en-US" sz="2250">
              <a:latin typeface="Arial" panose="020B0604020202020204" pitchFamily="34" charset="0"/>
              <a:cs typeface="Arial" panose="020B0604020202020204" pitchFamily="34" charset="0"/>
            </a:endParaRPr>
          </a:p>
        </p:txBody>
      </p:sp>
      <p:pic>
        <p:nvPicPr>
          <p:cNvPr id="58" name="Group 49005" descr="preencoded.png">
            <a:extLst>
              <a:ext uri="{FF2B5EF4-FFF2-40B4-BE49-F238E27FC236}">
                <a16:creationId xmlns:a16="http://schemas.microsoft.com/office/drawing/2014/main" id="{62734149-00BD-D3A4-5270-6C12A6F6639F}"/>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6077633" y="9387785"/>
            <a:ext cx="1828800" cy="5619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3"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9065" y="5842201"/>
            <a:ext cx="1099907" cy="1275254"/>
          </a:xfrm>
          <a:prstGeom prst="rect">
            <a:avLst/>
          </a:prstGeom>
        </p:spPr>
      </p:pic>
      <p:sp>
        <p:nvSpPr>
          <p:cNvPr id="20" name="Accesories"/>
          <p:cNvSpPr/>
          <p:nvPr/>
        </p:nvSpPr>
        <p:spPr>
          <a:xfrm>
            <a:off x="952500" y="866813"/>
            <a:ext cx="9458325"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Accessories</a:t>
            </a:r>
            <a:endParaRPr lang="en-US" sz="8250" dirty="0">
              <a:solidFill>
                <a:srgbClr val="0E73E6"/>
              </a:solidFill>
              <a:latin typeface="Arial" panose="020B0604020202020204" pitchFamily="34" charset="0"/>
              <a:cs typeface="Arial" panose="020B0604020202020204" pitchFamily="34" charset="0"/>
            </a:endParaRPr>
          </a:p>
        </p:txBody>
      </p:sp>
      <p:sp>
        <p:nvSpPr>
          <p:cNvPr id="21" name="name_45W PD Wall AdapterUSB-C cable Fast Charging USB-C port heavy duty shielded"/>
          <p:cNvSpPr/>
          <p:nvPr/>
        </p:nvSpPr>
        <p:spPr>
          <a:xfrm>
            <a:off x="3039674" y="2951015"/>
            <a:ext cx="3159882" cy="914400"/>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45W PD Wall
Adapter/USB-C cable</a:t>
            </a:r>
            <a:br>
              <a:rPr sz="1601">
                <a:latin typeface="Arial" panose="020B0604020202020204" pitchFamily="34" charset="0"/>
                <a:cs typeface="Arial" panose="020B0604020202020204" pitchFamily="34" charset="0"/>
              </a:rPr>
            </a:br>
            <a:r>
              <a:rPr lang="en-US" sz="1601">
                <a:latin typeface="Arial" panose="020B0604020202020204" pitchFamily="34" charset="0"/>
                <a:ea typeface="Proxima Nova Regular" pitchFamily="34" charset="-122"/>
                <a:cs typeface="Arial" panose="020B0604020202020204" pitchFamily="34" charset="0"/>
              </a:rPr>
              <a:t>Fast Charging, USB-C port,
heavy duty, shielded
</a:t>
            </a:r>
            <a:endParaRPr lang="en-US" sz="1601">
              <a:latin typeface="Arial" panose="020B0604020202020204" pitchFamily="34" charset="0"/>
              <a:cs typeface="Arial" panose="020B0604020202020204" pitchFamily="34" charset="0"/>
            </a:endParaRPr>
          </a:p>
        </p:txBody>
      </p:sp>
      <p:sp>
        <p:nvSpPr>
          <p:cNvPr id="22" name="Headsets and audio accessories USB-C  BT headsets for Voice Push-to-Talk Multimedia"/>
          <p:cNvSpPr/>
          <p:nvPr/>
        </p:nvSpPr>
        <p:spPr>
          <a:xfrm>
            <a:off x="11421629" y="2985380"/>
            <a:ext cx="2715635" cy="1218485"/>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Headsets and audio
accessories
</a:t>
            </a:r>
            <a:r>
              <a:rPr lang="en-US" sz="1601">
                <a:latin typeface="Arial" panose="020B0604020202020204" pitchFamily="34" charset="0"/>
                <a:ea typeface="Proxima Nova Regular" pitchFamily="34" charset="-122"/>
                <a:cs typeface="Arial" panose="020B0604020202020204" pitchFamily="34" charset="0"/>
              </a:rPr>
              <a:t>USB-C &amp; BT headsets for Voice, Push-to-Talk, Multimedia</a:t>
            </a:r>
            <a:endParaRPr lang="en-US" sz="1601">
              <a:latin typeface="Arial" panose="020B0604020202020204" pitchFamily="34" charset="0"/>
              <a:cs typeface="Arial" panose="020B0604020202020204" pitchFamily="34" charset="0"/>
            </a:endParaRPr>
          </a:p>
        </p:txBody>
      </p:sp>
      <p:sp>
        <p:nvSpPr>
          <p:cNvPr id="23" name="Desktop charging Cradle Fast Charging with pogo- pin integrated protective case"/>
          <p:cNvSpPr/>
          <p:nvPr/>
        </p:nvSpPr>
        <p:spPr>
          <a:xfrm>
            <a:off x="11421629" y="4480805"/>
            <a:ext cx="2715635" cy="609600"/>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Desktop charging Cradle*</a:t>
            </a:r>
            <a:r>
              <a:rPr lang="en-US" sz="1601">
                <a:latin typeface="Arial" panose="020B0604020202020204" pitchFamily="34" charset="0"/>
                <a:ea typeface="Proxima Nova Regular" pitchFamily="34" charset="-122"/>
                <a:cs typeface="Arial" panose="020B0604020202020204" pitchFamily="34" charset="0"/>
              </a:rPr>
              <a:t>
Fast Charging**, with pogo-
pin integrated protective case</a:t>
            </a:r>
            <a:endParaRPr lang="en-US" sz="1601">
              <a:latin typeface="Arial" panose="020B0604020202020204" pitchFamily="34" charset="0"/>
              <a:cs typeface="Arial" panose="020B0604020202020204" pitchFamily="34" charset="0"/>
            </a:endParaRPr>
          </a:p>
        </p:txBody>
      </p:sp>
      <p:sp>
        <p:nvSpPr>
          <p:cNvPr id="24" name="Protective case Screen Protector Protects device and no- compromise experience"/>
          <p:cNvSpPr/>
          <p:nvPr/>
        </p:nvSpPr>
        <p:spPr>
          <a:xfrm>
            <a:off x="3039674" y="4516119"/>
            <a:ext cx="2601107" cy="914400"/>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Protective case/
Screen Protector</a:t>
            </a:r>
            <a:br>
              <a:rPr sz="1601">
                <a:latin typeface="Arial" panose="020B0604020202020204" pitchFamily="34" charset="0"/>
                <a:cs typeface="Arial" panose="020B0604020202020204" pitchFamily="34" charset="0"/>
              </a:rPr>
            </a:br>
            <a:r>
              <a:rPr lang="en-US" sz="1601">
                <a:latin typeface="Arial" panose="020B0604020202020204" pitchFamily="34" charset="0"/>
                <a:ea typeface="Proxima Nova Regular" pitchFamily="34" charset="-122"/>
                <a:cs typeface="Arial" panose="020B0604020202020204" pitchFamily="34" charset="0"/>
              </a:rPr>
              <a:t>Protects device and no-
compromise experience
</a:t>
            </a:r>
            <a:endParaRPr lang="en-US" sz="1601">
              <a:latin typeface="Arial" panose="020B0604020202020204" pitchFamily="34" charset="0"/>
              <a:cs typeface="Arial" panose="020B0604020202020204" pitchFamily="34" charset="0"/>
            </a:endParaRPr>
          </a:p>
        </p:txBody>
      </p:sp>
      <p:sp>
        <p:nvSpPr>
          <p:cNvPr id="25" name="Vehicle Charging Fast Charging heavy duty with pogo-pin integrated protective case"/>
          <p:cNvSpPr/>
          <p:nvPr/>
        </p:nvSpPr>
        <p:spPr>
          <a:xfrm>
            <a:off x="11421629" y="5823830"/>
            <a:ext cx="2715635" cy="609600"/>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Vehicle Charging*
</a:t>
            </a:r>
            <a:r>
              <a:rPr lang="en-US" sz="1601">
                <a:latin typeface="Arial" panose="020B0604020202020204" pitchFamily="34" charset="0"/>
                <a:ea typeface="Proxima Nova Regular" pitchFamily="34" charset="-122"/>
                <a:cs typeface="Arial" panose="020B0604020202020204" pitchFamily="34" charset="0"/>
              </a:rPr>
              <a:t>Fast Charging**, heavy duty with pogo-pin integrated protective case</a:t>
            </a:r>
            <a:endParaRPr lang="en-US" sz="1601">
              <a:latin typeface="Arial" panose="020B0604020202020204" pitchFamily="34" charset="0"/>
              <a:cs typeface="Arial" panose="020B0604020202020204" pitchFamily="34" charset="0"/>
            </a:endParaRPr>
          </a:p>
        </p:txBody>
      </p:sp>
      <p:sp>
        <p:nvSpPr>
          <p:cNvPr id="26" name="Mobile Printers Give workers on-the-spot printing to maximize productivity and workflow efficiency"/>
          <p:cNvSpPr/>
          <p:nvPr/>
        </p:nvSpPr>
        <p:spPr>
          <a:xfrm>
            <a:off x="11421629" y="7166855"/>
            <a:ext cx="3006206" cy="762000"/>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Mobile Printers
</a:t>
            </a:r>
            <a:r>
              <a:rPr lang="en-US" sz="1601">
                <a:latin typeface="Arial" panose="020B0604020202020204" pitchFamily="34" charset="0"/>
                <a:ea typeface="Proxima Nova Regular" pitchFamily="34" charset="-122"/>
                <a:cs typeface="Arial" panose="020B0604020202020204" pitchFamily="34" charset="0"/>
              </a:rPr>
              <a:t>Give workers on-the-spot printing to maximize productivity and workflow efficiency</a:t>
            </a:r>
            <a:endParaRPr lang="en-US" sz="1601">
              <a:latin typeface="Arial" panose="020B0604020202020204" pitchFamily="34" charset="0"/>
              <a:cs typeface="Arial" panose="020B0604020202020204" pitchFamily="34" charset="0"/>
            </a:endParaRPr>
          </a:p>
        </p:txBody>
      </p:sp>
      <p:sp>
        <p:nvSpPr>
          <p:cNvPr id="27" name="Workstation Connect Cradle Transform EM45 from mobile to desktop"/>
          <p:cNvSpPr/>
          <p:nvPr/>
        </p:nvSpPr>
        <p:spPr>
          <a:xfrm>
            <a:off x="3039674" y="5956149"/>
            <a:ext cx="3159882" cy="762000"/>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Workstation </a:t>
            </a:r>
          </a:p>
          <a:p>
            <a:r>
              <a:rPr lang="en-US" sz="1601" b="1">
                <a:latin typeface="Arial" panose="020B0604020202020204" pitchFamily="34" charset="0"/>
                <a:ea typeface="Proxima Nova Bold" pitchFamily="34" charset="-122"/>
                <a:cs typeface="Arial" panose="020B0604020202020204" pitchFamily="34" charset="0"/>
              </a:rPr>
              <a:t>Connect Cradle</a:t>
            </a:r>
            <a:br>
              <a:rPr sz="1601">
                <a:latin typeface="Arial" panose="020B0604020202020204" pitchFamily="34" charset="0"/>
                <a:cs typeface="Arial" panose="020B0604020202020204" pitchFamily="34" charset="0"/>
              </a:rPr>
            </a:br>
            <a:r>
              <a:rPr lang="en-US" sz="1601">
                <a:latin typeface="Arial" panose="020B0604020202020204" pitchFamily="34" charset="0"/>
                <a:ea typeface="Proxima Nova Regular" pitchFamily="34" charset="-122"/>
                <a:cs typeface="Arial" panose="020B0604020202020204" pitchFamily="34" charset="0"/>
              </a:rPr>
              <a:t>Transform EM45 from
mobile to desktop</a:t>
            </a:r>
            <a:endParaRPr lang="en-US" sz="1601">
              <a:latin typeface="Arial" panose="020B0604020202020204" pitchFamily="34" charset="0"/>
              <a:cs typeface="Arial" panose="020B0604020202020204" pitchFamily="34" charset="0"/>
            </a:endParaRPr>
          </a:p>
        </p:txBody>
      </p:sp>
      <p:sp>
        <p:nvSpPr>
          <p:cNvPr id="28" name="Multi-slot charging Cradle Heavy duty with pogo-pin integrated protective case"/>
          <p:cNvSpPr/>
          <p:nvPr/>
        </p:nvSpPr>
        <p:spPr>
          <a:xfrm>
            <a:off x="3039674" y="7519442"/>
            <a:ext cx="3159882" cy="914400"/>
          </a:xfrm>
          <a:prstGeom prst="rect">
            <a:avLst/>
          </a:prstGeom>
          <a:noFill/>
          <a:ln/>
        </p:spPr>
        <p:txBody>
          <a:bodyPr wrap="square" lIns="0" tIns="0" rIns="0" bIns="0" rtlCol="0" anchor="t"/>
          <a:lstStyle/>
          <a:p>
            <a:r>
              <a:rPr lang="en-US" sz="1601" b="1">
                <a:latin typeface="Arial" panose="020B0604020202020204" pitchFamily="34" charset="0"/>
                <a:ea typeface="Proxima Nova Bold" pitchFamily="34" charset="-122"/>
                <a:cs typeface="Arial" panose="020B0604020202020204" pitchFamily="34" charset="0"/>
              </a:rPr>
              <a:t>Multi-slot charging
Cradle*
</a:t>
            </a:r>
            <a:r>
              <a:rPr lang="en-US" sz="1601">
                <a:latin typeface="Arial" panose="020B0604020202020204" pitchFamily="34" charset="0"/>
                <a:ea typeface="Proxima Nova Regular" pitchFamily="34" charset="-122"/>
                <a:cs typeface="Arial" panose="020B0604020202020204" pitchFamily="34" charset="0"/>
              </a:rPr>
              <a:t>Heavy duty with pogo-pin integrated protective case
</a:t>
            </a:r>
            <a:endParaRPr lang="en-US" sz="160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8E42B5B-10F3-C340-A8E9-AB76F5E78EA4}"/>
              </a:ext>
            </a:extLst>
          </p:cNvPr>
          <p:cNvSpPr txBox="1"/>
          <p:nvPr/>
        </p:nvSpPr>
        <p:spPr>
          <a:xfrm>
            <a:off x="952501" y="9910709"/>
            <a:ext cx="4341170" cy="261610"/>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*Partner solution **With PD fast charging power source</a:t>
            </a:r>
          </a:p>
        </p:txBody>
      </p:sp>
      <p:pic>
        <p:nvPicPr>
          <p:cNvPr id="30" name="Picture 29">
            <a:extLst>
              <a:ext uri="{FF2B5EF4-FFF2-40B4-BE49-F238E27FC236}">
                <a16:creationId xmlns:a16="http://schemas.microsoft.com/office/drawing/2014/main" id="{49BA2C5D-6346-6A53-7584-299C4E9E774C}"/>
              </a:ext>
            </a:extLst>
          </p:cNvPr>
          <p:cNvPicPr>
            <a:picLocks noChangeAspect="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137" b="96095" l="4935" r="92831">
                        <a14:foregroundMark x1="17598" y1="28173" x2="22346" y2="41283"/>
                        <a14:foregroundMark x1="22346" y1="41283" x2="16480" y2="88424"/>
                        <a14:foregroundMark x1="17132" y1="6276" x2="29609" y2="12831"/>
                        <a14:foregroundMark x1="16667" y1="50488" x2="5121" y2="87727"/>
                        <a14:foregroundMark x1="5121" y1="87727" x2="14711" y2="94979"/>
                        <a14:foregroundMark x1="14711" y1="94979" x2="18994" y2="96095"/>
                        <a14:foregroundMark x1="5493" y1="77127" x2="4935" y2="91771"/>
                        <a14:foregroundMark x1="4935" y1="91771" x2="5493" y2="92329"/>
                        <a14:foregroundMark x1="92831" y1="16318" x2="91434" y2="26220"/>
                        <a14:foregroundMark x1="29143" y1="13947" x2="43296" y2="21060"/>
                      </a14:backgroundRemoval>
                    </a14:imgEffect>
                  </a14:imgLayer>
                </a14:imgProps>
              </a:ext>
              <a:ext uri="{28A0092B-C50C-407E-A947-70E740481C1C}">
                <a14:useLocalDpi xmlns:a14="http://schemas.microsoft.com/office/drawing/2010/main"/>
              </a:ext>
            </a:extLst>
          </a:blip>
          <a:stretch>
            <a:fillRect/>
          </a:stretch>
        </p:blipFill>
        <p:spPr>
          <a:xfrm>
            <a:off x="912038" y="7652059"/>
            <a:ext cx="2017691" cy="1347005"/>
          </a:xfrm>
          <a:prstGeom prst="rect">
            <a:avLst/>
          </a:prstGeom>
        </p:spPr>
      </p:pic>
      <p:pic>
        <p:nvPicPr>
          <p:cNvPr id="31" name="Picture 8" descr="Zebra CBL-USB00200-USC00 Accessory">
            <a:extLst>
              <a:ext uri="{FF2B5EF4-FFF2-40B4-BE49-F238E27FC236}">
                <a16:creationId xmlns:a16="http://schemas.microsoft.com/office/drawing/2014/main" id="{8605F5B3-4DBB-F9A5-667D-962B86EC538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6056360">
            <a:off x="1420428" y="3168205"/>
            <a:ext cx="669117" cy="5397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24FB5D49-50FD-FF03-B323-75E4059682E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65755" y="2852011"/>
            <a:ext cx="694530" cy="67219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FA19F7DC-0055-7B44-6A84-CEDA95EAA157}"/>
              </a:ext>
            </a:extLst>
          </p:cNvPr>
          <p:cNvGrpSpPr/>
          <p:nvPr/>
        </p:nvGrpSpPr>
        <p:grpSpPr>
          <a:xfrm>
            <a:off x="1573853" y="4294751"/>
            <a:ext cx="855119" cy="1307100"/>
            <a:chOff x="1573852" y="4294750"/>
            <a:chExt cx="605045" cy="924847"/>
          </a:xfrm>
        </p:grpSpPr>
        <p:pic>
          <p:nvPicPr>
            <p:cNvPr id="33" name="Picture 32">
              <a:extLst>
                <a:ext uri="{FF2B5EF4-FFF2-40B4-BE49-F238E27FC236}">
                  <a16:creationId xmlns:a16="http://schemas.microsoft.com/office/drawing/2014/main" id="{9BAFB521-EDB0-F90D-9225-E1DC139D05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38927" y="4294750"/>
              <a:ext cx="339970" cy="824113"/>
            </a:xfrm>
            <a:prstGeom prst="rect">
              <a:avLst/>
            </a:prstGeom>
          </p:spPr>
        </p:pic>
        <p:pic>
          <p:nvPicPr>
            <p:cNvPr id="34" name="Picture 33" descr="A black phone case with a white cover&#10;&#10;Description automatically generated">
              <a:extLst>
                <a:ext uri="{FF2B5EF4-FFF2-40B4-BE49-F238E27FC236}">
                  <a16:creationId xmlns:a16="http://schemas.microsoft.com/office/drawing/2014/main" id="{6ACBAC5E-5772-D867-0A28-A0E08B6D79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73852" y="4367571"/>
              <a:ext cx="339971" cy="852026"/>
            </a:xfrm>
            <a:prstGeom prst="rect">
              <a:avLst/>
            </a:prstGeom>
          </p:spPr>
        </p:pic>
      </p:grpSp>
      <p:pic>
        <p:nvPicPr>
          <p:cNvPr id="36" name="Picture 35">
            <a:extLst>
              <a:ext uri="{FF2B5EF4-FFF2-40B4-BE49-F238E27FC236}">
                <a16:creationId xmlns:a16="http://schemas.microsoft.com/office/drawing/2014/main" id="{C834728B-C0DF-05E1-93F6-DD4146B2A2F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465374" y="2988544"/>
            <a:ext cx="1140146" cy="1004291"/>
          </a:xfrm>
          <a:prstGeom prst="rect">
            <a:avLst/>
          </a:prstGeom>
        </p:spPr>
      </p:pic>
      <p:pic>
        <p:nvPicPr>
          <p:cNvPr id="37" name="Picture 36">
            <a:extLst>
              <a:ext uri="{FF2B5EF4-FFF2-40B4-BE49-F238E27FC236}">
                <a16:creationId xmlns:a16="http://schemas.microsoft.com/office/drawing/2014/main" id="{A16E5BEA-5B36-9649-0D86-A41B65B300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919412" y="3070214"/>
            <a:ext cx="1425170" cy="840948"/>
          </a:xfrm>
          <a:prstGeom prst="rect">
            <a:avLst/>
          </a:prstGeom>
        </p:spPr>
      </p:pic>
      <p:pic>
        <p:nvPicPr>
          <p:cNvPr id="38" name="Picture 39">
            <a:extLst>
              <a:ext uri="{FF2B5EF4-FFF2-40B4-BE49-F238E27FC236}">
                <a16:creationId xmlns:a16="http://schemas.microsoft.com/office/drawing/2014/main" id="{0D05B9CC-C2FB-066F-F41D-BEEF180AE585}"/>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746700" y="5916300"/>
            <a:ext cx="806595" cy="114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RAM® Powered Suction Cup Mount for Samsung XCover Pro with Charger">
            <a:extLst>
              <a:ext uri="{FF2B5EF4-FFF2-40B4-BE49-F238E27FC236}">
                <a16:creationId xmlns:a16="http://schemas.microsoft.com/office/drawing/2014/main" id="{3FB600E1-A671-4ED9-7D5F-5DD4F6958BF0}"/>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783918" y="5823830"/>
            <a:ext cx="1294578" cy="12945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614F272D-DE36-20DC-43E7-1DA0D83117C2}"/>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131399" y="4318393"/>
            <a:ext cx="859626" cy="121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descr="GDS&lt;sup&gt;®&lt;/sup&gt; Desktop Dock with Power Delivery">
            <a:extLst>
              <a:ext uri="{FF2B5EF4-FFF2-40B4-BE49-F238E27FC236}">
                <a16:creationId xmlns:a16="http://schemas.microsoft.com/office/drawing/2014/main" id="{ECA4EA19-D65E-9028-A974-367690B9AE07}"/>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427833" y="4806935"/>
            <a:ext cx="1570974" cy="7299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14CE2E25-586C-51EA-AD27-B4D5893B7C8E}"/>
              </a:ext>
            </a:extLst>
          </p:cNvPr>
          <p:cNvPicPr>
            <a:picLocks noChangeAspect="1"/>
          </p:cNvPicPr>
          <p:nvPr/>
        </p:nvPicPr>
        <p:blipFill>
          <a:blip r:embed="rId16" cstate="screen">
            <a:clrChange>
              <a:clrFrom>
                <a:srgbClr val="FFFFFF"/>
              </a:clrFrom>
              <a:clrTo>
                <a:srgbClr val="FFFFFF">
                  <a:alpha val="0"/>
                </a:srgbClr>
              </a:clrTo>
            </a:clrChange>
            <a:extLst>
              <a:ext uri="{BEBA8EAE-BF5A-486C-A8C5-ECC9F3942E4B}">
                <a14:imgProps xmlns:a14="http://schemas.microsoft.com/office/drawing/2010/main">
                  <a14:imgLayer r:embed="rId17">
                    <a14:imgEffect>
                      <a14:backgroundRemoval t="10000" b="94675" l="10008" r="89910">
                        <a14:foregroundMark x1="20263" y1="90390" x2="26005" y2="92468"/>
                        <a14:foregroundMark x1="78917" y1="78485" x2="79779" y2="76364"/>
                        <a14:foregroundMark x1="18663" y1="89437" x2="23749" y2="93074"/>
                        <a14:foregroundMark x1="68417" y1="46190" x2="30271" y2="49091"/>
                        <a14:foregroundMark x1="30271" y1="49091" x2="43519" y2="50563"/>
                        <a14:foregroundMark x1="43519" y1="50563" x2="52830" y2="54502"/>
                        <a14:foregroundMark x1="52830" y1="54502" x2="53856" y2="57576"/>
                        <a14:foregroundMark x1="60788" y1="12814" x2="51518" y2="10043"/>
                        <a14:foregroundMark x1="51518" y1="10043" x2="35398" y2="12684"/>
                        <a14:foregroundMark x1="35398" y1="12684" x2="44053" y2="10303"/>
                        <a14:foregroundMark x1="44053" y1="10303" x2="62551" y2="11861"/>
                        <a14:backgroundMark x1="28794" y1="95714" x2="75800" y2="89784"/>
                        <a14:backgroundMark x1="75800" y1="89784" x2="48811" y2="96450"/>
                        <a14:backgroundMark x1="48811" y1="96450" x2="25800" y2="96840"/>
                        <a14:backgroundMark x1="25800" y1="96840" x2="68868" y2="92121"/>
                        <a14:backgroundMark x1="68868" y1="92121" x2="70714" y2="92121"/>
                        <a14:backgroundMark x1="79614" y1="85281" x2="50287" y2="91342"/>
                        <a14:backgroundMark x1="71780" y1="89091" x2="23749" y2="95195"/>
                        <a14:backgroundMark x1="23749" y1="95195" x2="32527" y2="95714"/>
                        <a14:backgroundMark x1="70016" y1="90000" x2="78015" y2="83593"/>
                        <a14:backgroundMark x1="78015" y1="83593" x2="75882" y2="84719"/>
                        <a14:backgroundMark x1="41058" y1="92684" x2="29491" y2="94545"/>
                        <a14:backgroundMark x1="29491" y1="94545" x2="38310" y2="92597"/>
                        <a14:backgroundMark x1="38310" y1="92597" x2="27400" y2="93680"/>
                        <a14:backgroundMark x1="27400" y1="93680" x2="38925" y2="90952"/>
                        <a14:backgroundMark x1="22026" y1="94199" x2="29327" y2="92294"/>
                        <a14:backgroundMark x1="71780" y1="87532" x2="78548" y2="82035"/>
                        <a14:backgroundMark x1="79081" y1="78615" x2="70878" y2="88009"/>
                        <a14:backgroundMark x1="70878" y1="88009" x2="67514" y2="90000"/>
                        <a14:backgroundMark x1="77851" y1="81688" x2="76579" y2="83377"/>
                      </a14:backgroundRemoval>
                    </a14:imgEffect>
                  </a14:imgLayer>
                </a14:imgProps>
              </a:ext>
              <a:ext uri="{28A0092B-C50C-407E-A947-70E740481C1C}">
                <a14:useLocalDpi xmlns:a14="http://schemas.microsoft.com/office/drawing/2010/main"/>
              </a:ext>
            </a:extLst>
          </a:blip>
          <a:srcRect/>
          <a:stretch/>
        </p:blipFill>
        <p:spPr>
          <a:xfrm>
            <a:off x="14746700" y="7569121"/>
            <a:ext cx="1019268" cy="954659"/>
          </a:xfrm>
          <a:prstGeom prst="rect">
            <a:avLst/>
          </a:prstGeom>
        </p:spPr>
      </p:pic>
      <p:pic>
        <p:nvPicPr>
          <p:cNvPr id="43" name="Picture 5" descr="Graphical user interface&#10;&#10;Description automatically generated">
            <a:extLst>
              <a:ext uri="{FF2B5EF4-FFF2-40B4-BE49-F238E27FC236}">
                <a16:creationId xmlns:a16="http://schemas.microsoft.com/office/drawing/2014/main" id="{5FA5363C-2827-C16D-D92A-EAF7DF6AA63C}"/>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628645" y="7449545"/>
            <a:ext cx="1747319" cy="1056819"/>
          </a:xfrm>
          <a:prstGeom prst="rect">
            <a:avLst/>
          </a:prstGeom>
        </p:spPr>
      </p:pic>
      <p:pic>
        <p:nvPicPr>
          <p:cNvPr id="6" name="Group 49005" descr="preencoded.png">
            <a:extLst>
              <a:ext uri="{FF2B5EF4-FFF2-40B4-BE49-F238E27FC236}">
                <a16:creationId xmlns:a16="http://schemas.microsoft.com/office/drawing/2014/main" id="{AA570C5F-B4E3-87DF-AE95-B37DF515F59C}"/>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6077633" y="9387785"/>
            <a:ext cx="1828800" cy="561975"/>
          </a:xfrm>
          <a:prstGeom prst="rect">
            <a:avLst/>
          </a:prstGeom>
        </p:spPr>
      </p:pic>
      <p:pic>
        <p:nvPicPr>
          <p:cNvPr id="7" name="em45-photography-product-render-utility-right 1" descr="preencoded.png">
            <a:extLst>
              <a:ext uri="{FF2B5EF4-FFF2-40B4-BE49-F238E27FC236}">
                <a16:creationId xmlns:a16="http://schemas.microsoft.com/office/drawing/2014/main" id="{23816C1F-B815-FA0B-6E6C-6D75236EB86A}"/>
              </a:ext>
            </a:extLst>
          </p:cNvPr>
          <p:cNvPicPr>
            <a:picLocks noChangeAspect="1"/>
          </p:cNvPicPr>
          <p:nvPr/>
        </p:nvPicPr>
        <p:blipFill>
          <a:blip r:embed="rId21"/>
          <a:srcRect l="22371" r="42552"/>
          <a:stretch>
            <a:fillRect/>
          </a:stretch>
        </p:blipFill>
        <p:spPr>
          <a:xfrm>
            <a:off x="6221818" y="2276631"/>
            <a:ext cx="4755563" cy="801036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3" name="image 3"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5" name="EM45 Applications"/>
          <p:cNvSpPr/>
          <p:nvPr/>
        </p:nvSpPr>
        <p:spPr>
          <a:xfrm>
            <a:off x="934688" y="970314"/>
            <a:ext cx="9521537" cy="2857500"/>
          </a:xfrm>
          <a:prstGeom prst="rect">
            <a:avLst/>
          </a:prstGeom>
          <a:noFill/>
          <a:ln/>
        </p:spPr>
        <p:txBody>
          <a:bodyPr wrap="square" lIns="0" tIns="0" rIns="0" bIns="0" rtlCol="0" anchor="t"/>
          <a:lstStyle/>
          <a:p>
            <a:pPr>
              <a:lnSpc>
                <a:spcPct val="90000"/>
              </a:lnSpc>
            </a:pPr>
            <a:r>
              <a:rPr lang="en-US" sz="11400" dirty="0">
                <a:solidFill>
                  <a:srgbClr val="FFFFFF"/>
                </a:solidFill>
                <a:latin typeface="Arial" panose="020B0604020202020204" pitchFamily="34" charset="0"/>
                <a:ea typeface="Proxima Nova Bold" pitchFamily="34" charset="-122"/>
                <a:cs typeface="Arial" panose="020B0604020202020204" pitchFamily="34" charset="0"/>
              </a:rPr>
              <a:t>EM45 </a:t>
            </a:r>
            <a:br>
              <a:rPr sz="11400" dirty="0">
                <a:latin typeface="Arial" panose="020B0604020202020204" pitchFamily="34" charset="0"/>
                <a:cs typeface="Arial" panose="020B0604020202020204" pitchFamily="34" charset="0"/>
              </a:rPr>
            </a:br>
            <a:r>
              <a:rPr lang="en-US" sz="11400" dirty="0">
                <a:solidFill>
                  <a:srgbClr val="FFFFFF"/>
                </a:solidFill>
                <a:latin typeface="Arial" panose="020B0604020202020204" pitchFamily="34" charset="0"/>
                <a:ea typeface="Proxima Nova Bold" pitchFamily="34" charset="-122"/>
                <a:cs typeface="Arial" panose="020B0604020202020204" pitchFamily="34" charset="0"/>
              </a:rPr>
              <a:t>Applications</a:t>
            </a:r>
            <a:endParaRPr lang="en-US" sz="11400" dirty="0">
              <a:latin typeface="Arial" panose="020B0604020202020204" pitchFamily="34" charset="0"/>
              <a:cs typeface="Arial" panose="020B0604020202020204" pitchFamily="34" charset="0"/>
            </a:endParaRPr>
          </a:p>
        </p:txBody>
      </p:sp>
      <p:pic>
        <p:nvPicPr>
          <p:cNvPr id="6" name="Group 49005" descr="preencoded.png">
            <a:extLst>
              <a:ext uri="{FF2B5EF4-FFF2-40B4-BE49-F238E27FC236}">
                <a16:creationId xmlns:a16="http://schemas.microsoft.com/office/drawing/2014/main" id="{A742BAFF-5C01-4F15-E5DD-4FA20F487B1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077633" y="9387785"/>
            <a:ext cx="1828800" cy="5619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4"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10287000"/>
          </a:xfrm>
          <a:prstGeom prst="rect">
            <a:avLst/>
          </a:prstGeom>
        </p:spPr>
      </p:pic>
      <p:pic>
        <p:nvPicPr>
          <p:cNvPr id="6" name="Rectangle 1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7244168"/>
            <a:ext cx="9144000" cy="1619250"/>
          </a:xfrm>
          <a:prstGeom prst="rect">
            <a:avLst/>
          </a:prstGeom>
        </p:spPr>
      </p:pic>
      <p:pic>
        <p:nvPicPr>
          <p:cNvPr id="7" name="Rectangle 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489059" y="5194341"/>
            <a:ext cx="7848600" cy="3667125"/>
          </a:xfrm>
          <a:prstGeom prst="rect">
            <a:avLst/>
          </a:prstGeom>
        </p:spPr>
      </p:pic>
      <p:sp>
        <p:nvSpPr>
          <p:cNvPr id="9" name="Retail"/>
          <p:cNvSpPr/>
          <p:nvPr/>
        </p:nvSpPr>
        <p:spPr>
          <a:xfrm>
            <a:off x="823356" y="7577543"/>
            <a:ext cx="3475512" cy="952500"/>
          </a:xfrm>
          <a:prstGeom prst="rect">
            <a:avLst/>
          </a:prstGeom>
          <a:noFill/>
          <a:ln/>
        </p:spPr>
        <p:txBody>
          <a:bodyPr wrap="square" lIns="0" tIns="0" rIns="0" bIns="0" rtlCol="0" anchor="ctr"/>
          <a:lstStyle/>
          <a:p>
            <a:pPr>
              <a:lnSpc>
                <a:spcPts val="9075"/>
              </a:lnSpc>
            </a:pPr>
            <a:r>
              <a:rPr lang="en-US" sz="7500" dirty="0">
                <a:solidFill>
                  <a:schemeClr val="bg1"/>
                </a:solidFill>
                <a:latin typeface="Arial" panose="020B0604020202020204" pitchFamily="34" charset="0"/>
                <a:ea typeface="Proxima Nova Bold" pitchFamily="34" charset="-122"/>
                <a:cs typeface="Arial" panose="020B0604020202020204" pitchFamily="34" charset="0"/>
              </a:rPr>
              <a:t>Retail</a:t>
            </a:r>
            <a:endParaRPr lang="en-US" sz="7500" dirty="0">
              <a:solidFill>
                <a:schemeClr val="bg1"/>
              </a:solidFill>
              <a:latin typeface="Arial" panose="020B0604020202020204" pitchFamily="34" charset="0"/>
              <a:cs typeface="Arial" panose="020B0604020202020204" pitchFamily="34" charset="0"/>
            </a:endParaRPr>
          </a:p>
        </p:txBody>
      </p:sp>
      <p:sp>
        <p:nvSpPr>
          <p:cNvPr id="10" name="Inventory Management Retail employees can use EM45 to quickly scan and track products making it easier to manage stock levels restock inventory unlock smart cabinets and reduce shrinkage Customer experience Retail employees can use EM45 to quickly locate"/>
          <p:cNvSpPr/>
          <p:nvPr/>
        </p:nvSpPr>
        <p:spPr>
          <a:xfrm>
            <a:off x="9871697" y="952500"/>
            <a:ext cx="6753761" cy="34290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Inventory Management
</a:t>
            </a:r>
            <a:r>
              <a:rPr lang="en-US" sz="2250">
                <a:latin typeface="Arial" panose="020B0604020202020204" pitchFamily="34" charset="0"/>
                <a:ea typeface="Proxima Nova Regular" pitchFamily="34" charset="-122"/>
                <a:cs typeface="Arial" panose="020B0604020202020204" pitchFamily="34" charset="0"/>
              </a:rPr>
              <a:t>Retail employees can use EM45 to quickly scan and track products, making it easier to manage stock levels, restock inventory, unlock smart cabinets, and reduce shrinkage.
</a:t>
            </a:r>
          </a:p>
          <a:p>
            <a:pPr>
              <a:lnSpc>
                <a:spcPts val="2700"/>
              </a:lnSpc>
            </a:pPr>
            <a:r>
              <a:rPr lang="en-US" sz="2250">
                <a:latin typeface="Arial" panose="020B0604020202020204" pitchFamily="34" charset="0"/>
                <a:ea typeface="Proxima Nova Regular" pitchFamily="34" charset="-122"/>
                <a:cs typeface="Arial" panose="020B0604020202020204" pitchFamily="34" charset="0"/>
              </a:rPr>
              <a:t>
</a:t>
            </a:r>
            <a:r>
              <a:rPr lang="en-US" sz="2250" b="1">
                <a:latin typeface="Arial" panose="020B0604020202020204" pitchFamily="34" charset="0"/>
                <a:ea typeface="Proxima Nova Bold" pitchFamily="34" charset="-122"/>
                <a:cs typeface="Arial" panose="020B0604020202020204" pitchFamily="34" charset="0"/>
              </a:rPr>
              <a:t>Customer experience
</a:t>
            </a:r>
            <a:r>
              <a:rPr lang="en-US" sz="2250">
                <a:latin typeface="Arial" panose="020B0604020202020204" pitchFamily="34" charset="0"/>
                <a:ea typeface="Proxima Nova Regular" pitchFamily="34" charset="-122"/>
                <a:cs typeface="Arial" panose="020B0604020202020204" pitchFamily="34" charset="0"/>
              </a:rPr>
              <a:t>Retail employees can use EM45 to quickly locate the right size for a shopper, securing a sale and taking mobile payments on the spot.</a:t>
            </a:r>
            <a:endParaRPr lang="en-US" sz="2250">
              <a:latin typeface="Arial" panose="020B0604020202020204" pitchFamily="34" charset="0"/>
              <a:cs typeface="Arial" panose="020B0604020202020204" pitchFamily="34" charset="0"/>
            </a:endParaRPr>
          </a:p>
        </p:txBody>
      </p:sp>
      <p:sp>
        <p:nvSpPr>
          <p:cNvPr id="11" name="Ideal Environments"/>
          <p:cNvSpPr/>
          <p:nvPr/>
        </p:nvSpPr>
        <p:spPr>
          <a:xfrm>
            <a:off x="9871697" y="5958341"/>
            <a:ext cx="3423065" cy="285750"/>
          </a:xfrm>
          <a:prstGeom prst="rect">
            <a:avLst/>
          </a:prstGeom>
          <a:noFill/>
          <a:ln/>
        </p:spPr>
        <p:txBody>
          <a:bodyPr wrap="square" lIns="0" tIns="0" rIns="0" bIns="0" rtlCol="0" anchor="ctr"/>
          <a:lstStyle/>
          <a:p>
            <a:pPr>
              <a:lnSpc>
                <a:spcPts val="2700"/>
              </a:lnSpc>
            </a:pPr>
            <a:r>
              <a:rPr lang="en-US" sz="2250" dirty="0">
                <a:latin typeface="Arial" panose="020B0604020202020204" pitchFamily="34" charset="0"/>
                <a:ea typeface="Proxima Nova Regular" pitchFamily="34" charset="-122"/>
                <a:cs typeface="Arial" panose="020B0604020202020204" pitchFamily="34" charset="0"/>
              </a:rPr>
              <a:t>Ideal Environments</a:t>
            </a:r>
            <a:endParaRPr lang="en-US" sz="2250" dirty="0">
              <a:latin typeface="Arial" panose="020B0604020202020204" pitchFamily="34" charset="0"/>
              <a:cs typeface="Arial" panose="020B0604020202020204" pitchFamily="34" charset="0"/>
            </a:endParaRPr>
          </a:p>
        </p:txBody>
      </p:sp>
      <p:sp>
        <p:nvSpPr>
          <p:cNvPr id="12" name="Ideal Users"/>
          <p:cNvSpPr/>
          <p:nvPr/>
        </p:nvSpPr>
        <p:spPr>
          <a:xfrm>
            <a:off x="13489858" y="5958341"/>
            <a:ext cx="2021495" cy="285750"/>
          </a:xfrm>
          <a:prstGeom prst="rect">
            <a:avLst/>
          </a:prstGeom>
          <a:noFill/>
          <a:ln/>
        </p:spPr>
        <p:txBody>
          <a:bodyPr wrap="square" lIns="0" tIns="0" rIns="0" bIns="0" rtlCol="0" anchor="ctr"/>
          <a:lstStyle/>
          <a:p>
            <a:pPr>
              <a:lnSpc>
                <a:spcPts val="2700"/>
              </a:lnSpc>
            </a:pPr>
            <a:r>
              <a:rPr lang="en-US" sz="2250" dirty="0">
                <a:latin typeface="Arial" panose="020B0604020202020204" pitchFamily="34" charset="0"/>
                <a:ea typeface="Proxima Nova Regular" pitchFamily="34" charset="-122"/>
                <a:cs typeface="Arial" panose="020B0604020202020204" pitchFamily="34" charset="0"/>
              </a:rPr>
              <a:t>Ideal Users</a:t>
            </a:r>
            <a:endParaRPr lang="en-US" sz="2250" dirty="0">
              <a:latin typeface="Arial" panose="020B0604020202020204" pitchFamily="34" charset="0"/>
              <a:cs typeface="Arial" panose="020B0604020202020204" pitchFamily="34" charset="0"/>
            </a:endParaRPr>
          </a:p>
        </p:txBody>
      </p:sp>
      <p:sp>
        <p:nvSpPr>
          <p:cNvPr id="13" name="Apparel Specialty stores Front of store Back of store"/>
          <p:cNvSpPr/>
          <p:nvPr/>
        </p:nvSpPr>
        <p:spPr>
          <a:xfrm>
            <a:off x="9871697" y="6625091"/>
            <a:ext cx="3091952" cy="1428750"/>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Apparel
Specialty stores
Front of store
Back of store</a:t>
            </a:r>
            <a:endParaRPr lang="en-US" sz="2250">
              <a:latin typeface="Arial" panose="020B0604020202020204" pitchFamily="34" charset="0"/>
              <a:cs typeface="Arial" panose="020B0604020202020204" pitchFamily="34" charset="0"/>
            </a:endParaRPr>
          </a:p>
        </p:txBody>
      </p:sp>
      <p:sp>
        <p:nvSpPr>
          <p:cNvPr id="14" name="Associates Store managers"/>
          <p:cNvSpPr/>
          <p:nvPr/>
        </p:nvSpPr>
        <p:spPr>
          <a:xfrm>
            <a:off x="13489858" y="6625091"/>
            <a:ext cx="2454893" cy="952452"/>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Associates
Store managers</a:t>
            </a:r>
            <a:endParaRPr lang="en-US" sz="2250">
              <a:latin typeface="Arial" panose="020B0604020202020204" pitchFamily="34" charset="0"/>
              <a:cs typeface="Arial" panose="020B0604020202020204" pitchFamily="34" charset="0"/>
            </a:endParaRPr>
          </a:p>
        </p:txBody>
      </p:sp>
      <p:pic>
        <p:nvPicPr>
          <p:cNvPr id="8" name="Group 49005" descr="preencoded.png">
            <a:extLst>
              <a:ext uri="{FF2B5EF4-FFF2-40B4-BE49-F238E27FC236}">
                <a16:creationId xmlns:a16="http://schemas.microsoft.com/office/drawing/2014/main" id="{A6CF330C-68C6-4B26-5581-0F75A2FEF49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077633" y="9387786"/>
            <a:ext cx="1828800" cy="5619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r="-2"/>
          <a:stretch/>
        </p:blipFill>
        <p:spPr>
          <a:xfrm>
            <a:off x="966788" y="2584278"/>
            <a:ext cx="2495552" cy="2945529"/>
          </a:xfrm>
          <a:prstGeom prst="roundRect">
            <a:avLst>
              <a:gd name="adj" fmla="val 11641"/>
            </a:avLst>
          </a:prstGeom>
        </p:spPr>
      </p:pic>
      <p:pic>
        <p:nvPicPr>
          <p:cNvPr id="6" name="Rectangle 1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24363" y="2518562"/>
            <a:ext cx="2495550" cy="3028950"/>
          </a:xfrm>
          <a:prstGeom prst="rect">
            <a:avLst/>
          </a:prstGeom>
        </p:spPr>
      </p:pic>
      <p:pic>
        <p:nvPicPr>
          <p:cNvPr id="7" name="image" descr="preencoded.png"/>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896225" y="2518562"/>
            <a:ext cx="2495550" cy="3028950"/>
          </a:xfrm>
          <a:prstGeom prst="rect">
            <a:avLst/>
          </a:prstGeom>
        </p:spPr>
      </p:pic>
      <p:pic>
        <p:nvPicPr>
          <p:cNvPr id="9" name="image"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4839950" y="2518562"/>
            <a:ext cx="2495550" cy="3028950"/>
          </a:xfrm>
          <a:prstGeom prst="rect">
            <a:avLst/>
          </a:prstGeom>
        </p:spPr>
      </p:pic>
      <p:pic>
        <p:nvPicPr>
          <p:cNvPr id="10" name="em45-photography-product-render-utility-front 1" descr="preencoded.png"/>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4688629" y="2862597"/>
            <a:ext cx="2781300" cy="2686050"/>
          </a:xfrm>
          <a:prstGeom prst="rect">
            <a:avLst/>
          </a:prstGeom>
        </p:spPr>
      </p:pic>
      <p:pic>
        <p:nvPicPr>
          <p:cNvPr id="11" name="em45-photography-product-render-utility-front 2" descr="preencoded.png"/>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462725" y="2441172"/>
            <a:ext cx="2409825" cy="3209925"/>
          </a:xfrm>
          <a:prstGeom prst="rect">
            <a:avLst/>
          </a:prstGeom>
        </p:spPr>
      </p:pic>
      <p:pic>
        <p:nvPicPr>
          <p:cNvPr id="12" name="Ellipse 10"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5844428" y="2966964"/>
            <a:ext cx="466725" cy="466725"/>
          </a:xfrm>
          <a:prstGeom prst="rect">
            <a:avLst/>
          </a:prstGeom>
        </p:spPr>
      </p:pic>
      <p:pic>
        <p:nvPicPr>
          <p:cNvPr id="13" name="Ellipse 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5963380" y="3085977"/>
            <a:ext cx="228600" cy="228600"/>
          </a:xfrm>
          <a:prstGeom prst="rect">
            <a:avLst/>
          </a:prstGeom>
        </p:spPr>
      </p:pic>
      <p:pic>
        <p:nvPicPr>
          <p:cNvPr id="14" name="Ellipse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559400" y="3663507"/>
            <a:ext cx="466725" cy="466725"/>
          </a:xfrm>
          <a:prstGeom prst="rect">
            <a:avLst/>
          </a:prstGeom>
        </p:spPr>
      </p:pic>
      <p:pic>
        <p:nvPicPr>
          <p:cNvPr id="15" name="Ellipse 21"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5141738" y="3938028"/>
            <a:ext cx="466725" cy="466725"/>
          </a:xfrm>
          <a:prstGeom prst="rect">
            <a:avLst/>
          </a:prstGeom>
        </p:spPr>
      </p:pic>
      <p:pic>
        <p:nvPicPr>
          <p:cNvPr id="16" name="Ellipse 20"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678388" y="3782520"/>
            <a:ext cx="228600" cy="228600"/>
          </a:xfrm>
          <a:prstGeom prst="rect">
            <a:avLst/>
          </a:prstGeom>
        </p:spPr>
      </p:pic>
      <p:pic>
        <p:nvPicPr>
          <p:cNvPr id="17" name="Ellipse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5260724" y="4057041"/>
            <a:ext cx="228600" cy="228600"/>
          </a:xfrm>
          <a:prstGeom prst="rect">
            <a:avLst/>
          </a:prstGeom>
        </p:spPr>
      </p:pic>
      <p:sp>
        <p:nvSpPr>
          <p:cNvPr id="18" name="Retail"/>
          <p:cNvSpPr/>
          <p:nvPr/>
        </p:nvSpPr>
        <p:spPr>
          <a:xfrm>
            <a:off x="952500" y="866813"/>
            <a:ext cx="9458325"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Retail</a:t>
            </a:r>
            <a:endParaRPr lang="en-US" sz="8250" dirty="0">
              <a:solidFill>
                <a:srgbClr val="0E73E6"/>
              </a:solidFill>
              <a:latin typeface="Arial" panose="020B0604020202020204" pitchFamily="34" charset="0"/>
              <a:cs typeface="Arial" panose="020B0604020202020204" pitchFamily="34" charset="0"/>
            </a:endParaRPr>
          </a:p>
        </p:txBody>
      </p:sp>
      <p:sp>
        <p:nvSpPr>
          <p:cNvPr id="19" name="Stay connected as associates move across the store or step outside ready to assist a shopper whether its to look up an item or bring the right size"/>
          <p:cNvSpPr/>
          <p:nvPr/>
        </p:nvSpPr>
        <p:spPr>
          <a:xfrm>
            <a:off x="952502" y="6779489"/>
            <a:ext cx="2776352" cy="18288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Stay connected as associates move across the store or step outside, ready to assist a shopper, whether it’s to look up an item or bring the right size. 
</a:t>
            </a:r>
            <a:endParaRPr lang="en-US">
              <a:latin typeface="Arial" panose="020B0604020202020204" pitchFamily="34" charset="0"/>
              <a:cs typeface="Arial" panose="020B0604020202020204" pitchFamily="34" charset="0"/>
            </a:endParaRPr>
          </a:p>
        </p:txBody>
      </p:sp>
      <p:sp>
        <p:nvSpPr>
          <p:cNvPr id="20" name="Wi-Fi 6E and 5G"/>
          <p:cNvSpPr/>
          <p:nvPr/>
        </p:nvSpPr>
        <p:spPr>
          <a:xfrm>
            <a:off x="952500" y="5898738"/>
            <a:ext cx="2524125" cy="285750"/>
          </a:xfrm>
          <a:prstGeom prst="rect">
            <a:avLst/>
          </a:prstGeom>
          <a:noFill/>
          <a:ln/>
        </p:spPr>
        <p:txBody>
          <a:bodyPr wrap="square" lIns="0" tIns="0" rIns="0" bIns="0" rtlCol="0" anchor="ctr"/>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Wi-Fi 6E and 5G</a:t>
            </a:r>
            <a:endParaRPr lang="en-US" sz="2250">
              <a:latin typeface="Arial" panose="020B0604020202020204" pitchFamily="34" charset="0"/>
              <a:cs typeface="Arial" panose="020B0604020202020204" pitchFamily="34" charset="0"/>
            </a:endParaRPr>
          </a:p>
        </p:txBody>
      </p:sp>
      <p:sp>
        <p:nvSpPr>
          <p:cNvPr id="21" name="Use advanced camera processing to capture multiple barcodes or capture the entire shelf to help associate restock items"/>
          <p:cNvSpPr/>
          <p:nvPr/>
        </p:nvSpPr>
        <p:spPr>
          <a:xfrm>
            <a:off x="4424365" y="6779489"/>
            <a:ext cx="3021467" cy="13716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Use advanced camera processing to capture multiple barcodes or capture the entire shelf to help associate restock items.</a:t>
            </a:r>
            <a:endParaRPr lang="en-US">
              <a:latin typeface="Arial" panose="020B0604020202020204" pitchFamily="34" charset="0"/>
              <a:cs typeface="Arial" panose="020B0604020202020204" pitchFamily="34" charset="0"/>
            </a:endParaRPr>
          </a:p>
        </p:txBody>
      </p:sp>
      <p:sp>
        <p:nvSpPr>
          <p:cNvPr id="22" name="Advanced data capture"/>
          <p:cNvSpPr/>
          <p:nvPr/>
        </p:nvSpPr>
        <p:spPr>
          <a:xfrm>
            <a:off x="4424364"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Advanced </a:t>
            </a:r>
          </a:p>
          <a:p>
            <a:pPr>
              <a:lnSpc>
                <a:spcPts val="2700"/>
              </a:lnSpc>
            </a:pPr>
            <a:r>
              <a:rPr lang="en-US" sz="2250" b="1">
                <a:latin typeface="Arial" panose="020B0604020202020204" pitchFamily="34" charset="0"/>
                <a:ea typeface="Proxima Nova Bold" pitchFamily="34" charset="-122"/>
                <a:cs typeface="Arial" panose="020B0604020202020204" pitchFamily="34" charset="0"/>
              </a:rPr>
              <a:t>data capture</a:t>
            </a:r>
            <a:endParaRPr lang="en-US" sz="2250">
              <a:latin typeface="Arial" panose="020B0604020202020204" pitchFamily="34" charset="0"/>
              <a:cs typeface="Arial" panose="020B0604020202020204" pitchFamily="34" charset="0"/>
            </a:endParaRPr>
          </a:p>
        </p:txBody>
      </p:sp>
      <p:sp>
        <p:nvSpPr>
          <p:cNvPr id="23" name="Take payments on the go with EM45 Store associates can assist customers and help them checkout using the same device"/>
          <p:cNvSpPr/>
          <p:nvPr/>
        </p:nvSpPr>
        <p:spPr>
          <a:xfrm>
            <a:off x="7896227" y="6779489"/>
            <a:ext cx="2945948" cy="13716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Take payments* on the go with EM45. Store associates can assist customers and help them checkout using the same device.</a:t>
            </a:r>
            <a:endParaRPr lang="en-US">
              <a:latin typeface="Arial" panose="020B0604020202020204" pitchFamily="34" charset="0"/>
              <a:cs typeface="Arial" panose="020B0604020202020204" pitchFamily="34" charset="0"/>
            </a:endParaRPr>
          </a:p>
        </p:txBody>
      </p:sp>
      <p:sp>
        <p:nvSpPr>
          <p:cNvPr id="24" name="NFC Tap to Pay ready"/>
          <p:cNvSpPr/>
          <p:nvPr/>
        </p:nvSpPr>
        <p:spPr>
          <a:xfrm>
            <a:off x="7896225"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NFC Tap </a:t>
            </a:r>
          </a:p>
          <a:p>
            <a:pPr>
              <a:lnSpc>
                <a:spcPts val="2700"/>
              </a:lnSpc>
            </a:pPr>
            <a:r>
              <a:rPr lang="en-US" sz="2250" b="1">
                <a:latin typeface="Arial" panose="020B0604020202020204" pitchFamily="34" charset="0"/>
                <a:ea typeface="Proxima Nova Bold" pitchFamily="34" charset="-122"/>
                <a:cs typeface="Arial" panose="020B0604020202020204" pitchFamily="34" charset="0"/>
              </a:rPr>
              <a:t>to Pay ready</a:t>
            </a:r>
            <a:endParaRPr lang="en-US" sz="2250">
              <a:latin typeface="Arial" panose="020B0604020202020204" pitchFamily="34" charset="0"/>
              <a:cs typeface="Arial" panose="020B0604020202020204" pitchFamily="34" charset="0"/>
            </a:endParaRPr>
          </a:p>
        </p:txBody>
      </p:sp>
      <p:sp>
        <p:nvSpPr>
          <p:cNvPr id="25" name="Collaborate through push-to-talk messaging and voice calls for staff and corporate communication"/>
          <p:cNvSpPr/>
          <p:nvPr/>
        </p:nvSpPr>
        <p:spPr>
          <a:xfrm>
            <a:off x="11368090" y="6779489"/>
            <a:ext cx="2945948" cy="11430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Collaborate through push-to-talk, messaging, and voice calls for staff and corporate communication.</a:t>
            </a:r>
            <a:endParaRPr lang="en-US">
              <a:latin typeface="Arial" panose="020B0604020202020204" pitchFamily="34" charset="0"/>
              <a:cs typeface="Arial" panose="020B0604020202020204" pitchFamily="34" charset="0"/>
            </a:endParaRPr>
          </a:p>
        </p:txBody>
      </p:sp>
      <p:sp>
        <p:nvSpPr>
          <p:cNvPr id="26" name="PTT Messaging and Voice"/>
          <p:cNvSpPr/>
          <p:nvPr/>
        </p:nvSpPr>
        <p:spPr>
          <a:xfrm>
            <a:off x="11368089"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PTT, Messaging and Voice</a:t>
            </a:r>
            <a:endParaRPr lang="en-US" sz="2250">
              <a:latin typeface="Arial" panose="020B0604020202020204" pitchFamily="34" charset="0"/>
              <a:cs typeface="Arial" panose="020B0604020202020204" pitchFamily="34" charset="0"/>
            </a:endParaRPr>
          </a:p>
        </p:txBody>
      </p:sp>
      <p:sp>
        <p:nvSpPr>
          <p:cNvPr id="27" name="Set up action buttons to start barcode scanning PTT distress signal or inventory lookup"/>
          <p:cNvSpPr/>
          <p:nvPr/>
        </p:nvSpPr>
        <p:spPr>
          <a:xfrm>
            <a:off x="14839952" y="6779489"/>
            <a:ext cx="2781299" cy="9144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Set up action buttons to start barcode scanning, PTT, distress signal or inventory lookup.</a:t>
            </a:r>
            <a:endParaRPr lang="en-US">
              <a:latin typeface="Arial" panose="020B0604020202020204" pitchFamily="34" charset="0"/>
              <a:cs typeface="Arial" panose="020B0604020202020204" pitchFamily="34" charset="0"/>
            </a:endParaRPr>
          </a:p>
        </p:txBody>
      </p:sp>
      <p:sp>
        <p:nvSpPr>
          <p:cNvPr id="28" name="name_3 Programmable Action Buttons"/>
          <p:cNvSpPr/>
          <p:nvPr/>
        </p:nvSpPr>
        <p:spPr>
          <a:xfrm>
            <a:off x="14839950"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3 Programmable Action Buttons</a:t>
            </a:r>
            <a:endParaRPr lang="en-US" sz="2250">
              <a:latin typeface="Arial" panose="020B0604020202020204" pitchFamily="34" charset="0"/>
              <a:cs typeface="Arial" panose="020B0604020202020204" pitchFamily="34" charset="0"/>
            </a:endParaRPr>
          </a:p>
        </p:txBody>
      </p:sp>
      <p:pic>
        <p:nvPicPr>
          <p:cNvPr id="39" name="image" descr="preencoded.png">
            <a:extLst>
              <a:ext uri="{FF2B5EF4-FFF2-40B4-BE49-F238E27FC236}">
                <a16:creationId xmlns:a16="http://schemas.microsoft.com/office/drawing/2014/main" id="{A71A377A-65BA-6B64-5CEB-8C0C0D149D0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289926" y="2518562"/>
            <a:ext cx="2495550" cy="3028950"/>
          </a:xfrm>
          <a:prstGeom prst="rect">
            <a:avLst/>
          </a:prstGeom>
        </p:spPr>
      </p:pic>
      <p:grpSp>
        <p:nvGrpSpPr>
          <p:cNvPr id="37" name="Group 36">
            <a:extLst>
              <a:ext uri="{FF2B5EF4-FFF2-40B4-BE49-F238E27FC236}">
                <a16:creationId xmlns:a16="http://schemas.microsoft.com/office/drawing/2014/main" id="{B1DC74A7-9CC6-5818-734E-CBCF32145C94}"/>
              </a:ext>
            </a:extLst>
          </p:cNvPr>
          <p:cNvGrpSpPr/>
          <p:nvPr/>
        </p:nvGrpSpPr>
        <p:grpSpPr>
          <a:xfrm>
            <a:off x="11658082" y="2689777"/>
            <a:ext cx="1151747" cy="2414093"/>
            <a:chOff x="10071847" y="-625308"/>
            <a:chExt cx="2720321" cy="5701865"/>
          </a:xfrm>
        </p:grpSpPr>
        <p:pic>
          <p:nvPicPr>
            <p:cNvPr id="29" name="Panther  DLD POD 3" descr="preencoded.png">
              <a:extLst>
                <a:ext uri="{FF2B5EF4-FFF2-40B4-BE49-F238E27FC236}">
                  <a16:creationId xmlns:a16="http://schemas.microsoft.com/office/drawing/2014/main" id="{CC50F11A-5A32-E735-71F5-63A6FA878FC2}"/>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10071847" y="-625308"/>
              <a:ext cx="2720321" cy="5701865"/>
            </a:xfrm>
            <a:prstGeom prst="rect">
              <a:avLst/>
            </a:prstGeom>
          </p:spPr>
        </p:pic>
        <p:pic>
          <p:nvPicPr>
            <p:cNvPr id="32" name="Picture 31" descr="A screenshot of a phone&#10;&#10;AI-generated content may be incorrect.">
              <a:extLst>
                <a:ext uri="{FF2B5EF4-FFF2-40B4-BE49-F238E27FC236}">
                  <a16:creationId xmlns:a16="http://schemas.microsoft.com/office/drawing/2014/main" id="{6CFB5777-66AE-AA75-922A-26B69AC71B3D}"/>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243774" y="-412545"/>
              <a:ext cx="2364069" cy="5253486"/>
            </a:xfrm>
            <a:prstGeom prst="roundRect">
              <a:avLst>
                <a:gd name="adj" fmla="val 10410"/>
              </a:avLst>
            </a:prstGeom>
          </p:spPr>
        </p:pic>
      </p:grpSp>
      <p:grpSp>
        <p:nvGrpSpPr>
          <p:cNvPr id="38" name="Group 37">
            <a:extLst>
              <a:ext uri="{FF2B5EF4-FFF2-40B4-BE49-F238E27FC236}">
                <a16:creationId xmlns:a16="http://schemas.microsoft.com/office/drawing/2014/main" id="{91344BB5-BE15-103B-5DDF-356E077E8B3C}"/>
              </a:ext>
            </a:extLst>
          </p:cNvPr>
          <p:cNvGrpSpPr/>
          <p:nvPr/>
        </p:nvGrpSpPr>
        <p:grpSpPr>
          <a:xfrm>
            <a:off x="12310599" y="3041003"/>
            <a:ext cx="1151748" cy="2414093"/>
            <a:chOff x="14023254" y="-625308"/>
            <a:chExt cx="2720321" cy="5701865"/>
          </a:xfrm>
        </p:grpSpPr>
        <p:pic>
          <p:nvPicPr>
            <p:cNvPr id="35" name="Panther  DLD POD 3" descr="preencoded.png">
              <a:extLst>
                <a:ext uri="{FF2B5EF4-FFF2-40B4-BE49-F238E27FC236}">
                  <a16:creationId xmlns:a16="http://schemas.microsoft.com/office/drawing/2014/main" id="{76F2838F-5D52-D2C6-6A86-59773BA7A28F}"/>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14023254" y="-625308"/>
              <a:ext cx="2720321" cy="5701865"/>
            </a:xfrm>
            <a:prstGeom prst="rect">
              <a:avLst/>
            </a:prstGeom>
          </p:spPr>
        </p:pic>
        <p:pic>
          <p:nvPicPr>
            <p:cNvPr id="36" name="Picture 35">
              <a:extLst>
                <a:ext uri="{FF2B5EF4-FFF2-40B4-BE49-F238E27FC236}">
                  <a16:creationId xmlns:a16="http://schemas.microsoft.com/office/drawing/2014/main" id="{4CDD6C94-8B98-5208-BE91-97A98D6E2F01}"/>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14195181" y="-412545"/>
              <a:ext cx="2364069" cy="5253486"/>
            </a:xfrm>
            <a:prstGeom prst="roundRect">
              <a:avLst>
                <a:gd name="adj" fmla="val 10410"/>
              </a:avLst>
            </a:prstGeom>
          </p:spPr>
        </p:pic>
      </p:grpSp>
      <p:pic>
        <p:nvPicPr>
          <p:cNvPr id="1030" name="Picture 6" descr="A group of cans on shelves&#10;&#10;AI-generated content may be incorrect.">
            <a:extLst>
              <a:ext uri="{FF2B5EF4-FFF2-40B4-BE49-F238E27FC236}">
                <a16:creationId xmlns:a16="http://schemas.microsoft.com/office/drawing/2014/main" id="{2C35025F-5B2C-0E81-7FFA-825D0EB55F2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5122517" y="2814537"/>
            <a:ext cx="1090883" cy="24231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222021-D416-631F-3406-3402AC7DC1A3}"/>
              </a:ext>
            </a:extLst>
          </p:cNvPr>
          <p:cNvSpPr txBox="1"/>
          <p:nvPr/>
        </p:nvSpPr>
        <p:spPr>
          <a:xfrm>
            <a:off x="879566" y="9622087"/>
            <a:ext cx="6400800" cy="307777"/>
          </a:xfrm>
          <a:prstGeom prst="rect">
            <a:avLst/>
          </a:prstGeom>
          <a:noFill/>
        </p:spPr>
        <p:txBody>
          <a:bodyPr wrap="square" rtlCol="0">
            <a:spAutoFit/>
          </a:bodyPr>
          <a:lstStyle/>
          <a:p>
            <a:r>
              <a:rPr lang="en-US" sz="1400"/>
              <a:t>*Requires a certified payment application. Not provided</a:t>
            </a:r>
          </a:p>
        </p:txBody>
      </p:sp>
      <p:pic>
        <p:nvPicPr>
          <p:cNvPr id="30" name="Group 49005" descr="preencoded.png">
            <a:extLst>
              <a:ext uri="{FF2B5EF4-FFF2-40B4-BE49-F238E27FC236}">
                <a16:creationId xmlns:a16="http://schemas.microsoft.com/office/drawing/2014/main" id="{8C31CE3F-DB74-15C0-9E9A-980D7043F5EB}"/>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16077633" y="9387786"/>
            <a:ext cx="1828800" cy="5619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4"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10287000"/>
          </a:xfrm>
          <a:prstGeom prst="rect">
            <a:avLst/>
          </a:prstGeom>
        </p:spPr>
      </p:pic>
      <p:pic>
        <p:nvPicPr>
          <p:cNvPr id="6" name="Rectangl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9059" y="5194341"/>
            <a:ext cx="7848600" cy="3667125"/>
          </a:xfrm>
          <a:prstGeom prst="rect">
            <a:avLst/>
          </a:prstGeom>
        </p:spPr>
      </p:pic>
      <p:pic>
        <p:nvPicPr>
          <p:cNvPr id="7" name="Rectangle 1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7263755"/>
            <a:ext cx="9144000" cy="1619250"/>
          </a:xfrm>
          <a:prstGeom prst="rect">
            <a:avLst/>
          </a:prstGeom>
        </p:spPr>
      </p:pic>
      <p:sp>
        <p:nvSpPr>
          <p:cNvPr id="8" name="Event management Scan customers in and out of sessions or restricted areas Capture leads or network contacts by scanning attendee badges Accept mobile payments on-device Customer experience Scan barcodes of high value itemsluggage"/>
          <p:cNvSpPr/>
          <p:nvPr/>
        </p:nvSpPr>
        <p:spPr>
          <a:xfrm>
            <a:off x="9871697" y="1258715"/>
            <a:ext cx="3927434" cy="473036"/>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Event management</a:t>
            </a:r>
            <a:endParaRPr lang="en-US" sz="2250">
              <a:latin typeface="Arial" panose="020B0604020202020204" pitchFamily="34" charset="0"/>
              <a:cs typeface="Arial" panose="020B0604020202020204" pitchFamily="34" charset="0"/>
            </a:endParaRPr>
          </a:p>
        </p:txBody>
      </p:sp>
      <p:sp>
        <p:nvSpPr>
          <p:cNvPr id="9" name="Ideal Environments"/>
          <p:cNvSpPr/>
          <p:nvPr/>
        </p:nvSpPr>
        <p:spPr>
          <a:xfrm>
            <a:off x="9871697" y="5575340"/>
            <a:ext cx="2894279" cy="285750"/>
          </a:xfrm>
          <a:prstGeom prst="rect">
            <a:avLst/>
          </a:prstGeom>
          <a:noFill/>
          <a:ln/>
        </p:spPr>
        <p:txBody>
          <a:bodyPr wrap="square" lIns="0" tIns="0" rIns="0" bIns="0" rtlCol="0" anchor="ctr"/>
          <a:lstStyle/>
          <a:p>
            <a:pPr>
              <a:lnSpc>
                <a:spcPts val="2700"/>
              </a:lnSpc>
            </a:pPr>
            <a:r>
              <a:rPr lang="en-US" sz="2250" dirty="0">
                <a:latin typeface="Arial" panose="020B0604020202020204" pitchFamily="34" charset="0"/>
                <a:ea typeface="Proxima Nova Regular" pitchFamily="34" charset="-122"/>
                <a:cs typeface="Arial" panose="020B0604020202020204" pitchFamily="34" charset="0"/>
              </a:rPr>
              <a:t>Ideal Environments</a:t>
            </a:r>
            <a:endParaRPr lang="en-US" sz="2250" dirty="0">
              <a:latin typeface="Arial" panose="020B0604020202020204" pitchFamily="34" charset="0"/>
              <a:cs typeface="Arial" panose="020B0604020202020204" pitchFamily="34" charset="0"/>
            </a:endParaRPr>
          </a:p>
        </p:txBody>
      </p:sp>
      <p:sp>
        <p:nvSpPr>
          <p:cNvPr id="10" name="Ideal Users"/>
          <p:cNvSpPr/>
          <p:nvPr/>
        </p:nvSpPr>
        <p:spPr>
          <a:xfrm>
            <a:off x="13374109" y="5575340"/>
            <a:ext cx="1853063" cy="285750"/>
          </a:xfrm>
          <a:prstGeom prst="rect">
            <a:avLst/>
          </a:prstGeom>
          <a:noFill/>
          <a:ln/>
        </p:spPr>
        <p:txBody>
          <a:bodyPr wrap="square" lIns="0" tIns="0" rIns="0" bIns="0" rtlCol="0" anchor="ctr"/>
          <a:lstStyle/>
          <a:p>
            <a:pPr>
              <a:lnSpc>
                <a:spcPts val="2700"/>
              </a:lnSpc>
            </a:pPr>
            <a:r>
              <a:rPr lang="en-US" sz="2250">
                <a:latin typeface="Arial" panose="020B0604020202020204" pitchFamily="34" charset="0"/>
                <a:ea typeface="Proxima Nova Regular" pitchFamily="34" charset="-122"/>
                <a:cs typeface="Arial" panose="020B0604020202020204" pitchFamily="34" charset="0"/>
              </a:rPr>
              <a:t>Ideal Users</a:t>
            </a:r>
            <a:endParaRPr lang="en-US" sz="2250">
              <a:latin typeface="Arial" panose="020B0604020202020204" pitchFamily="34" charset="0"/>
              <a:cs typeface="Arial" panose="020B0604020202020204" pitchFamily="34" charset="0"/>
            </a:endParaRPr>
          </a:p>
        </p:txBody>
      </p:sp>
      <p:sp>
        <p:nvSpPr>
          <p:cNvPr id="11" name="Stadiums Concert venues Airports Trains Cruise ships In-fight"/>
          <p:cNvSpPr/>
          <p:nvPr/>
        </p:nvSpPr>
        <p:spPr>
          <a:xfrm>
            <a:off x="9871695" y="6242092"/>
            <a:ext cx="2438400" cy="2437841"/>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Stadiums 
Concert venues
Airports
Trains
Cruise ships
In-fight</a:t>
            </a:r>
            <a:endParaRPr lang="en-US" sz="2250">
              <a:latin typeface="Arial" panose="020B0604020202020204" pitchFamily="34" charset="0"/>
              <a:cs typeface="Arial" panose="020B0604020202020204" pitchFamily="34" charset="0"/>
            </a:endParaRPr>
          </a:p>
        </p:txBody>
      </p:sp>
      <p:sp>
        <p:nvSpPr>
          <p:cNvPr id="12" name="Event managers Guest Relations Service personnel FB supervisors and staff"/>
          <p:cNvSpPr/>
          <p:nvPr/>
        </p:nvSpPr>
        <p:spPr>
          <a:xfrm>
            <a:off x="13374108" y="6242092"/>
            <a:ext cx="3648075" cy="2031533"/>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Event managers
Guest Relations 
Service personnel
F&amp;B supervisors and staff</a:t>
            </a:r>
            <a:endParaRPr lang="en-US" sz="2250">
              <a:latin typeface="Arial" panose="020B0604020202020204" pitchFamily="34" charset="0"/>
              <a:cs typeface="Arial" panose="020B0604020202020204" pitchFamily="34" charset="0"/>
            </a:endParaRPr>
          </a:p>
        </p:txBody>
      </p:sp>
      <p:sp>
        <p:nvSpPr>
          <p:cNvPr id="13" name="Hospitality"/>
          <p:cNvSpPr/>
          <p:nvPr/>
        </p:nvSpPr>
        <p:spPr>
          <a:xfrm>
            <a:off x="950345" y="7577543"/>
            <a:ext cx="6041009" cy="952500"/>
          </a:xfrm>
          <a:prstGeom prst="rect">
            <a:avLst/>
          </a:prstGeom>
          <a:noFill/>
          <a:ln/>
        </p:spPr>
        <p:txBody>
          <a:bodyPr wrap="square" lIns="0" tIns="0" rIns="0" bIns="0" rtlCol="0" anchor="ctr"/>
          <a:lstStyle/>
          <a:p>
            <a:pPr>
              <a:lnSpc>
                <a:spcPts val="9075"/>
              </a:lnSpc>
            </a:pPr>
            <a:r>
              <a:rPr lang="en-US" sz="7500" dirty="0">
                <a:solidFill>
                  <a:schemeClr val="bg1"/>
                </a:solidFill>
                <a:latin typeface="Arial" panose="020B0604020202020204" pitchFamily="34" charset="0"/>
                <a:ea typeface="Proxima Nova Bold" pitchFamily="34" charset="-122"/>
                <a:cs typeface="Arial" panose="020B0604020202020204" pitchFamily="34" charset="0"/>
              </a:rPr>
              <a:t>Hospitality</a:t>
            </a:r>
            <a:endParaRPr lang="en-US" sz="75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5C05934-D4F3-0463-F4A8-A0FC897B6988}"/>
              </a:ext>
            </a:extLst>
          </p:cNvPr>
          <p:cNvSpPr txBox="1"/>
          <p:nvPr/>
        </p:nvSpPr>
        <p:spPr>
          <a:xfrm>
            <a:off x="9871697" y="1713293"/>
            <a:ext cx="6219371" cy="1823576"/>
          </a:xfrm>
          <a:prstGeom prst="rect">
            <a:avLst/>
          </a:prstGeom>
          <a:noFill/>
        </p:spPr>
        <p:txBody>
          <a:bodyPr wrap="square">
            <a:spAutoFit/>
          </a:bodyPr>
          <a:lstStyle/>
          <a:p>
            <a:pPr marL="285780" indent="-285780">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Scan customers in and out of sessions or restricted areas. 
Capture leads or network contacts by scanning attendee badges.
Accept mobile payments on-device.</a:t>
            </a:r>
            <a:endParaRPr lang="en-MX" sz="2250"/>
          </a:p>
        </p:txBody>
      </p:sp>
      <p:sp>
        <p:nvSpPr>
          <p:cNvPr id="17" name="Event management Scan customers in and out of sessions or restricted areas Capture leads or network contacts by scanning attendee badges Accept mobile payments on-device Customer experience Scan barcodes of high value itemsluggage">
            <a:extLst>
              <a:ext uri="{FF2B5EF4-FFF2-40B4-BE49-F238E27FC236}">
                <a16:creationId xmlns:a16="http://schemas.microsoft.com/office/drawing/2014/main" id="{BE43EB21-CCCF-2C45-4AF9-C2B315C58447}"/>
              </a:ext>
            </a:extLst>
          </p:cNvPr>
          <p:cNvSpPr/>
          <p:nvPr/>
        </p:nvSpPr>
        <p:spPr>
          <a:xfrm>
            <a:off x="9871697" y="3917870"/>
            <a:ext cx="3927434" cy="473036"/>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Customer experience</a:t>
            </a:r>
            <a:endParaRPr lang="en-US" sz="225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219F710-F568-E01F-52D8-148FD33C2908}"/>
              </a:ext>
            </a:extLst>
          </p:cNvPr>
          <p:cNvSpPr txBox="1"/>
          <p:nvPr/>
        </p:nvSpPr>
        <p:spPr>
          <a:xfrm>
            <a:off x="9871697" y="4372451"/>
            <a:ext cx="6219371" cy="438582"/>
          </a:xfrm>
          <a:prstGeom prst="rect">
            <a:avLst/>
          </a:prstGeom>
          <a:noFill/>
        </p:spPr>
        <p:txBody>
          <a:bodyPr wrap="square">
            <a:spAutoFit/>
          </a:bodyPr>
          <a:lstStyle/>
          <a:p>
            <a:pPr marL="285780" indent="-285780">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Scan barcodes of high value items/luggage.</a:t>
            </a:r>
            <a:endParaRPr lang="en-MX" sz="2250"/>
          </a:p>
        </p:txBody>
      </p:sp>
      <p:pic>
        <p:nvPicPr>
          <p:cNvPr id="14" name="Group 49005" descr="preencoded.png">
            <a:extLst>
              <a:ext uri="{FF2B5EF4-FFF2-40B4-BE49-F238E27FC236}">
                <a16:creationId xmlns:a16="http://schemas.microsoft.com/office/drawing/2014/main" id="{9DBA5B2D-70FF-1B58-203A-BE0FB1BFAA7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077633" y="9387786"/>
            <a:ext cx="1828800" cy="5619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10"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2500" y="2518562"/>
            <a:ext cx="2495550" cy="3028950"/>
          </a:xfrm>
          <a:prstGeom prst="rect">
            <a:avLst/>
          </a:prstGeom>
        </p:spPr>
      </p:pic>
      <p:pic>
        <p:nvPicPr>
          <p:cNvPr id="6" name="Rectangle 11"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24363" y="2518562"/>
            <a:ext cx="2495550" cy="3028950"/>
          </a:xfrm>
          <a:prstGeom prst="rect">
            <a:avLst/>
          </a:prstGeom>
        </p:spPr>
      </p:pic>
      <p:pic>
        <p:nvPicPr>
          <p:cNvPr id="7" name="image" descr="preencoded.png"/>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896225" y="2518562"/>
            <a:ext cx="2495550" cy="3028950"/>
          </a:xfrm>
          <a:prstGeom prst="rect">
            <a:avLst/>
          </a:prstGeom>
        </p:spPr>
      </p:pic>
      <p:pic>
        <p:nvPicPr>
          <p:cNvPr id="8" name="image" descr="preencoded.png"/>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368088" y="2518562"/>
            <a:ext cx="2495550" cy="3028950"/>
          </a:xfrm>
          <a:prstGeom prst="rect">
            <a:avLst/>
          </a:prstGeom>
        </p:spPr>
      </p:pic>
      <p:pic>
        <p:nvPicPr>
          <p:cNvPr id="9" name="image" descr="preencoded.png"/>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839950" y="2518562"/>
            <a:ext cx="2495550" cy="3028950"/>
          </a:xfrm>
          <a:prstGeom prst="rect">
            <a:avLst/>
          </a:prstGeom>
        </p:spPr>
      </p:pic>
      <p:sp>
        <p:nvSpPr>
          <p:cNvPr id="10" name="Hospitality"/>
          <p:cNvSpPr/>
          <p:nvPr/>
        </p:nvSpPr>
        <p:spPr>
          <a:xfrm>
            <a:off x="952502" y="866813"/>
            <a:ext cx="11559554"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Hospitality</a:t>
            </a:r>
            <a:endParaRPr lang="en-US" sz="8250" dirty="0">
              <a:solidFill>
                <a:srgbClr val="0E73E6"/>
              </a:solidFill>
              <a:latin typeface="Arial" panose="020B0604020202020204" pitchFamily="34" charset="0"/>
              <a:cs typeface="Arial" panose="020B0604020202020204" pitchFamily="34" charset="0"/>
            </a:endParaRPr>
          </a:p>
        </p:txBody>
      </p:sp>
      <p:sp>
        <p:nvSpPr>
          <p:cNvPr id="11" name="Never run out of battery before your event is over EM45 will last throughout the day and have enough juice to get you home"/>
          <p:cNvSpPr/>
          <p:nvPr/>
        </p:nvSpPr>
        <p:spPr>
          <a:xfrm>
            <a:off x="952502" y="6779489"/>
            <a:ext cx="3073235" cy="16002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Never run out of battery before your event is over, EM45 will last throughout the day and have enough juice to get you home.
</a:t>
            </a:r>
            <a:endParaRPr lang="en-US">
              <a:latin typeface="Arial" panose="020B0604020202020204" pitchFamily="34" charset="0"/>
              <a:cs typeface="Arial" panose="020B0604020202020204" pitchFamily="34" charset="0"/>
            </a:endParaRPr>
          </a:p>
        </p:txBody>
      </p:sp>
      <p:sp>
        <p:nvSpPr>
          <p:cNvPr id="12" name="name_25hr battery"/>
          <p:cNvSpPr/>
          <p:nvPr/>
        </p:nvSpPr>
        <p:spPr>
          <a:xfrm>
            <a:off x="952500" y="5898738"/>
            <a:ext cx="3084876"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25hr battery
</a:t>
            </a:r>
            <a:endParaRPr lang="en-US" sz="2250">
              <a:latin typeface="Arial" panose="020B0604020202020204" pitchFamily="34" charset="0"/>
              <a:cs typeface="Arial" panose="020B0604020202020204" pitchFamily="34" charset="0"/>
            </a:endParaRPr>
          </a:p>
        </p:txBody>
      </p:sp>
      <p:sp>
        <p:nvSpPr>
          <p:cNvPr id="13" name="Stay connected as associates move across the property whether inside or outside ready to assist a guest and ensure uninterrupted operations"/>
          <p:cNvSpPr/>
          <p:nvPr/>
        </p:nvSpPr>
        <p:spPr>
          <a:xfrm>
            <a:off x="4424365" y="6779489"/>
            <a:ext cx="3073235" cy="16002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Stay connected as associates move across the property, whether inside or outside, ready to assist a guest and ensure uninterrupted operations.</a:t>
            </a:r>
            <a:endParaRPr lang="en-US">
              <a:latin typeface="Arial" panose="020B0604020202020204" pitchFamily="34" charset="0"/>
              <a:cs typeface="Arial" panose="020B0604020202020204" pitchFamily="34" charset="0"/>
            </a:endParaRPr>
          </a:p>
        </p:txBody>
      </p:sp>
      <p:sp>
        <p:nvSpPr>
          <p:cNvPr id="14" name="Wi-Fi 6E and 5G"/>
          <p:cNvSpPr/>
          <p:nvPr/>
        </p:nvSpPr>
        <p:spPr>
          <a:xfrm>
            <a:off x="4424363" y="5898738"/>
            <a:ext cx="3084876"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Wi-Fi 6E and 5G
</a:t>
            </a:r>
            <a:endParaRPr lang="en-US" sz="2250">
              <a:latin typeface="Arial" panose="020B0604020202020204" pitchFamily="34" charset="0"/>
              <a:cs typeface="Arial" panose="020B0604020202020204" pitchFamily="34" charset="0"/>
            </a:endParaRPr>
          </a:p>
        </p:txBody>
      </p:sp>
      <p:sp>
        <p:nvSpPr>
          <p:cNvPr id="15" name="From concession stand to ticket reservations take payments on the go with EM45 Use NFC to quickly move your guests through entrance"/>
          <p:cNvSpPr/>
          <p:nvPr/>
        </p:nvSpPr>
        <p:spPr>
          <a:xfrm>
            <a:off x="7896227" y="6779489"/>
            <a:ext cx="3073235" cy="13716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From concession stand to ticket reservations, take payments* on the go with EM45. Use NFC to quickly move your guests through entrance.</a:t>
            </a:r>
            <a:endParaRPr lang="en-US">
              <a:latin typeface="Arial" panose="020B0604020202020204" pitchFamily="34" charset="0"/>
              <a:cs typeface="Arial" panose="020B0604020202020204" pitchFamily="34" charset="0"/>
            </a:endParaRPr>
          </a:p>
        </p:txBody>
      </p:sp>
      <p:sp>
        <p:nvSpPr>
          <p:cNvPr id="16" name="NFC Tap to Pay  Access Control"/>
          <p:cNvSpPr/>
          <p:nvPr/>
        </p:nvSpPr>
        <p:spPr>
          <a:xfrm>
            <a:off x="7896225" y="5898738"/>
            <a:ext cx="3084876"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NFC: Tap to Pay </a:t>
            </a:r>
          </a:p>
          <a:p>
            <a:pPr>
              <a:lnSpc>
                <a:spcPts val="2700"/>
              </a:lnSpc>
            </a:pPr>
            <a:r>
              <a:rPr lang="en-US" sz="2250" b="1">
                <a:latin typeface="Arial" panose="020B0604020202020204" pitchFamily="34" charset="0"/>
                <a:ea typeface="Proxima Nova Bold" pitchFamily="34" charset="-122"/>
                <a:cs typeface="Arial" panose="020B0604020202020204" pitchFamily="34" charset="0"/>
              </a:rPr>
              <a:t>&amp; Access Control</a:t>
            </a:r>
            <a:endParaRPr lang="en-US" sz="2250">
              <a:latin typeface="Arial" panose="020B0604020202020204" pitchFamily="34" charset="0"/>
              <a:cs typeface="Arial" panose="020B0604020202020204" pitchFamily="34" charset="0"/>
            </a:endParaRPr>
          </a:p>
        </p:txBody>
      </p:sp>
      <p:sp>
        <p:nvSpPr>
          <p:cNvPr id="17" name="EM45 is durable tested at exceeding MIL-STD 810H for ruggedness and waterproofdustproof at IP68 so your events staff can go on uninterrupted even after a drop"/>
          <p:cNvSpPr/>
          <p:nvPr/>
        </p:nvSpPr>
        <p:spPr>
          <a:xfrm>
            <a:off x="11368090" y="6779489"/>
            <a:ext cx="3204440" cy="18288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EM45 is durable, tested at exceeding MIL-STD 810H for ruggedness and waterproof/dustproof at IP68, so your events’ staff can go on uninterrupted even after a drop.</a:t>
            </a:r>
            <a:endParaRPr lang="en-US">
              <a:latin typeface="Arial" panose="020B0604020202020204" pitchFamily="34" charset="0"/>
              <a:cs typeface="Arial" panose="020B0604020202020204" pitchFamily="34" charset="0"/>
            </a:endParaRPr>
          </a:p>
        </p:txBody>
      </p:sp>
      <p:sp>
        <p:nvSpPr>
          <p:cNvPr id="18" name="Durability"/>
          <p:cNvSpPr/>
          <p:nvPr/>
        </p:nvSpPr>
        <p:spPr>
          <a:xfrm>
            <a:off x="11368088" y="5898738"/>
            <a:ext cx="3084876"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Durability
</a:t>
            </a:r>
            <a:endParaRPr lang="en-US" sz="2250">
              <a:latin typeface="Arial" panose="020B0604020202020204" pitchFamily="34" charset="0"/>
              <a:cs typeface="Arial" panose="020B0604020202020204" pitchFamily="34" charset="0"/>
            </a:endParaRPr>
          </a:p>
        </p:txBody>
      </p:sp>
      <p:sp>
        <p:nvSpPr>
          <p:cNvPr id="19" name="Be ready to switch between mobile screen and full desktop mode when you need with Workstation Connect Simply dock EM45 and start full desktop mode"/>
          <p:cNvSpPr/>
          <p:nvPr/>
        </p:nvSpPr>
        <p:spPr>
          <a:xfrm>
            <a:off x="14839952" y="6779489"/>
            <a:ext cx="3073235" cy="18288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Be ready to switch between mobile screen and full desktop mode when you need with Workstation Connect. Simply dock EM45 and start full desktop mode.
</a:t>
            </a:r>
            <a:endParaRPr lang="en-US">
              <a:latin typeface="Arial" panose="020B0604020202020204" pitchFamily="34" charset="0"/>
              <a:cs typeface="Arial" panose="020B0604020202020204" pitchFamily="34" charset="0"/>
            </a:endParaRPr>
          </a:p>
        </p:txBody>
      </p:sp>
      <p:sp>
        <p:nvSpPr>
          <p:cNvPr id="20" name="Workstation on demand"/>
          <p:cNvSpPr/>
          <p:nvPr/>
        </p:nvSpPr>
        <p:spPr>
          <a:xfrm>
            <a:off x="14839950" y="5898738"/>
            <a:ext cx="3084876" cy="85725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Workstation on demand
</a:t>
            </a:r>
            <a:endParaRPr lang="en-US" sz="225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EB50B35-E47C-EDED-6D0F-43EF639169C4}"/>
              </a:ext>
            </a:extLst>
          </p:cNvPr>
          <p:cNvSpPr txBox="1"/>
          <p:nvPr/>
        </p:nvSpPr>
        <p:spPr>
          <a:xfrm>
            <a:off x="879566" y="9622087"/>
            <a:ext cx="6400800" cy="307777"/>
          </a:xfrm>
          <a:prstGeom prst="rect">
            <a:avLst/>
          </a:prstGeom>
          <a:noFill/>
        </p:spPr>
        <p:txBody>
          <a:bodyPr wrap="square" rtlCol="0">
            <a:spAutoFit/>
          </a:bodyPr>
          <a:lstStyle/>
          <a:p>
            <a:r>
              <a:rPr lang="en-US" sz="1400"/>
              <a:t>*Requires a certified payment application. Not provided</a:t>
            </a:r>
          </a:p>
        </p:txBody>
      </p:sp>
      <p:sp>
        <p:nvSpPr>
          <p:cNvPr id="22" name="IP68">
            <a:extLst>
              <a:ext uri="{FF2B5EF4-FFF2-40B4-BE49-F238E27FC236}">
                <a16:creationId xmlns:a16="http://schemas.microsoft.com/office/drawing/2014/main" id="{50174928-8ADC-257E-D250-D7DE7D2E0316}"/>
              </a:ext>
            </a:extLst>
          </p:cNvPr>
          <p:cNvSpPr/>
          <p:nvPr/>
        </p:nvSpPr>
        <p:spPr>
          <a:xfrm>
            <a:off x="13049696" y="2719869"/>
            <a:ext cx="628650" cy="285750"/>
          </a:xfrm>
          <a:prstGeom prst="rect">
            <a:avLst/>
          </a:prstGeom>
          <a:noFill/>
          <a:ln/>
        </p:spPr>
        <p:txBody>
          <a:bodyPr wrap="square" lIns="0" tIns="0" rIns="0" bIns="0" rtlCol="0" anchor="ctr"/>
          <a:lstStyle/>
          <a:p>
            <a:pPr>
              <a:lnSpc>
                <a:spcPts val="2700"/>
              </a:lnSpc>
            </a:pPr>
            <a:r>
              <a:rPr lang="en-US" sz="2250" b="1">
                <a:solidFill>
                  <a:srgbClr val="BC6C6B"/>
                </a:solidFill>
                <a:latin typeface="Arial" panose="020B0604020202020204" pitchFamily="34" charset="0"/>
                <a:ea typeface="Proxima Nova Bold" pitchFamily="34" charset="-122"/>
                <a:cs typeface="Arial" panose="020B0604020202020204" pitchFamily="34" charset="0"/>
              </a:rPr>
              <a:t>IP68</a:t>
            </a:r>
            <a:endParaRPr lang="en-US" sz="2250">
              <a:solidFill>
                <a:srgbClr val="BC6C6B"/>
              </a:solidFill>
              <a:latin typeface="Arial" panose="020B0604020202020204" pitchFamily="34" charset="0"/>
              <a:cs typeface="Arial" panose="020B0604020202020204" pitchFamily="34" charset="0"/>
            </a:endParaRPr>
          </a:p>
        </p:txBody>
      </p:sp>
      <p:pic>
        <p:nvPicPr>
          <p:cNvPr id="23" name="Group 49005" descr="preencoded.png">
            <a:extLst>
              <a:ext uri="{FF2B5EF4-FFF2-40B4-BE49-F238E27FC236}">
                <a16:creationId xmlns:a16="http://schemas.microsoft.com/office/drawing/2014/main" id="{5E4074E1-E4E5-5729-0B4E-D1BE8445909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077633" y="9387786"/>
            <a:ext cx="1828800" cy="5619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4"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10287000"/>
          </a:xfrm>
          <a:prstGeom prst="rect">
            <a:avLst/>
          </a:prstGeom>
        </p:spPr>
      </p:pic>
      <p:pic>
        <p:nvPicPr>
          <p:cNvPr id="6" name="Rectangl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9059" y="5194341"/>
            <a:ext cx="7848600" cy="3667125"/>
          </a:xfrm>
          <a:prstGeom prst="rect">
            <a:avLst/>
          </a:prstGeom>
        </p:spPr>
      </p:pic>
      <p:pic>
        <p:nvPicPr>
          <p:cNvPr id="7" name="Rectangle 1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7242216"/>
            <a:ext cx="9144000" cy="1619250"/>
          </a:xfrm>
          <a:prstGeom prst="rect">
            <a:avLst/>
          </a:prstGeom>
        </p:spPr>
      </p:pic>
      <p:sp>
        <p:nvSpPr>
          <p:cNvPr id="8" name="Route management Verify shipments at different points along the supply chain ensuring accuracy and reducing fraud or loss Route navigation and delivery workflow"/>
          <p:cNvSpPr/>
          <p:nvPr/>
        </p:nvSpPr>
        <p:spPr>
          <a:xfrm>
            <a:off x="9751965" y="952500"/>
            <a:ext cx="3329955" cy="386133"/>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Route management
</a:t>
            </a:r>
            <a:r>
              <a:rPr lang="en-US" sz="2250">
                <a:latin typeface="Arial" panose="020B0604020202020204" pitchFamily="34" charset="0"/>
                <a:ea typeface="Proxima Nova Regular" pitchFamily="34" charset="-122"/>
                <a:cs typeface="Arial" panose="020B0604020202020204" pitchFamily="34" charset="0"/>
              </a:rPr>
              <a:t>
</a:t>
            </a:r>
            <a:endParaRPr lang="en-US" sz="2250">
              <a:latin typeface="Arial" panose="020B0604020202020204" pitchFamily="34" charset="0"/>
              <a:cs typeface="Arial" panose="020B0604020202020204" pitchFamily="34" charset="0"/>
            </a:endParaRPr>
          </a:p>
        </p:txBody>
      </p:sp>
      <p:sp>
        <p:nvSpPr>
          <p:cNvPr id="9" name="Proof of delivery Confirm the delivery of items in real-time Field services Equipment Identification Support maintenance and inspections with photovideo documentation"/>
          <p:cNvSpPr/>
          <p:nvPr/>
        </p:nvSpPr>
        <p:spPr>
          <a:xfrm>
            <a:off x="13458827" y="952502"/>
            <a:ext cx="3712592" cy="29441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Proof of delivery
</a:t>
            </a:r>
            <a:endParaRPr lang="en-US" sz="2250">
              <a:latin typeface="Arial" panose="020B0604020202020204" pitchFamily="34" charset="0"/>
              <a:cs typeface="Arial" panose="020B0604020202020204" pitchFamily="34" charset="0"/>
            </a:endParaRPr>
          </a:p>
        </p:txBody>
      </p:sp>
      <p:sp>
        <p:nvSpPr>
          <p:cNvPr id="10" name="Ideal Environments"/>
          <p:cNvSpPr/>
          <p:nvPr/>
        </p:nvSpPr>
        <p:spPr>
          <a:xfrm>
            <a:off x="9825397" y="6002358"/>
            <a:ext cx="2989283" cy="285750"/>
          </a:xfrm>
          <a:prstGeom prst="rect">
            <a:avLst/>
          </a:prstGeom>
          <a:noFill/>
          <a:ln/>
        </p:spPr>
        <p:txBody>
          <a:bodyPr wrap="square" lIns="0" tIns="0" rIns="0" bIns="0" rtlCol="0" anchor="ctr"/>
          <a:lstStyle/>
          <a:p>
            <a:pPr>
              <a:lnSpc>
                <a:spcPts val="2700"/>
              </a:lnSpc>
            </a:pPr>
            <a:r>
              <a:rPr lang="en-US" sz="2250" dirty="0">
                <a:latin typeface="Arial" panose="020B0604020202020204" pitchFamily="34" charset="0"/>
                <a:ea typeface="Proxima Nova Regular" pitchFamily="34" charset="-122"/>
                <a:cs typeface="Arial" panose="020B0604020202020204" pitchFamily="34" charset="0"/>
              </a:rPr>
              <a:t>Ideal Environments</a:t>
            </a:r>
            <a:endParaRPr lang="en-US" sz="2250" dirty="0">
              <a:latin typeface="Arial" panose="020B0604020202020204" pitchFamily="34" charset="0"/>
              <a:cs typeface="Arial" panose="020B0604020202020204" pitchFamily="34" charset="0"/>
            </a:endParaRPr>
          </a:p>
        </p:txBody>
      </p:sp>
      <p:sp>
        <p:nvSpPr>
          <p:cNvPr id="11" name="Ideal Users"/>
          <p:cNvSpPr/>
          <p:nvPr/>
        </p:nvSpPr>
        <p:spPr>
          <a:xfrm>
            <a:off x="13489858" y="6002358"/>
            <a:ext cx="2387453" cy="285750"/>
          </a:xfrm>
          <a:prstGeom prst="rect">
            <a:avLst/>
          </a:prstGeom>
          <a:noFill/>
          <a:ln/>
        </p:spPr>
        <p:txBody>
          <a:bodyPr wrap="square" lIns="0" tIns="0" rIns="0" bIns="0" rtlCol="0" anchor="ctr"/>
          <a:lstStyle/>
          <a:p>
            <a:pPr>
              <a:lnSpc>
                <a:spcPts val="2700"/>
              </a:lnSpc>
            </a:pPr>
            <a:r>
              <a:rPr lang="en-US" sz="2250">
                <a:latin typeface="Arial" panose="020B0604020202020204" pitchFamily="34" charset="0"/>
                <a:ea typeface="Proxima Nova Regular" pitchFamily="34" charset="-122"/>
                <a:cs typeface="Arial" panose="020B0604020202020204" pitchFamily="34" charset="0"/>
              </a:rPr>
              <a:t>Ideal Users</a:t>
            </a:r>
            <a:endParaRPr lang="en-US" sz="2250">
              <a:latin typeface="Arial" panose="020B0604020202020204" pitchFamily="34" charset="0"/>
              <a:cs typeface="Arial" panose="020B0604020202020204" pitchFamily="34" charset="0"/>
            </a:endParaRPr>
          </a:p>
        </p:txBody>
      </p:sp>
      <p:sp>
        <p:nvSpPr>
          <p:cNvPr id="12" name="Postal services Delivery Field services Last mile delivery"/>
          <p:cNvSpPr/>
          <p:nvPr/>
        </p:nvSpPr>
        <p:spPr>
          <a:xfrm>
            <a:off x="9825397" y="6669108"/>
            <a:ext cx="3450767" cy="1143000"/>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Postal services Delivery
Field services
Last mile delivery</a:t>
            </a:r>
            <a:endParaRPr lang="en-US" sz="2250">
              <a:latin typeface="Arial" panose="020B0604020202020204" pitchFamily="34" charset="0"/>
              <a:cs typeface="Arial" panose="020B0604020202020204" pitchFamily="34" charset="0"/>
            </a:endParaRPr>
          </a:p>
        </p:txBody>
      </p:sp>
      <p:sp>
        <p:nvSpPr>
          <p:cNvPr id="13" name="Postal worker DSD Driver Field merchandiser Field sales Field technician engineer"/>
          <p:cNvSpPr/>
          <p:nvPr/>
        </p:nvSpPr>
        <p:spPr>
          <a:xfrm>
            <a:off x="13489859" y="6669108"/>
            <a:ext cx="3847802" cy="1714500"/>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Postal worker
DSD Driver
Field merchandiser </a:t>
            </a:r>
          </a:p>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Field sales
Field technician/ engineer</a:t>
            </a:r>
            <a:endParaRPr lang="en-US" sz="2250">
              <a:latin typeface="Arial" panose="020B0604020202020204" pitchFamily="34" charset="0"/>
              <a:cs typeface="Arial" panose="020B0604020202020204" pitchFamily="34" charset="0"/>
            </a:endParaRPr>
          </a:p>
        </p:txBody>
      </p:sp>
      <p:sp>
        <p:nvSpPr>
          <p:cNvPr id="14" name="Field Mobility"/>
          <p:cNvSpPr/>
          <p:nvPr/>
        </p:nvSpPr>
        <p:spPr>
          <a:xfrm>
            <a:off x="950345" y="7577543"/>
            <a:ext cx="6660134" cy="952500"/>
          </a:xfrm>
          <a:prstGeom prst="rect">
            <a:avLst/>
          </a:prstGeom>
          <a:noFill/>
          <a:ln/>
        </p:spPr>
        <p:txBody>
          <a:bodyPr wrap="square" lIns="0" tIns="0" rIns="0" bIns="0" rtlCol="0" anchor="ctr"/>
          <a:lstStyle/>
          <a:p>
            <a:pPr>
              <a:lnSpc>
                <a:spcPts val="9075"/>
              </a:lnSpc>
            </a:pPr>
            <a:r>
              <a:rPr lang="en-US" sz="7500" dirty="0">
                <a:solidFill>
                  <a:schemeClr val="bg1"/>
                </a:solidFill>
                <a:latin typeface="Arial" panose="020B0604020202020204" pitchFamily="34" charset="0"/>
                <a:ea typeface="Proxima Nova Bold" pitchFamily="34" charset="-122"/>
                <a:cs typeface="Arial" panose="020B0604020202020204" pitchFamily="34" charset="0"/>
              </a:rPr>
              <a:t>Field Mobility</a:t>
            </a:r>
            <a:endParaRPr lang="en-US" sz="7500" dirty="0">
              <a:solidFill>
                <a:schemeClr val="bg1"/>
              </a:solidFill>
              <a:latin typeface="Arial" panose="020B0604020202020204" pitchFamily="34" charset="0"/>
              <a:cs typeface="Arial" panose="020B0604020202020204" pitchFamily="34" charset="0"/>
            </a:endParaRPr>
          </a:p>
        </p:txBody>
      </p:sp>
      <p:sp>
        <p:nvSpPr>
          <p:cNvPr id="17" name="Proof of delivery Confirm the delivery of items in real-time Field services Equipment Identification Support maintenance and inspections with photovideo documentation">
            <a:extLst>
              <a:ext uri="{FF2B5EF4-FFF2-40B4-BE49-F238E27FC236}">
                <a16:creationId xmlns:a16="http://schemas.microsoft.com/office/drawing/2014/main" id="{9F60DAE6-8953-15FC-95CD-1A02688CCE3B}"/>
              </a:ext>
            </a:extLst>
          </p:cNvPr>
          <p:cNvSpPr/>
          <p:nvPr/>
        </p:nvSpPr>
        <p:spPr>
          <a:xfrm>
            <a:off x="13458827" y="1338635"/>
            <a:ext cx="3712592" cy="294410"/>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Confirm the delivery of items in real-time.</a:t>
            </a:r>
            <a:endParaRPr lang="en-US" sz="2250">
              <a:latin typeface="Arial" panose="020B0604020202020204" pitchFamily="34" charset="0"/>
              <a:cs typeface="Arial" panose="020B0604020202020204" pitchFamily="34" charset="0"/>
            </a:endParaRPr>
          </a:p>
        </p:txBody>
      </p:sp>
      <p:sp>
        <p:nvSpPr>
          <p:cNvPr id="18" name="Proof of delivery Confirm the delivery of items in real-time Field services Equipment Identification Support maintenance and inspections with photovideo documentation">
            <a:extLst>
              <a:ext uri="{FF2B5EF4-FFF2-40B4-BE49-F238E27FC236}">
                <a16:creationId xmlns:a16="http://schemas.microsoft.com/office/drawing/2014/main" id="{6DDDD206-175B-4921-818A-A0F4A508F266}"/>
              </a:ext>
            </a:extLst>
          </p:cNvPr>
          <p:cNvSpPr/>
          <p:nvPr/>
        </p:nvSpPr>
        <p:spPr>
          <a:xfrm>
            <a:off x="13458827" y="2472545"/>
            <a:ext cx="3712592" cy="29441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Field Services</a:t>
            </a:r>
            <a:endParaRPr lang="en-US" sz="2250">
              <a:latin typeface="Arial" panose="020B0604020202020204" pitchFamily="34" charset="0"/>
              <a:cs typeface="Arial" panose="020B0604020202020204" pitchFamily="34" charset="0"/>
            </a:endParaRPr>
          </a:p>
        </p:txBody>
      </p:sp>
      <p:sp>
        <p:nvSpPr>
          <p:cNvPr id="19" name="Proof of delivery Confirm the delivery of items in real-time Field services Equipment Identification Support maintenance and inspections with photovideo documentation">
            <a:extLst>
              <a:ext uri="{FF2B5EF4-FFF2-40B4-BE49-F238E27FC236}">
                <a16:creationId xmlns:a16="http://schemas.microsoft.com/office/drawing/2014/main" id="{CFE5A5B6-64A8-BB81-C0DF-302D5E5823E5}"/>
              </a:ext>
            </a:extLst>
          </p:cNvPr>
          <p:cNvSpPr/>
          <p:nvPr/>
        </p:nvSpPr>
        <p:spPr>
          <a:xfrm>
            <a:off x="13458827" y="2858678"/>
            <a:ext cx="3712592" cy="2045834"/>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Equipment Identification.
Support maintenance   and inspections with photo/video documentation.</a:t>
            </a:r>
            <a:endParaRPr lang="en-US" sz="2250">
              <a:latin typeface="Arial" panose="020B0604020202020204" pitchFamily="34" charset="0"/>
              <a:cs typeface="Arial" panose="020B0604020202020204" pitchFamily="34" charset="0"/>
            </a:endParaRPr>
          </a:p>
        </p:txBody>
      </p:sp>
      <p:sp>
        <p:nvSpPr>
          <p:cNvPr id="20" name="Proof of delivery Confirm the delivery of items in real-time Field services Equipment Identification Support maintenance and inspections with photovideo documentation">
            <a:extLst>
              <a:ext uri="{FF2B5EF4-FFF2-40B4-BE49-F238E27FC236}">
                <a16:creationId xmlns:a16="http://schemas.microsoft.com/office/drawing/2014/main" id="{DD716DF7-BB46-530F-446C-0F36AAEB9106}"/>
              </a:ext>
            </a:extLst>
          </p:cNvPr>
          <p:cNvSpPr/>
          <p:nvPr/>
        </p:nvSpPr>
        <p:spPr>
          <a:xfrm>
            <a:off x="9751966" y="1338635"/>
            <a:ext cx="3210224" cy="3387746"/>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Verify shipments at different points along the supply chain, ensuring accuracy and reducing fraud   or loss.
Route navigation and delivery workflow.</a:t>
            </a:r>
            <a:endParaRPr lang="en-US" sz="2250">
              <a:latin typeface="Arial" panose="020B0604020202020204" pitchFamily="34" charset="0"/>
              <a:cs typeface="Arial" panose="020B0604020202020204" pitchFamily="34" charset="0"/>
            </a:endParaRPr>
          </a:p>
        </p:txBody>
      </p:sp>
      <p:pic>
        <p:nvPicPr>
          <p:cNvPr id="15" name="Group 49005" descr="preencoded.png">
            <a:extLst>
              <a:ext uri="{FF2B5EF4-FFF2-40B4-BE49-F238E27FC236}">
                <a16:creationId xmlns:a16="http://schemas.microsoft.com/office/drawing/2014/main" id="{B057A29D-95A0-5614-F935-0882FEF651F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077633" y="9387786"/>
            <a:ext cx="1828800" cy="5619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10"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2500" y="2518562"/>
            <a:ext cx="2495550" cy="3028950"/>
          </a:xfrm>
          <a:prstGeom prst="rect">
            <a:avLst/>
          </a:prstGeom>
        </p:spPr>
      </p:pic>
      <p:pic>
        <p:nvPicPr>
          <p:cNvPr id="6" name="Rectangle 11"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24363" y="2518562"/>
            <a:ext cx="2495550" cy="3028950"/>
          </a:xfrm>
          <a:prstGeom prst="rect">
            <a:avLst/>
          </a:prstGeom>
        </p:spPr>
      </p:pic>
      <p:pic>
        <p:nvPicPr>
          <p:cNvPr id="7" name="Rectangle 12" descr="preencoded.png"/>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896225" y="2518562"/>
            <a:ext cx="2495550" cy="3028950"/>
          </a:xfrm>
          <a:prstGeom prst="rect">
            <a:avLst/>
          </a:prstGeom>
        </p:spPr>
      </p:pic>
      <p:pic>
        <p:nvPicPr>
          <p:cNvPr id="8" name="Rectangle 13" descr="preencoded.png"/>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368088" y="2518562"/>
            <a:ext cx="2495550" cy="3028950"/>
          </a:xfrm>
          <a:prstGeom prst="rect">
            <a:avLst/>
          </a:prstGeom>
        </p:spPr>
      </p:pic>
      <p:pic>
        <p:nvPicPr>
          <p:cNvPr id="9" name="Rectangle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839950" y="2518562"/>
            <a:ext cx="2495550" cy="3028950"/>
          </a:xfrm>
          <a:prstGeom prst="rect">
            <a:avLst/>
          </a:prstGeom>
        </p:spPr>
      </p:pic>
      <p:pic>
        <p:nvPicPr>
          <p:cNvPr id="10" name="Panther  DLD POD 3" descr="preencoded.png"/>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5534830" y="2875725"/>
            <a:ext cx="1104900" cy="2314575"/>
          </a:xfrm>
          <a:prstGeom prst="rect">
            <a:avLst/>
          </a:prstGeom>
        </p:spPr>
      </p:pic>
      <p:pic>
        <p:nvPicPr>
          <p:cNvPr id="11" name="image 24" descr="preencoded.png"/>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5607754" y="2973084"/>
            <a:ext cx="952500" cy="2124075"/>
          </a:xfrm>
          <a:prstGeom prst="rect">
            <a:avLst/>
          </a:prstGeom>
        </p:spPr>
      </p:pic>
      <p:sp>
        <p:nvSpPr>
          <p:cNvPr id="12" name="Field Mobility"/>
          <p:cNvSpPr/>
          <p:nvPr/>
        </p:nvSpPr>
        <p:spPr>
          <a:xfrm>
            <a:off x="952500" y="866813"/>
            <a:ext cx="9458325"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Field Mobility</a:t>
            </a:r>
            <a:endParaRPr lang="en-US" sz="8250" dirty="0">
              <a:solidFill>
                <a:srgbClr val="0E73E6"/>
              </a:solidFill>
              <a:latin typeface="Arial" panose="020B0604020202020204" pitchFamily="34" charset="0"/>
              <a:cs typeface="Arial" panose="020B0604020202020204" pitchFamily="34" charset="0"/>
            </a:endParaRPr>
          </a:p>
        </p:txBody>
      </p:sp>
      <p:sp>
        <p:nvSpPr>
          <p:cNvPr id="13" name="Extended battery life is crucial for field work Have peace of mind if access to charging is limited  the battery in EM45 will last up to 25hrs Get fast charging 0 to 50 in 30 min USB-C charging"/>
          <p:cNvSpPr/>
          <p:nvPr/>
        </p:nvSpPr>
        <p:spPr>
          <a:xfrm>
            <a:off x="952500" y="6660738"/>
            <a:ext cx="2514600" cy="20574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Extended battery life is crucial for field work. Have peace of mind if access to charging is limited – the battery in EM45 will last up to 25hrs. Get fast charging 0 to 50% in 30 min. USB-C charging.</a:t>
            </a:r>
            <a:endParaRPr lang="en-US">
              <a:latin typeface="Arial" panose="020B0604020202020204" pitchFamily="34" charset="0"/>
              <a:cs typeface="Arial" panose="020B0604020202020204" pitchFamily="34" charset="0"/>
            </a:endParaRPr>
          </a:p>
        </p:txBody>
      </p:sp>
      <p:sp>
        <p:nvSpPr>
          <p:cNvPr id="14" name="name_25hr battery"/>
          <p:cNvSpPr/>
          <p:nvPr/>
        </p:nvSpPr>
        <p:spPr>
          <a:xfrm>
            <a:off x="952500"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25hr battery
</a:t>
            </a:r>
            <a:endParaRPr lang="en-US" sz="2250">
              <a:latin typeface="Arial" panose="020B0604020202020204" pitchFamily="34" charset="0"/>
              <a:cs typeface="Arial" panose="020B0604020202020204" pitchFamily="34" charset="0"/>
            </a:endParaRPr>
          </a:p>
        </p:txBody>
      </p:sp>
      <p:sp>
        <p:nvSpPr>
          <p:cNvPr id="15" name="Stay connected and have continuous communication and data transfer wherever your field workers are"/>
          <p:cNvSpPr/>
          <p:nvPr/>
        </p:nvSpPr>
        <p:spPr>
          <a:xfrm>
            <a:off x="4424363" y="6660738"/>
            <a:ext cx="2514600" cy="11430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Stay connected and have continuous communication and data transfer wherever your field workers are.</a:t>
            </a:r>
            <a:endParaRPr lang="en-US">
              <a:latin typeface="Arial" panose="020B0604020202020204" pitchFamily="34" charset="0"/>
              <a:cs typeface="Arial" panose="020B0604020202020204" pitchFamily="34" charset="0"/>
            </a:endParaRPr>
          </a:p>
        </p:txBody>
      </p:sp>
      <p:sp>
        <p:nvSpPr>
          <p:cNvPr id="16" name="Wi-Fi 6E and 5G"/>
          <p:cNvSpPr/>
          <p:nvPr/>
        </p:nvSpPr>
        <p:spPr>
          <a:xfrm>
            <a:off x="4424364"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Wi-Fi 6E and 5G
</a:t>
            </a:r>
            <a:endParaRPr lang="en-US" sz="2250">
              <a:latin typeface="Arial" panose="020B0604020202020204" pitchFamily="34" charset="0"/>
              <a:cs typeface="Arial" panose="020B0604020202020204" pitchFamily="34" charset="0"/>
            </a:endParaRPr>
          </a:p>
        </p:txBody>
      </p:sp>
      <p:sp>
        <p:nvSpPr>
          <p:cNvPr id="17" name="Ready for documenting field conditions capturing evidence or reporting issues Features optical image stabilization dirty lens detection good low-light performance and auto face blur"/>
          <p:cNvSpPr/>
          <p:nvPr/>
        </p:nvSpPr>
        <p:spPr>
          <a:xfrm>
            <a:off x="7896225" y="6660738"/>
            <a:ext cx="2514600" cy="20574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Ready for documenting field conditions, capturing evidence, or reporting issues. Features optical image stabilization, dirty lens detection, good low-light performance, and auto face blur.</a:t>
            </a:r>
            <a:endParaRPr lang="en-US">
              <a:latin typeface="Arial" panose="020B0604020202020204" pitchFamily="34" charset="0"/>
              <a:cs typeface="Arial" panose="020B0604020202020204" pitchFamily="34" charset="0"/>
            </a:endParaRPr>
          </a:p>
        </p:txBody>
      </p:sp>
      <p:sp>
        <p:nvSpPr>
          <p:cNvPr id="18" name="name_50MP Camera"/>
          <p:cNvSpPr/>
          <p:nvPr/>
        </p:nvSpPr>
        <p:spPr>
          <a:xfrm>
            <a:off x="7896225"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50MP Camera
</a:t>
            </a:r>
            <a:endParaRPr lang="en-US" sz="2250">
              <a:latin typeface="Arial" panose="020B0604020202020204" pitchFamily="34" charset="0"/>
              <a:cs typeface="Arial" panose="020B0604020202020204" pitchFamily="34" charset="0"/>
            </a:endParaRPr>
          </a:p>
        </p:txBody>
      </p:sp>
      <p:sp>
        <p:nvSpPr>
          <p:cNvPr id="19" name="EM45 is business durable tested and exceeding MIL-STD 810H for ruggedness and waterproof dustproof at IP68 so your field workers can go on uninterrupted even after a drop or a spill"/>
          <p:cNvSpPr/>
          <p:nvPr/>
        </p:nvSpPr>
        <p:spPr>
          <a:xfrm>
            <a:off x="11368088" y="6660738"/>
            <a:ext cx="2514600" cy="22860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EM45 is business durable, tested and exceeding MIL-STD 810H for ruggedness and waterproof/ dustproof at IP68, so your field workers can go on uninterrupted even after a drop or a spill.</a:t>
            </a:r>
            <a:endParaRPr lang="en-US">
              <a:latin typeface="Arial" panose="020B0604020202020204" pitchFamily="34" charset="0"/>
              <a:cs typeface="Arial" panose="020B0604020202020204" pitchFamily="34" charset="0"/>
            </a:endParaRPr>
          </a:p>
        </p:txBody>
      </p:sp>
      <p:sp>
        <p:nvSpPr>
          <p:cNvPr id="20" name="Durability"/>
          <p:cNvSpPr/>
          <p:nvPr/>
        </p:nvSpPr>
        <p:spPr>
          <a:xfrm>
            <a:off x="11368089"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Durability
</a:t>
            </a:r>
            <a:endParaRPr lang="en-US" sz="2250">
              <a:latin typeface="Arial" panose="020B0604020202020204" pitchFamily="34" charset="0"/>
              <a:cs typeface="Arial" panose="020B0604020202020204" pitchFamily="34" charset="0"/>
            </a:endParaRPr>
          </a:p>
        </p:txBody>
      </p:sp>
      <p:sp>
        <p:nvSpPr>
          <p:cNvPr id="21" name="IP68"/>
          <p:cNvSpPr/>
          <p:nvPr/>
        </p:nvSpPr>
        <p:spPr>
          <a:xfrm>
            <a:off x="13049696" y="2719869"/>
            <a:ext cx="628650" cy="285750"/>
          </a:xfrm>
          <a:prstGeom prst="rect">
            <a:avLst/>
          </a:prstGeom>
          <a:noFill/>
          <a:ln/>
        </p:spPr>
        <p:txBody>
          <a:bodyPr wrap="square" lIns="0" tIns="0" rIns="0" bIns="0" rtlCol="0" anchor="ctr"/>
          <a:lstStyle/>
          <a:p>
            <a:pPr>
              <a:lnSpc>
                <a:spcPts val="2700"/>
              </a:lnSpc>
            </a:pPr>
            <a:r>
              <a:rPr lang="en-US" sz="2250" b="1">
                <a:solidFill>
                  <a:srgbClr val="99BA68"/>
                </a:solidFill>
                <a:latin typeface="Arial" panose="020B0604020202020204" pitchFamily="34" charset="0"/>
                <a:ea typeface="Proxima Nova Bold" pitchFamily="34" charset="-122"/>
                <a:cs typeface="Arial" panose="020B0604020202020204" pitchFamily="34" charset="0"/>
              </a:rPr>
              <a:t>IP68</a:t>
            </a:r>
            <a:endParaRPr lang="en-US" sz="2250">
              <a:latin typeface="Arial" panose="020B0604020202020204" pitchFamily="34" charset="0"/>
              <a:cs typeface="Arial" panose="020B0604020202020204" pitchFamily="34" charset="0"/>
            </a:endParaRPr>
          </a:p>
        </p:txBody>
      </p:sp>
      <p:sp>
        <p:nvSpPr>
          <p:cNvPr id="22" name="Includes biometric authentication and Identity Guardian protecting sensitive data collected in the field"/>
          <p:cNvSpPr/>
          <p:nvPr/>
        </p:nvSpPr>
        <p:spPr>
          <a:xfrm>
            <a:off x="14839950" y="6660738"/>
            <a:ext cx="2514600" cy="16002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Includes biometric authentication and Identity Guardian, protecting sensitive data collected in the field.
</a:t>
            </a:r>
            <a:endParaRPr lang="en-US">
              <a:latin typeface="Arial" panose="020B0604020202020204" pitchFamily="34" charset="0"/>
              <a:cs typeface="Arial" panose="020B0604020202020204" pitchFamily="34" charset="0"/>
            </a:endParaRPr>
          </a:p>
        </p:txBody>
      </p:sp>
      <p:sp>
        <p:nvSpPr>
          <p:cNvPr id="23" name="Extra Security"/>
          <p:cNvSpPr/>
          <p:nvPr/>
        </p:nvSpPr>
        <p:spPr>
          <a:xfrm>
            <a:off x="14839950" y="5898738"/>
            <a:ext cx="2524125" cy="85725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Extra Security
</a:t>
            </a:r>
            <a:endParaRPr lang="en-US" sz="2250">
              <a:latin typeface="Arial" panose="020B0604020202020204" pitchFamily="34" charset="0"/>
              <a:cs typeface="Arial" panose="020B0604020202020204" pitchFamily="34" charset="0"/>
            </a:endParaRPr>
          </a:p>
        </p:txBody>
      </p:sp>
      <p:pic>
        <p:nvPicPr>
          <p:cNvPr id="24" name="Group 49005" descr="preencoded.png">
            <a:extLst>
              <a:ext uri="{FF2B5EF4-FFF2-40B4-BE49-F238E27FC236}">
                <a16:creationId xmlns:a16="http://schemas.microsoft.com/office/drawing/2014/main" id="{933FFEA1-678C-9432-29F7-154B2B998C9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077633" y="9387786"/>
            <a:ext cx="1828800" cy="5619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4"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10287000"/>
          </a:xfrm>
          <a:prstGeom prst="rect">
            <a:avLst/>
          </a:prstGeom>
        </p:spPr>
      </p:pic>
      <p:pic>
        <p:nvPicPr>
          <p:cNvPr id="6" name="Rectangle 1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7244445"/>
            <a:ext cx="9144000" cy="1619250"/>
          </a:xfrm>
          <a:prstGeom prst="rect">
            <a:avLst/>
          </a:prstGeom>
        </p:spPr>
      </p:pic>
      <p:pic>
        <p:nvPicPr>
          <p:cNvPr id="7" name="Rectangle 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489059" y="5194341"/>
            <a:ext cx="7848600" cy="3667125"/>
          </a:xfrm>
          <a:prstGeom prst="rect">
            <a:avLst/>
          </a:prstGeom>
        </p:spPr>
      </p:pic>
      <p:sp>
        <p:nvSpPr>
          <p:cNvPr id="8" name="Transportation"/>
          <p:cNvSpPr/>
          <p:nvPr/>
        </p:nvSpPr>
        <p:spPr>
          <a:xfrm>
            <a:off x="1056908" y="7577543"/>
            <a:ext cx="6810746" cy="952500"/>
          </a:xfrm>
          <a:prstGeom prst="rect">
            <a:avLst/>
          </a:prstGeom>
          <a:noFill/>
          <a:ln/>
        </p:spPr>
        <p:txBody>
          <a:bodyPr wrap="square" lIns="0" tIns="0" rIns="0" bIns="0" rtlCol="0" anchor="ctr"/>
          <a:lstStyle/>
          <a:p>
            <a:pPr>
              <a:lnSpc>
                <a:spcPts val="9075"/>
              </a:lnSpc>
            </a:pPr>
            <a:r>
              <a:rPr lang="en-US" sz="7500" dirty="0">
                <a:solidFill>
                  <a:schemeClr val="bg1"/>
                </a:solidFill>
                <a:latin typeface="Arial" panose="020B0604020202020204" pitchFamily="34" charset="0"/>
                <a:ea typeface="Proxima Nova Bold" pitchFamily="34" charset="-122"/>
                <a:cs typeface="Arial" panose="020B0604020202020204" pitchFamily="34" charset="0"/>
              </a:rPr>
              <a:t>Transportation</a:t>
            </a:r>
            <a:endParaRPr lang="en-US" sz="7500" dirty="0">
              <a:solidFill>
                <a:schemeClr val="bg1"/>
              </a:solidFill>
              <a:latin typeface="Arial" panose="020B0604020202020204" pitchFamily="34" charset="0"/>
              <a:cs typeface="Arial" panose="020B0604020202020204" pitchFamily="34" charset="0"/>
            </a:endParaRPr>
          </a:p>
        </p:txBody>
      </p:sp>
      <p:sp>
        <p:nvSpPr>
          <p:cNvPr id="9" name="Ideal Environments"/>
          <p:cNvSpPr/>
          <p:nvPr/>
        </p:nvSpPr>
        <p:spPr>
          <a:xfrm>
            <a:off x="9871697" y="5575340"/>
            <a:ext cx="2751776" cy="285750"/>
          </a:xfrm>
          <a:prstGeom prst="rect">
            <a:avLst/>
          </a:prstGeom>
          <a:noFill/>
          <a:ln/>
        </p:spPr>
        <p:txBody>
          <a:bodyPr wrap="square" lIns="0" tIns="0" rIns="0" bIns="0" rtlCol="0" anchor="ctr"/>
          <a:lstStyle/>
          <a:p>
            <a:pPr>
              <a:lnSpc>
                <a:spcPts val="2700"/>
              </a:lnSpc>
            </a:pPr>
            <a:r>
              <a:rPr lang="en-US" sz="2250">
                <a:solidFill>
                  <a:srgbClr val="7E6084"/>
                </a:solidFill>
                <a:latin typeface="Arial" panose="020B0604020202020204" pitchFamily="34" charset="0"/>
                <a:ea typeface="Proxima Nova Regular" pitchFamily="34" charset="-122"/>
                <a:cs typeface="Arial" panose="020B0604020202020204" pitchFamily="34" charset="0"/>
              </a:rPr>
              <a:t>Ideal Environments</a:t>
            </a:r>
            <a:endParaRPr lang="en-US" sz="2250">
              <a:latin typeface="Arial" panose="020B0604020202020204" pitchFamily="34" charset="0"/>
              <a:cs typeface="Arial" panose="020B0604020202020204" pitchFamily="34" charset="0"/>
            </a:endParaRPr>
          </a:p>
        </p:txBody>
      </p:sp>
      <p:sp>
        <p:nvSpPr>
          <p:cNvPr id="10" name="Ideal Users"/>
          <p:cNvSpPr/>
          <p:nvPr/>
        </p:nvSpPr>
        <p:spPr>
          <a:xfrm>
            <a:off x="13489858" y="5575340"/>
            <a:ext cx="1900565" cy="285750"/>
          </a:xfrm>
          <a:prstGeom prst="rect">
            <a:avLst/>
          </a:prstGeom>
          <a:noFill/>
          <a:ln/>
        </p:spPr>
        <p:txBody>
          <a:bodyPr wrap="square" lIns="0" tIns="0" rIns="0" bIns="0" rtlCol="0" anchor="ctr"/>
          <a:lstStyle/>
          <a:p>
            <a:pPr>
              <a:lnSpc>
                <a:spcPts val="2700"/>
              </a:lnSpc>
            </a:pPr>
            <a:r>
              <a:rPr lang="en-US" sz="2250">
                <a:solidFill>
                  <a:srgbClr val="7E6084"/>
                </a:solidFill>
                <a:latin typeface="Arial" panose="020B0604020202020204" pitchFamily="34" charset="0"/>
                <a:ea typeface="Proxima Nova Regular" pitchFamily="34" charset="-122"/>
                <a:cs typeface="Arial" panose="020B0604020202020204" pitchFamily="34" charset="0"/>
              </a:rPr>
              <a:t>Ideal Users</a:t>
            </a:r>
            <a:endParaRPr lang="en-US" sz="2250">
              <a:latin typeface="Arial" panose="020B0604020202020204" pitchFamily="34" charset="0"/>
              <a:cs typeface="Arial" panose="020B0604020202020204" pitchFamily="34" charset="0"/>
            </a:endParaRPr>
          </a:p>
        </p:txBody>
      </p:sp>
      <p:sp>
        <p:nvSpPr>
          <p:cNvPr id="11" name="Airline gate Airline cabin Airline lounges Trains Ships"/>
          <p:cNvSpPr/>
          <p:nvPr/>
        </p:nvSpPr>
        <p:spPr>
          <a:xfrm>
            <a:off x="9871697" y="6242090"/>
            <a:ext cx="3210224" cy="1428750"/>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Airline gate 
Airline cabin 
Airline lounges 
Trains
Ships</a:t>
            </a:r>
            <a:endParaRPr lang="en-US" sz="2250">
              <a:latin typeface="Arial" panose="020B0604020202020204" pitchFamily="34" charset="0"/>
              <a:cs typeface="Arial" panose="020B0604020202020204" pitchFamily="34" charset="0"/>
            </a:endParaRPr>
          </a:p>
        </p:txBody>
      </p:sp>
      <p:sp>
        <p:nvSpPr>
          <p:cNvPr id="12" name="Inflight staff On the ground other staff and supervisors Train conductors"/>
          <p:cNvSpPr/>
          <p:nvPr/>
        </p:nvSpPr>
        <p:spPr>
          <a:xfrm>
            <a:off x="13489859" y="6242092"/>
            <a:ext cx="3382640" cy="1630877"/>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Inflight staff
On the ground “other” staff and supervisors
Train conductors</a:t>
            </a:r>
            <a:endParaRPr lang="en-US" sz="2250">
              <a:latin typeface="Arial" panose="020B0604020202020204" pitchFamily="34" charset="0"/>
              <a:cs typeface="Arial" panose="020B0604020202020204" pitchFamily="34" charset="0"/>
            </a:endParaRPr>
          </a:p>
        </p:txBody>
      </p:sp>
      <p:sp>
        <p:nvSpPr>
          <p:cNvPr id="13" name="At the gateboarding Passenger ticketing check-in boarding gate-side bag check On board Passenger manifest check food  inflight sales Transition from check-in duties to gate-side support"/>
          <p:cNvSpPr/>
          <p:nvPr/>
        </p:nvSpPr>
        <p:spPr>
          <a:xfrm>
            <a:off x="9871694" y="954190"/>
            <a:ext cx="7495134" cy="390164"/>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At the gate/boarding
</a:t>
            </a:r>
            <a:r>
              <a:rPr lang="en-US" sz="2250">
                <a:latin typeface="Arial" panose="020B0604020202020204" pitchFamily="34" charset="0"/>
                <a:ea typeface="Proxima Nova Regular" pitchFamily="34" charset="-122"/>
                <a:cs typeface="Arial" panose="020B0604020202020204" pitchFamily="34" charset="0"/>
              </a:rPr>
              <a:t>
</a:t>
            </a:r>
            <a:endParaRPr lang="en-US" sz="2250">
              <a:latin typeface="Arial" panose="020B0604020202020204" pitchFamily="34" charset="0"/>
              <a:cs typeface="Arial" panose="020B0604020202020204" pitchFamily="34" charset="0"/>
            </a:endParaRPr>
          </a:p>
        </p:txBody>
      </p:sp>
      <p:sp>
        <p:nvSpPr>
          <p:cNvPr id="15" name="At the gateboarding Passenger ticketing check-in boarding gate-side bag check On board Passenger manifest check food  inflight sales Transition from check-in duties to gate-side support">
            <a:extLst>
              <a:ext uri="{FF2B5EF4-FFF2-40B4-BE49-F238E27FC236}">
                <a16:creationId xmlns:a16="http://schemas.microsoft.com/office/drawing/2014/main" id="{109CF7E1-9131-6C1D-E4D6-26A094DE4E98}"/>
              </a:ext>
            </a:extLst>
          </p:cNvPr>
          <p:cNvSpPr/>
          <p:nvPr/>
        </p:nvSpPr>
        <p:spPr>
          <a:xfrm>
            <a:off x="9871694" y="1550587"/>
            <a:ext cx="7495134" cy="778157"/>
          </a:xfrm>
          <a:prstGeom prst="rect">
            <a:avLst/>
          </a:prstGeom>
          <a:noFill/>
          <a:ln/>
        </p:spPr>
        <p:txBody>
          <a:bodyPr wrap="square" lIns="0" tIns="0" rIns="0" bIns="0" rtlCol="0" anchor="t"/>
          <a:lstStyle/>
          <a:p>
            <a:pPr>
              <a:lnSpc>
                <a:spcPts val="2700"/>
              </a:lnSpc>
            </a:pPr>
            <a:r>
              <a:rPr lang="en-US" sz="2250">
                <a:latin typeface="Arial" panose="020B0604020202020204" pitchFamily="34" charset="0"/>
                <a:ea typeface="Proxima Nova Regular" pitchFamily="34" charset="-122"/>
                <a:cs typeface="Arial" panose="020B0604020202020204" pitchFamily="34" charset="0"/>
              </a:rPr>
              <a:t>Passenger ticketing, check-in, boarding, </a:t>
            </a:r>
          </a:p>
          <a:p>
            <a:pPr>
              <a:lnSpc>
                <a:spcPts val="2700"/>
              </a:lnSpc>
            </a:pPr>
            <a:r>
              <a:rPr lang="en-US" sz="2250">
                <a:latin typeface="Arial" panose="020B0604020202020204" pitchFamily="34" charset="0"/>
                <a:ea typeface="Proxima Nova Regular" pitchFamily="34" charset="-122"/>
                <a:cs typeface="Arial" panose="020B0604020202020204" pitchFamily="34" charset="0"/>
              </a:rPr>
              <a:t>gate-side bag check.</a:t>
            </a:r>
            <a:endParaRPr lang="en-US" sz="2250">
              <a:latin typeface="Arial" panose="020B0604020202020204" pitchFamily="34" charset="0"/>
              <a:cs typeface="Arial" panose="020B0604020202020204" pitchFamily="34" charset="0"/>
            </a:endParaRPr>
          </a:p>
        </p:txBody>
      </p:sp>
      <p:sp>
        <p:nvSpPr>
          <p:cNvPr id="16" name="At the gateboarding Passenger ticketing check-in boarding gate-side bag check On board Passenger manifest check food  inflight sales Transition from check-in duties to gate-side support">
            <a:extLst>
              <a:ext uri="{FF2B5EF4-FFF2-40B4-BE49-F238E27FC236}">
                <a16:creationId xmlns:a16="http://schemas.microsoft.com/office/drawing/2014/main" id="{5CD289AE-D859-B741-4642-80C5A2E9F6BF}"/>
              </a:ext>
            </a:extLst>
          </p:cNvPr>
          <p:cNvSpPr/>
          <p:nvPr/>
        </p:nvSpPr>
        <p:spPr>
          <a:xfrm>
            <a:off x="9871694" y="2648426"/>
            <a:ext cx="7495134" cy="390164"/>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On board</a:t>
            </a:r>
            <a:endParaRPr lang="en-US" sz="2250">
              <a:latin typeface="Arial" panose="020B0604020202020204" pitchFamily="34" charset="0"/>
              <a:cs typeface="Arial" panose="020B0604020202020204" pitchFamily="34" charset="0"/>
            </a:endParaRPr>
          </a:p>
        </p:txBody>
      </p:sp>
      <p:sp>
        <p:nvSpPr>
          <p:cNvPr id="17" name="At the gateboarding Passenger ticketing check-in boarding gate-side bag check On board Passenger manifest check food  inflight sales Transition from check-in duties to gate-side support">
            <a:extLst>
              <a:ext uri="{FF2B5EF4-FFF2-40B4-BE49-F238E27FC236}">
                <a16:creationId xmlns:a16="http://schemas.microsoft.com/office/drawing/2014/main" id="{99EDF1DA-6676-8F41-6EBB-32D37A04C92C}"/>
              </a:ext>
            </a:extLst>
          </p:cNvPr>
          <p:cNvSpPr/>
          <p:nvPr/>
        </p:nvSpPr>
        <p:spPr>
          <a:xfrm>
            <a:off x="9871694" y="3244822"/>
            <a:ext cx="7495134" cy="778157"/>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Passenger manifest check, food / inflight sales.
Transition from check-in duties to gate-side support.</a:t>
            </a:r>
            <a:endParaRPr lang="en-US" sz="2250">
              <a:latin typeface="Arial" panose="020B0604020202020204" pitchFamily="34" charset="0"/>
              <a:cs typeface="Arial" panose="020B0604020202020204" pitchFamily="34" charset="0"/>
            </a:endParaRPr>
          </a:p>
        </p:txBody>
      </p:sp>
      <p:pic>
        <p:nvPicPr>
          <p:cNvPr id="14" name="Group 49005" descr="preencoded.png">
            <a:extLst>
              <a:ext uri="{FF2B5EF4-FFF2-40B4-BE49-F238E27FC236}">
                <a16:creationId xmlns:a16="http://schemas.microsoft.com/office/drawing/2014/main" id="{87F67826-5C88-20D2-616F-9A4E10E858F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077633" y="9387786"/>
            <a:ext cx="1828800" cy="5619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image 2"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3" name="Group 4900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511360" y="9244775"/>
            <a:ext cx="1828800" cy="561975"/>
          </a:xfrm>
          <a:prstGeom prst="rect">
            <a:avLst/>
          </a:prstGeom>
        </p:spPr>
      </p:pic>
      <p:sp>
        <p:nvSpPr>
          <p:cNvPr id="4" name="About Zebra"/>
          <p:cNvSpPr/>
          <p:nvPr/>
        </p:nvSpPr>
        <p:spPr>
          <a:xfrm>
            <a:off x="952499" y="952500"/>
            <a:ext cx="9936217" cy="1428750"/>
          </a:xfrm>
          <a:prstGeom prst="rect">
            <a:avLst/>
          </a:prstGeom>
          <a:noFill/>
          <a:ln/>
        </p:spPr>
        <p:txBody>
          <a:bodyPr wrap="square" lIns="0" tIns="0" rIns="0" bIns="0" rtlCol="0" anchor="ctr"/>
          <a:lstStyle/>
          <a:p>
            <a:pPr marL="0" indent="0" algn="l">
              <a:lnSpc>
                <a:spcPts val="13650"/>
              </a:lnSpc>
              <a:buNone/>
            </a:pPr>
            <a:r>
              <a:rPr lang="en-US" sz="11250" b="1" dirty="0">
                <a:solidFill>
                  <a:srgbClr val="FFFFFF"/>
                </a:solidFill>
                <a:latin typeface="Arial" panose="020B0604020202020204" pitchFamily="34" charset="0"/>
                <a:ea typeface="Proxima Nova Bold" pitchFamily="34" charset="-122"/>
                <a:cs typeface="Arial" panose="020B0604020202020204" pitchFamily="34" charset="0"/>
              </a:rPr>
              <a:t>About Zebra</a:t>
            </a:r>
            <a:endParaRPr lang="en-US" sz="11250"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10"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29125" y="2518562"/>
            <a:ext cx="2495550" cy="3028950"/>
          </a:xfrm>
          <a:prstGeom prst="rect">
            <a:avLst/>
          </a:prstGeom>
        </p:spPr>
      </p:pic>
      <p:pic>
        <p:nvPicPr>
          <p:cNvPr id="6" name="Rectangle 11" descr="preencoded.pn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52500" y="2518562"/>
            <a:ext cx="2495550" cy="3028950"/>
          </a:xfrm>
          <a:prstGeom prst="rect">
            <a:avLst/>
          </a:prstGeom>
        </p:spPr>
      </p:pic>
      <p:pic>
        <p:nvPicPr>
          <p:cNvPr id="7" name="Rectangle 12" descr="preencoded.png"/>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896225" y="2518562"/>
            <a:ext cx="2495550" cy="3028950"/>
          </a:xfrm>
          <a:prstGeom prst="rect">
            <a:avLst/>
          </a:prstGeom>
        </p:spPr>
      </p:pic>
      <p:pic>
        <p:nvPicPr>
          <p:cNvPr id="8" name="Rectangle 13" descr="preencoded.png"/>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368088" y="2518562"/>
            <a:ext cx="2495550" cy="3028950"/>
          </a:xfrm>
          <a:prstGeom prst="rect">
            <a:avLst/>
          </a:prstGeom>
        </p:spPr>
      </p:pic>
      <p:sp>
        <p:nvSpPr>
          <p:cNvPr id="12" name="Transportation"/>
          <p:cNvSpPr/>
          <p:nvPr/>
        </p:nvSpPr>
        <p:spPr>
          <a:xfrm>
            <a:off x="952500" y="866813"/>
            <a:ext cx="9458325" cy="1047750"/>
          </a:xfrm>
          <a:prstGeom prst="rect">
            <a:avLst/>
          </a:prstGeom>
          <a:noFill/>
          <a:ln/>
        </p:spPr>
        <p:txBody>
          <a:bodyPr wrap="square" lIns="0" tIns="0" rIns="0" bIns="0" rtlCol="0" anchor="ctr"/>
          <a:lstStyle/>
          <a:p>
            <a:pPr>
              <a:lnSpc>
                <a:spcPts val="9975"/>
              </a:lnSpc>
            </a:pPr>
            <a:r>
              <a:rPr lang="en-US" sz="8250" dirty="0">
                <a:solidFill>
                  <a:srgbClr val="0E73E6"/>
                </a:solidFill>
                <a:latin typeface="Arial" panose="020B0604020202020204" pitchFamily="34" charset="0"/>
                <a:ea typeface="Proxima Nova Light" pitchFamily="34" charset="-122"/>
                <a:cs typeface="Arial" panose="020B0604020202020204" pitchFamily="34" charset="0"/>
              </a:rPr>
              <a:t>Transportation</a:t>
            </a:r>
            <a:endParaRPr lang="en-US" sz="8250" dirty="0">
              <a:solidFill>
                <a:srgbClr val="0E73E6"/>
              </a:solidFill>
              <a:latin typeface="Arial" panose="020B0604020202020204" pitchFamily="34" charset="0"/>
              <a:cs typeface="Arial" panose="020B0604020202020204" pitchFamily="34" charset="0"/>
            </a:endParaRPr>
          </a:p>
        </p:txBody>
      </p:sp>
      <p:sp>
        <p:nvSpPr>
          <p:cNvPr id="13" name="Have peace of mind during long shifts and journeys even if access to charging is limited  the battery in EM45 will last up to 25hrs Get fast charging 0 to 50 in 30 min USB-C charging"/>
          <p:cNvSpPr/>
          <p:nvPr/>
        </p:nvSpPr>
        <p:spPr>
          <a:xfrm>
            <a:off x="952502" y="6660738"/>
            <a:ext cx="2835914" cy="20574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Have peace of mind during long shifts and journeys, even if access to charging is limited – the battery in EM45 will last up to 25hrs. Get fast charging 0 to 50% in 30 min. USB-C charging.
</a:t>
            </a:r>
            <a:endParaRPr lang="en-US">
              <a:latin typeface="Arial" panose="020B0604020202020204" pitchFamily="34" charset="0"/>
              <a:cs typeface="Arial" panose="020B0604020202020204" pitchFamily="34" charset="0"/>
            </a:endParaRPr>
          </a:p>
        </p:txBody>
      </p:sp>
      <p:sp>
        <p:nvSpPr>
          <p:cNvPr id="14" name="name_25hr battery"/>
          <p:cNvSpPr/>
          <p:nvPr/>
        </p:nvSpPr>
        <p:spPr>
          <a:xfrm>
            <a:off x="952500"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25hr battery
</a:t>
            </a:r>
            <a:endParaRPr lang="en-US" sz="2250">
              <a:latin typeface="Arial" panose="020B0604020202020204" pitchFamily="34" charset="0"/>
              <a:cs typeface="Arial" panose="020B0604020202020204" pitchFamily="34" charset="0"/>
            </a:endParaRPr>
          </a:p>
        </p:txBody>
      </p:sp>
      <p:sp>
        <p:nvSpPr>
          <p:cNvPr id="15" name="Ensure seamless communication efficient operations with fast data transfer over 5G and Wi-Fi 6E"/>
          <p:cNvSpPr/>
          <p:nvPr/>
        </p:nvSpPr>
        <p:spPr>
          <a:xfrm>
            <a:off x="4424365" y="6660738"/>
            <a:ext cx="2500313" cy="13716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Ensure seamless communication efficient operations with fast data transfer over 5G and Wi-Fi 6E. 
</a:t>
            </a:r>
            <a:endParaRPr lang="en-US">
              <a:latin typeface="Arial" panose="020B0604020202020204" pitchFamily="34" charset="0"/>
              <a:cs typeface="Arial" panose="020B0604020202020204" pitchFamily="34" charset="0"/>
            </a:endParaRPr>
          </a:p>
        </p:txBody>
      </p:sp>
      <p:sp>
        <p:nvSpPr>
          <p:cNvPr id="16" name="Wi-Fi 6E and 5G"/>
          <p:cNvSpPr/>
          <p:nvPr/>
        </p:nvSpPr>
        <p:spPr>
          <a:xfrm>
            <a:off x="4424364"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Wi-Fi 6E and 5G
</a:t>
            </a:r>
            <a:endParaRPr lang="en-US" sz="2250">
              <a:latin typeface="Arial" panose="020B0604020202020204" pitchFamily="34" charset="0"/>
              <a:cs typeface="Arial" panose="020B0604020202020204" pitchFamily="34" charset="0"/>
            </a:endParaRPr>
          </a:p>
        </p:txBody>
      </p:sp>
      <p:sp>
        <p:nvSpPr>
          <p:cNvPr id="17" name="Onboard transactions or ticketing is easy with built-in NFC - tap to pay ready Scan tickets and digital passes quickly with advanced camera scanning or build-in NFC reader"/>
          <p:cNvSpPr/>
          <p:nvPr/>
        </p:nvSpPr>
        <p:spPr>
          <a:xfrm>
            <a:off x="7896227" y="6660738"/>
            <a:ext cx="2812103" cy="20574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Onboard transactions or ticketing is easy with built-in NFC - tap to pay ready*. Scan tickets and digital passes quickly with advanced camera scanning or build-in NFC reader.
</a:t>
            </a:r>
            <a:endParaRPr lang="en-US">
              <a:latin typeface="Arial" panose="020B0604020202020204" pitchFamily="34" charset="0"/>
              <a:cs typeface="Arial" panose="020B0604020202020204" pitchFamily="34" charset="0"/>
            </a:endParaRPr>
          </a:p>
        </p:txBody>
      </p:sp>
      <p:sp>
        <p:nvSpPr>
          <p:cNvPr id="18" name="Tap to Pay  Access Control"/>
          <p:cNvSpPr/>
          <p:nvPr/>
        </p:nvSpPr>
        <p:spPr>
          <a:xfrm>
            <a:off x="7896225" y="5898738"/>
            <a:ext cx="2524125" cy="85725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Tap to Pay &amp; Access Control
</a:t>
            </a:r>
            <a:endParaRPr lang="en-US" sz="2250">
              <a:latin typeface="Arial" panose="020B0604020202020204" pitchFamily="34" charset="0"/>
              <a:cs typeface="Arial" panose="020B0604020202020204" pitchFamily="34" charset="0"/>
            </a:endParaRPr>
          </a:p>
        </p:txBody>
      </p:sp>
      <p:sp>
        <p:nvSpPr>
          <p:cNvPr id="19" name="EM45 is business durable tested and exceeding MIL-STD 810H for ruggedness and waterproof dustproof at IP68 ready to withstand the rigors of travel and transport environments"/>
          <p:cNvSpPr/>
          <p:nvPr/>
        </p:nvSpPr>
        <p:spPr>
          <a:xfrm>
            <a:off x="11368090" y="6660738"/>
            <a:ext cx="2812103" cy="22860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EM45 is business durable, tested and exceeding MIL-STD 810H for ruggedness and waterproof/ dustproof at IP68, ready to withstand the rigors of travel and transport environments.
</a:t>
            </a:r>
            <a:endParaRPr lang="en-US">
              <a:latin typeface="Arial" panose="020B0604020202020204" pitchFamily="34" charset="0"/>
              <a:cs typeface="Arial" panose="020B0604020202020204" pitchFamily="34" charset="0"/>
            </a:endParaRPr>
          </a:p>
        </p:txBody>
      </p:sp>
      <p:sp>
        <p:nvSpPr>
          <p:cNvPr id="20" name="Durability"/>
          <p:cNvSpPr/>
          <p:nvPr/>
        </p:nvSpPr>
        <p:spPr>
          <a:xfrm>
            <a:off x="11368089" y="5898738"/>
            <a:ext cx="2524125" cy="571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Durability
</a:t>
            </a:r>
            <a:endParaRPr lang="en-US" sz="2250">
              <a:latin typeface="Arial" panose="020B0604020202020204" pitchFamily="34" charset="0"/>
              <a:cs typeface="Arial" panose="020B0604020202020204" pitchFamily="34" charset="0"/>
            </a:endParaRPr>
          </a:p>
        </p:txBody>
      </p:sp>
      <p:sp>
        <p:nvSpPr>
          <p:cNvPr id="21" name="Includes biometric authentication and Identity Guardian protecting sensitive passenger and operational data"/>
          <p:cNvSpPr/>
          <p:nvPr/>
        </p:nvSpPr>
        <p:spPr>
          <a:xfrm>
            <a:off x="14839950" y="6660738"/>
            <a:ext cx="2788293" cy="1600200"/>
          </a:xfrm>
          <a:prstGeom prst="rect">
            <a:avLst/>
          </a:prstGeom>
          <a:noFill/>
          <a:ln/>
        </p:spPr>
        <p:txBody>
          <a:bodyPr wrap="square" lIns="0" tIns="0" rIns="0" bIns="0" rtlCol="0" anchor="t"/>
          <a:lstStyle/>
          <a:p>
            <a:pPr>
              <a:lnSpc>
                <a:spcPts val="2175"/>
              </a:lnSpc>
            </a:pPr>
            <a:r>
              <a:rPr lang="en-US">
                <a:latin typeface="Arial" panose="020B0604020202020204" pitchFamily="34" charset="0"/>
                <a:ea typeface="Proxima Nova Regular" pitchFamily="34" charset="-122"/>
                <a:cs typeface="Arial" panose="020B0604020202020204" pitchFamily="34" charset="0"/>
              </a:rPr>
              <a:t>Includes biometric authentication and Identity Guardian, protecting sensitive passenger and operational data.
</a:t>
            </a:r>
            <a:endParaRPr lang="en-US">
              <a:latin typeface="Arial" panose="020B0604020202020204" pitchFamily="34" charset="0"/>
              <a:cs typeface="Arial" panose="020B0604020202020204" pitchFamily="34" charset="0"/>
            </a:endParaRPr>
          </a:p>
        </p:txBody>
      </p:sp>
      <p:sp>
        <p:nvSpPr>
          <p:cNvPr id="22" name="Extra Security"/>
          <p:cNvSpPr/>
          <p:nvPr/>
        </p:nvSpPr>
        <p:spPr>
          <a:xfrm>
            <a:off x="14839950" y="5898738"/>
            <a:ext cx="2524125" cy="85725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Extra Security
</a:t>
            </a:r>
            <a:endParaRPr lang="en-US" sz="2250">
              <a:latin typeface="Arial" panose="020B060402020202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624E0775-0A41-B7E3-EC80-C6BF81A0D31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14839954" y="2518562"/>
            <a:ext cx="2477231" cy="3028950"/>
          </a:xfrm>
          <a:prstGeom prst="roundRect">
            <a:avLst>
              <a:gd name="adj" fmla="val 9191"/>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57AB14-3152-EBE5-7C6A-114F98CA415C}"/>
              </a:ext>
            </a:extLst>
          </p:cNvPr>
          <p:cNvSpPr txBox="1"/>
          <p:nvPr/>
        </p:nvSpPr>
        <p:spPr>
          <a:xfrm>
            <a:off x="879566" y="9622087"/>
            <a:ext cx="6400800" cy="307777"/>
          </a:xfrm>
          <a:prstGeom prst="rect">
            <a:avLst/>
          </a:prstGeom>
          <a:noFill/>
        </p:spPr>
        <p:txBody>
          <a:bodyPr wrap="square" rtlCol="0">
            <a:spAutoFit/>
          </a:bodyPr>
          <a:lstStyle/>
          <a:p>
            <a:r>
              <a:rPr lang="en-US" sz="1400"/>
              <a:t>*Requires a certified payment application. Not provided</a:t>
            </a:r>
          </a:p>
        </p:txBody>
      </p:sp>
      <p:sp>
        <p:nvSpPr>
          <p:cNvPr id="10" name="IP68">
            <a:extLst>
              <a:ext uri="{FF2B5EF4-FFF2-40B4-BE49-F238E27FC236}">
                <a16:creationId xmlns:a16="http://schemas.microsoft.com/office/drawing/2014/main" id="{4DBCD9C4-6427-2F1F-1490-2A84C98E7E96}"/>
              </a:ext>
            </a:extLst>
          </p:cNvPr>
          <p:cNvSpPr/>
          <p:nvPr/>
        </p:nvSpPr>
        <p:spPr>
          <a:xfrm>
            <a:off x="13049696" y="2719869"/>
            <a:ext cx="628650" cy="285750"/>
          </a:xfrm>
          <a:prstGeom prst="rect">
            <a:avLst/>
          </a:prstGeom>
          <a:noFill/>
          <a:ln/>
        </p:spPr>
        <p:txBody>
          <a:bodyPr wrap="square" lIns="0" tIns="0" rIns="0" bIns="0" rtlCol="0" anchor="ctr"/>
          <a:lstStyle/>
          <a:p>
            <a:pPr>
              <a:lnSpc>
                <a:spcPts val="2700"/>
              </a:lnSpc>
            </a:pPr>
            <a:r>
              <a:rPr lang="en-US" sz="2250" b="1">
                <a:solidFill>
                  <a:srgbClr val="7E6084"/>
                </a:solidFill>
                <a:latin typeface="Arial" panose="020B0604020202020204" pitchFamily="34" charset="0"/>
                <a:ea typeface="Proxima Nova Bold" pitchFamily="34" charset="-122"/>
                <a:cs typeface="Arial" panose="020B0604020202020204" pitchFamily="34" charset="0"/>
              </a:rPr>
              <a:t>IP68</a:t>
            </a:r>
            <a:endParaRPr lang="en-US" sz="2250">
              <a:solidFill>
                <a:srgbClr val="7E6084"/>
              </a:solidFill>
              <a:latin typeface="Arial" panose="020B0604020202020204" pitchFamily="34" charset="0"/>
              <a:cs typeface="Arial" panose="020B0604020202020204" pitchFamily="34" charset="0"/>
            </a:endParaRPr>
          </a:p>
        </p:txBody>
      </p:sp>
      <p:pic>
        <p:nvPicPr>
          <p:cNvPr id="11" name="Group 49005" descr="preencoded.png">
            <a:extLst>
              <a:ext uri="{FF2B5EF4-FFF2-40B4-BE49-F238E27FC236}">
                <a16:creationId xmlns:a16="http://schemas.microsoft.com/office/drawing/2014/main" id="{829A9820-1A42-FB9B-E30D-1BF8EC49E8F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077633" y="9387786"/>
            <a:ext cx="1828800" cy="5619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4"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10287000"/>
          </a:xfrm>
          <a:prstGeom prst="rect">
            <a:avLst/>
          </a:prstGeom>
        </p:spPr>
      </p:pic>
      <p:pic>
        <p:nvPicPr>
          <p:cNvPr id="6" name="Rectangl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9059" y="5194341"/>
            <a:ext cx="7848600" cy="3667125"/>
          </a:xfrm>
          <a:prstGeom prst="rect">
            <a:avLst/>
          </a:prstGeom>
        </p:spPr>
      </p:pic>
      <p:pic>
        <p:nvPicPr>
          <p:cNvPr id="7" name="Rectangle 1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7242216"/>
            <a:ext cx="9144000" cy="1619250"/>
          </a:xfrm>
          <a:prstGeom prst="rect">
            <a:avLst/>
          </a:prstGeom>
        </p:spPr>
      </p:pic>
      <p:sp>
        <p:nvSpPr>
          <p:cNvPr id="8" name="Ideal Environments"/>
          <p:cNvSpPr/>
          <p:nvPr/>
        </p:nvSpPr>
        <p:spPr>
          <a:xfrm>
            <a:off x="9871697" y="5575340"/>
            <a:ext cx="2999354" cy="285750"/>
          </a:xfrm>
          <a:prstGeom prst="rect">
            <a:avLst/>
          </a:prstGeom>
          <a:noFill/>
          <a:ln/>
        </p:spPr>
        <p:txBody>
          <a:bodyPr wrap="square" lIns="0" tIns="0" rIns="0" bIns="0" rtlCol="0" anchor="ctr"/>
          <a:lstStyle/>
          <a:p>
            <a:pPr>
              <a:lnSpc>
                <a:spcPts val="2700"/>
              </a:lnSpc>
            </a:pPr>
            <a:r>
              <a:rPr lang="en-US" sz="2250">
                <a:solidFill>
                  <a:srgbClr val="607A84"/>
                </a:solidFill>
                <a:latin typeface="Arial" panose="020B0604020202020204" pitchFamily="34" charset="0"/>
                <a:ea typeface="Proxima Nova Regular" pitchFamily="34" charset="-122"/>
                <a:cs typeface="Arial" panose="020B0604020202020204" pitchFamily="34" charset="0"/>
              </a:rPr>
              <a:t>Ideal Environments</a:t>
            </a:r>
            <a:endParaRPr lang="en-US" sz="2250">
              <a:latin typeface="Arial" panose="020B0604020202020204" pitchFamily="34" charset="0"/>
              <a:cs typeface="Arial" panose="020B0604020202020204" pitchFamily="34" charset="0"/>
            </a:endParaRPr>
          </a:p>
        </p:txBody>
      </p:sp>
      <p:sp>
        <p:nvSpPr>
          <p:cNvPr id="9" name="Ideal Users"/>
          <p:cNvSpPr/>
          <p:nvPr/>
        </p:nvSpPr>
        <p:spPr>
          <a:xfrm>
            <a:off x="13636975" y="5575340"/>
            <a:ext cx="2355887" cy="285750"/>
          </a:xfrm>
          <a:prstGeom prst="rect">
            <a:avLst/>
          </a:prstGeom>
          <a:noFill/>
          <a:ln/>
        </p:spPr>
        <p:txBody>
          <a:bodyPr wrap="square" lIns="0" tIns="0" rIns="0" bIns="0" rtlCol="0" anchor="ctr"/>
          <a:lstStyle/>
          <a:p>
            <a:pPr>
              <a:lnSpc>
                <a:spcPts val="2700"/>
              </a:lnSpc>
            </a:pPr>
            <a:r>
              <a:rPr lang="en-US" sz="2250">
                <a:solidFill>
                  <a:srgbClr val="607A84"/>
                </a:solidFill>
                <a:latin typeface="Arial" panose="020B0604020202020204" pitchFamily="34" charset="0"/>
                <a:ea typeface="Proxima Nova Regular" pitchFamily="34" charset="-122"/>
                <a:cs typeface="Arial" panose="020B0604020202020204" pitchFamily="34" charset="0"/>
              </a:rPr>
              <a:t>Ideal Users</a:t>
            </a:r>
            <a:endParaRPr lang="en-US" sz="2250">
              <a:latin typeface="Arial" panose="020B0604020202020204" pitchFamily="34" charset="0"/>
              <a:cs typeface="Arial" panose="020B0604020202020204" pitchFamily="34" charset="0"/>
            </a:endParaRPr>
          </a:p>
        </p:txBody>
      </p:sp>
      <p:sp>
        <p:nvSpPr>
          <p:cNvPr id="10" name="Hospitals Home care Hospitals Other medical facilities"/>
          <p:cNvSpPr/>
          <p:nvPr/>
        </p:nvSpPr>
        <p:spPr>
          <a:xfrm>
            <a:off x="9871697" y="6242090"/>
            <a:ext cx="3382640" cy="1143000"/>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Hospitals </a:t>
            </a:r>
          </a:p>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Home care 
Other medical facilities</a:t>
            </a:r>
            <a:endParaRPr lang="en-US" sz="2250">
              <a:latin typeface="Arial" panose="020B0604020202020204" pitchFamily="34" charset="0"/>
              <a:cs typeface="Arial" panose="020B0604020202020204" pitchFamily="34" charset="0"/>
            </a:endParaRPr>
          </a:p>
        </p:txBody>
      </p:sp>
      <p:sp>
        <p:nvSpPr>
          <p:cNvPr id="11" name="Ancillary medical personnel IT Operations"/>
          <p:cNvSpPr/>
          <p:nvPr/>
        </p:nvSpPr>
        <p:spPr>
          <a:xfrm>
            <a:off x="13636975" y="6242090"/>
            <a:ext cx="3382640" cy="857250"/>
          </a:xfrm>
          <a:prstGeom prst="rect">
            <a:avLst/>
          </a:prstGeom>
          <a:noFill/>
          <a:ln/>
        </p:spPr>
        <p:txBody>
          <a:bodyPr wrap="square" lIns="0" tIns="0" rIns="0" bIns="0" rtlCol="0" anchor="t"/>
          <a:lstStyle/>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Ancillary medical personnel IT</a:t>
            </a:r>
          </a:p>
          <a:p>
            <a:pPr marL="342935" indent="-342935">
              <a:lnSpc>
                <a:spcPts val="2700"/>
              </a:lnSpc>
              <a:buFont typeface="Arial" panose="020B0604020202020204" pitchFamily="34" charset="0"/>
              <a:buChar char="•"/>
            </a:pPr>
            <a:r>
              <a:rPr lang="en-US" sz="2250">
                <a:latin typeface="Arial" panose="020B0604020202020204" pitchFamily="34" charset="0"/>
                <a:ea typeface="Proxima Nova Regular" pitchFamily="34" charset="-122"/>
                <a:cs typeface="Arial" panose="020B0604020202020204" pitchFamily="34" charset="0"/>
              </a:rPr>
              <a:t>Operations</a:t>
            </a:r>
            <a:endParaRPr lang="en-US" sz="2250">
              <a:latin typeface="Arial" panose="020B0604020202020204" pitchFamily="34" charset="0"/>
              <a:cs typeface="Arial" panose="020B0604020202020204" pitchFamily="34" charset="0"/>
            </a:endParaRPr>
          </a:p>
        </p:txBody>
      </p:sp>
      <p:sp>
        <p:nvSpPr>
          <p:cNvPr id="12" name="Patient transportation Track patient locations ensuring better safety and management Medical equipment tracking Track the location and status of medical equipment"/>
          <p:cNvSpPr/>
          <p:nvPr/>
        </p:nvSpPr>
        <p:spPr>
          <a:xfrm>
            <a:off x="9871697" y="952500"/>
            <a:ext cx="7495133" cy="2857500"/>
          </a:xfrm>
          <a:prstGeom prst="rect">
            <a:avLst/>
          </a:prstGeom>
          <a:noFill/>
          <a:ln/>
        </p:spPr>
        <p:txBody>
          <a:bodyPr wrap="square" lIns="0" tIns="0" rIns="0" bIns="0" rtlCol="0" anchor="t"/>
          <a:lstStyle/>
          <a:p>
            <a:pPr>
              <a:lnSpc>
                <a:spcPts val="2700"/>
              </a:lnSpc>
            </a:pPr>
            <a:r>
              <a:rPr lang="en-US" sz="2250" b="1">
                <a:latin typeface="Arial" panose="020B0604020202020204" pitchFamily="34" charset="0"/>
                <a:ea typeface="Proxima Nova Bold" pitchFamily="34" charset="-122"/>
                <a:cs typeface="Arial" panose="020B0604020202020204" pitchFamily="34" charset="0"/>
              </a:rPr>
              <a:t>Patient transportation
</a:t>
            </a:r>
            <a:r>
              <a:rPr lang="en-US" sz="2250">
                <a:latin typeface="Arial" panose="020B0604020202020204" pitchFamily="34" charset="0"/>
                <a:ea typeface="Proxima Nova Regular" pitchFamily="34" charset="-122"/>
                <a:cs typeface="Arial" panose="020B0604020202020204" pitchFamily="34" charset="0"/>
              </a:rPr>
              <a:t>Track patient locations, ensuring better </a:t>
            </a:r>
          </a:p>
          <a:p>
            <a:pPr>
              <a:lnSpc>
                <a:spcPts val="2700"/>
              </a:lnSpc>
            </a:pPr>
            <a:r>
              <a:rPr lang="en-US" sz="2250">
                <a:latin typeface="Arial" panose="020B0604020202020204" pitchFamily="34" charset="0"/>
                <a:ea typeface="Proxima Nova Regular" pitchFamily="34" charset="-122"/>
                <a:cs typeface="Arial" panose="020B0604020202020204" pitchFamily="34" charset="0"/>
              </a:rPr>
              <a:t>safety and management.
</a:t>
            </a:r>
            <a:r>
              <a:rPr lang="en-US" sz="2250" b="1">
                <a:latin typeface="Arial" panose="020B0604020202020204" pitchFamily="34" charset="0"/>
                <a:ea typeface="Proxima Nova Bold" pitchFamily="34" charset="-122"/>
                <a:cs typeface="Arial" panose="020B0604020202020204" pitchFamily="34" charset="0"/>
              </a:rPr>
              <a:t>Medical equipment tracking
</a:t>
            </a:r>
            <a:r>
              <a:rPr lang="en-US" sz="2250">
                <a:latin typeface="Arial" panose="020B0604020202020204" pitchFamily="34" charset="0"/>
                <a:ea typeface="Proxima Nova Regular" pitchFamily="34" charset="-122"/>
                <a:cs typeface="Arial" panose="020B0604020202020204" pitchFamily="34" charset="0"/>
              </a:rPr>
              <a:t>Track the location and status of medical equipment.
</a:t>
            </a:r>
            <a:endParaRPr lang="en-US" sz="2250">
              <a:latin typeface="Arial" panose="020B0604020202020204" pitchFamily="34" charset="0"/>
              <a:cs typeface="Arial" panose="020B0604020202020204" pitchFamily="34" charset="0"/>
            </a:endParaRPr>
          </a:p>
        </p:txBody>
      </p:sp>
      <p:sp>
        <p:nvSpPr>
          <p:cNvPr id="13" name="Healthcare"/>
          <p:cNvSpPr/>
          <p:nvPr/>
        </p:nvSpPr>
        <p:spPr>
          <a:xfrm>
            <a:off x="950344" y="7577543"/>
            <a:ext cx="6098159" cy="952500"/>
          </a:xfrm>
          <a:prstGeom prst="rect">
            <a:avLst/>
          </a:prstGeom>
          <a:noFill/>
          <a:ln/>
        </p:spPr>
        <p:txBody>
          <a:bodyPr wrap="square" lIns="0" tIns="0" rIns="0" bIns="0" rtlCol="0" anchor="ctr"/>
          <a:lstStyle/>
          <a:p>
            <a:pPr>
              <a:lnSpc>
                <a:spcPts val="9075"/>
              </a:lnSpc>
            </a:pPr>
            <a:r>
              <a:rPr lang="en-US" sz="7500" dirty="0">
                <a:solidFill>
                  <a:schemeClr val="bg1"/>
                </a:solidFill>
                <a:latin typeface="Arial" panose="020B0604020202020204" pitchFamily="34" charset="0"/>
                <a:ea typeface="Proxima Nova Bold" pitchFamily="34" charset="-122"/>
                <a:cs typeface="Arial" panose="020B0604020202020204" pitchFamily="34" charset="0"/>
              </a:rPr>
              <a:t>Healthcare</a:t>
            </a:r>
            <a:endParaRPr lang="en-US" sz="7500" dirty="0">
              <a:solidFill>
                <a:schemeClr val="bg1"/>
              </a:solidFill>
              <a:latin typeface="Arial" panose="020B0604020202020204" pitchFamily="34" charset="0"/>
              <a:cs typeface="Arial" panose="020B0604020202020204" pitchFamily="34" charset="0"/>
            </a:endParaRPr>
          </a:p>
        </p:txBody>
      </p:sp>
      <p:pic>
        <p:nvPicPr>
          <p:cNvPr id="14" name="Group 49005" descr="preencoded.png">
            <a:extLst>
              <a:ext uri="{FF2B5EF4-FFF2-40B4-BE49-F238E27FC236}">
                <a16:creationId xmlns:a16="http://schemas.microsoft.com/office/drawing/2014/main" id="{7EC876ED-757E-426B-9E80-4A35E5C24B0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077633" y="9387786"/>
            <a:ext cx="1828800" cy="5619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8" name="Google Shape;698;p32" descr="preencoded.png"/>
          <p:cNvPicPr preferRelativeResize="0"/>
          <p:nvPr/>
        </p:nvPicPr>
        <p:blipFill rotWithShape="1">
          <a:blip r:embed="rId3">
            <a:alphaModFix/>
          </a:blip>
          <a:srcRect/>
          <a:stretch/>
        </p:blipFill>
        <p:spPr>
          <a:xfrm>
            <a:off x="15511314" y="9244776"/>
            <a:ext cx="1828800" cy="561975"/>
          </a:xfrm>
          <a:prstGeom prst="rect">
            <a:avLst/>
          </a:prstGeom>
          <a:noFill/>
          <a:ln>
            <a:noFill/>
          </a:ln>
        </p:spPr>
      </p:pic>
      <p:pic>
        <p:nvPicPr>
          <p:cNvPr id="699" name="Google Shape;699;p32" descr="preencoded.png"/>
          <p:cNvPicPr preferRelativeResize="0"/>
          <p:nvPr/>
        </p:nvPicPr>
        <p:blipFill rotWithShape="1">
          <a:blip r:embed="rId4">
            <a:alphaModFix/>
          </a:blip>
          <a:srcRect/>
          <a:stretch/>
        </p:blipFill>
        <p:spPr>
          <a:xfrm>
            <a:off x="952500" y="2518562"/>
            <a:ext cx="2495550" cy="3028950"/>
          </a:xfrm>
          <a:prstGeom prst="rect">
            <a:avLst/>
          </a:prstGeom>
          <a:noFill/>
          <a:ln>
            <a:noFill/>
          </a:ln>
        </p:spPr>
      </p:pic>
      <p:pic>
        <p:nvPicPr>
          <p:cNvPr id="700" name="Google Shape;700;p32" descr="preencoded.png"/>
          <p:cNvPicPr preferRelativeResize="0"/>
          <p:nvPr/>
        </p:nvPicPr>
        <p:blipFill rotWithShape="1">
          <a:blip r:embed="rId5">
            <a:alphaModFix/>
          </a:blip>
          <a:srcRect/>
          <a:stretch/>
        </p:blipFill>
        <p:spPr>
          <a:xfrm>
            <a:off x="4424363" y="2518562"/>
            <a:ext cx="2495550" cy="3028950"/>
          </a:xfrm>
          <a:prstGeom prst="rect">
            <a:avLst/>
          </a:prstGeom>
          <a:noFill/>
          <a:ln>
            <a:noFill/>
          </a:ln>
        </p:spPr>
      </p:pic>
      <p:pic>
        <p:nvPicPr>
          <p:cNvPr id="701" name="Google Shape;701;p32" descr="preencoded.png"/>
          <p:cNvPicPr preferRelativeResize="0"/>
          <p:nvPr/>
        </p:nvPicPr>
        <p:blipFill rotWithShape="1">
          <a:blip r:embed="rId6">
            <a:alphaModFix/>
          </a:blip>
          <a:srcRect/>
          <a:stretch/>
        </p:blipFill>
        <p:spPr>
          <a:xfrm>
            <a:off x="7896225" y="2518562"/>
            <a:ext cx="2495550" cy="3028950"/>
          </a:xfrm>
          <a:prstGeom prst="rect">
            <a:avLst/>
          </a:prstGeom>
          <a:noFill/>
          <a:ln>
            <a:noFill/>
          </a:ln>
        </p:spPr>
      </p:pic>
      <p:pic>
        <p:nvPicPr>
          <p:cNvPr id="702" name="Google Shape;702;p32" descr="preencoded.png"/>
          <p:cNvPicPr preferRelativeResize="0"/>
          <p:nvPr/>
        </p:nvPicPr>
        <p:blipFill rotWithShape="1">
          <a:blip r:embed="rId7">
            <a:alphaModFix/>
          </a:blip>
          <a:srcRect/>
          <a:stretch/>
        </p:blipFill>
        <p:spPr>
          <a:xfrm>
            <a:off x="11368088" y="2518562"/>
            <a:ext cx="2495550" cy="3028950"/>
          </a:xfrm>
          <a:prstGeom prst="rect">
            <a:avLst/>
          </a:prstGeom>
          <a:noFill/>
          <a:ln>
            <a:noFill/>
          </a:ln>
        </p:spPr>
      </p:pic>
      <p:pic>
        <p:nvPicPr>
          <p:cNvPr id="703" name="Google Shape;703;p32" descr="preencoded.png"/>
          <p:cNvPicPr preferRelativeResize="0"/>
          <p:nvPr/>
        </p:nvPicPr>
        <p:blipFill rotWithShape="1">
          <a:blip r:embed="rId8">
            <a:alphaModFix/>
          </a:blip>
          <a:srcRect/>
          <a:stretch/>
        </p:blipFill>
        <p:spPr>
          <a:xfrm>
            <a:off x="14839950" y="2518562"/>
            <a:ext cx="2495550" cy="3028950"/>
          </a:xfrm>
          <a:prstGeom prst="rect">
            <a:avLst/>
          </a:prstGeom>
          <a:noFill/>
          <a:ln>
            <a:noFill/>
          </a:ln>
        </p:spPr>
      </p:pic>
      <p:pic>
        <p:nvPicPr>
          <p:cNvPr id="704" name="Google Shape;704;p32" descr="preencoded.png"/>
          <p:cNvPicPr preferRelativeResize="0"/>
          <p:nvPr/>
        </p:nvPicPr>
        <p:blipFill rotWithShape="1">
          <a:blip r:embed="rId9">
            <a:alphaModFix/>
          </a:blip>
          <a:srcRect/>
          <a:stretch/>
        </p:blipFill>
        <p:spPr>
          <a:xfrm>
            <a:off x="14688593" y="2862597"/>
            <a:ext cx="2781300" cy="2686050"/>
          </a:xfrm>
          <a:prstGeom prst="rect">
            <a:avLst/>
          </a:prstGeom>
          <a:noFill/>
          <a:ln>
            <a:noFill/>
          </a:ln>
        </p:spPr>
      </p:pic>
      <p:pic>
        <p:nvPicPr>
          <p:cNvPr id="705" name="Google Shape;705;p32" descr="preencoded.png"/>
          <p:cNvPicPr preferRelativeResize="0"/>
          <p:nvPr/>
        </p:nvPicPr>
        <p:blipFill rotWithShape="1">
          <a:blip r:embed="rId10">
            <a:alphaModFix/>
          </a:blip>
          <a:srcRect/>
          <a:stretch/>
        </p:blipFill>
        <p:spPr>
          <a:xfrm>
            <a:off x="15844392" y="2966964"/>
            <a:ext cx="466725" cy="466725"/>
          </a:xfrm>
          <a:prstGeom prst="rect">
            <a:avLst/>
          </a:prstGeom>
          <a:noFill/>
          <a:ln>
            <a:noFill/>
          </a:ln>
        </p:spPr>
      </p:pic>
      <p:pic>
        <p:nvPicPr>
          <p:cNvPr id="706" name="Google Shape;706;p32" descr="preencoded.png"/>
          <p:cNvPicPr preferRelativeResize="0"/>
          <p:nvPr/>
        </p:nvPicPr>
        <p:blipFill rotWithShape="1">
          <a:blip r:embed="rId11">
            <a:alphaModFix/>
          </a:blip>
          <a:srcRect/>
          <a:stretch/>
        </p:blipFill>
        <p:spPr>
          <a:xfrm>
            <a:off x="15963380" y="3085977"/>
            <a:ext cx="228600" cy="228600"/>
          </a:xfrm>
          <a:prstGeom prst="rect">
            <a:avLst/>
          </a:prstGeom>
          <a:noFill/>
          <a:ln>
            <a:noFill/>
          </a:ln>
        </p:spPr>
      </p:pic>
      <p:pic>
        <p:nvPicPr>
          <p:cNvPr id="707" name="Google Shape;707;p32" descr="preencoded.png"/>
          <p:cNvPicPr preferRelativeResize="0"/>
          <p:nvPr/>
        </p:nvPicPr>
        <p:blipFill rotWithShape="1">
          <a:blip r:embed="rId12">
            <a:alphaModFix/>
          </a:blip>
          <a:srcRect/>
          <a:stretch/>
        </p:blipFill>
        <p:spPr>
          <a:xfrm>
            <a:off x="16559361" y="3663507"/>
            <a:ext cx="466725" cy="466725"/>
          </a:xfrm>
          <a:prstGeom prst="rect">
            <a:avLst/>
          </a:prstGeom>
          <a:noFill/>
          <a:ln>
            <a:noFill/>
          </a:ln>
        </p:spPr>
      </p:pic>
      <p:pic>
        <p:nvPicPr>
          <p:cNvPr id="708" name="Google Shape;708;p32" descr="preencoded.png"/>
          <p:cNvPicPr preferRelativeResize="0"/>
          <p:nvPr/>
        </p:nvPicPr>
        <p:blipFill rotWithShape="1">
          <a:blip r:embed="rId13">
            <a:alphaModFix/>
          </a:blip>
          <a:srcRect/>
          <a:stretch/>
        </p:blipFill>
        <p:spPr>
          <a:xfrm>
            <a:off x="15141774" y="3938028"/>
            <a:ext cx="466725" cy="466725"/>
          </a:xfrm>
          <a:prstGeom prst="rect">
            <a:avLst/>
          </a:prstGeom>
          <a:noFill/>
          <a:ln>
            <a:noFill/>
          </a:ln>
        </p:spPr>
      </p:pic>
      <p:pic>
        <p:nvPicPr>
          <p:cNvPr id="709" name="Google Shape;709;p32" descr="preencoded.png"/>
          <p:cNvPicPr preferRelativeResize="0"/>
          <p:nvPr/>
        </p:nvPicPr>
        <p:blipFill rotWithShape="1">
          <a:blip r:embed="rId14">
            <a:alphaModFix/>
          </a:blip>
          <a:srcRect/>
          <a:stretch/>
        </p:blipFill>
        <p:spPr>
          <a:xfrm>
            <a:off x="16678424" y="3782520"/>
            <a:ext cx="228600" cy="228600"/>
          </a:xfrm>
          <a:prstGeom prst="rect">
            <a:avLst/>
          </a:prstGeom>
          <a:noFill/>
          <a:ln>
            <a:noFill/>
          </a:ln>
        </p:spPr>
      </p:pic>
      <p:pic>
        <p:nvPicPr>
          <p:cNvPr id="710" name="Google Shape;710;p32" descr="preencoded.png"/>
          <p:cNvPicPr preferRelativeResize="0"/>
          <p:nvPr/>
        </p:nvPicPr>
        <p:blipFill rotWithShape="1">
          <a:blip r:embed="rId15">
            <a:alphaModFix/>
          </a:blip>
          <a:srcRect/>
          <a:stretch/>
        </p:blipFill>
        <p:spPr>
          <a:xfrm>
            <a:off x="15260687" y="4057041"/>
            <a:ext cx="228600" cy="228600"/>
          </a:xfrm>
          <a:prstGeom prst="rect">
            <a:avLst/>
          </a:prstGeom>
          <a:noFill/>
          <a:ln>
            <a:noFill/>
          </a:ln>
        </p:spPr>
      </p:pic>
      <p:sp>
        <p:nvSpPr>
          <p:cNvPr id="711" name="Google Shape;711;p32"/>
          <p:cNvSpPr/>
          <p:nvPr/>
        </p:nvSpPr>
        <p:spPr>
          <a:xfrm>
            <a:off x="952500" y="866813"/>
            <a:ext cx="9458325" cy="1047750"/>
          </a:xfrm>
          <a:prstGeom prst="rect">
            <a:avLst/>
          </a:prstGeom>
          <a:noFill/>
          <a:ln>
            <a:noFill/>
          </a:ln>
        </p:spPr>
        <p:txBody>
          <a:bodyPr spcFirstLastPara="1" wrap="square" lIns="0" tIns="0" rIns="0" bIns="0" anchor="ctr" anchorCtr="0">
            <a:noAutofit/>
          </a:bodyPr>
          <a:lstStyle/>
          <a:p>
            <a:pPr>
              <a:lnSpc>
                <a:spcPct val="120909"/>
              </a:lnSpc>
              <a:buClr>
                <a:srgbClr val="607A84"/>
              </a:buClr>
              <a:buSzPts val="8250"/>
            </a:pPr>
            <a:r>
              <a:rPr lang="en-US" sz="8250" dirty="0">
                <a:solidFill>
                  <a:srgbClr val="0E73E6"/>
                </a:solidFill>
                <a:latin typeface="Arial"/>
                <a:ea typeface="Arial"/>
                <a:cs typeface="Arial"/>
                <a:sym typeface="Arial"/>
              </a:rPr>
              <a:t>Healthcare</a:t>
            </a:r>
            <a:endParaRPr sz="8250" dirty="0">
              <a:solidFill>
                <a:srgbClr val="0E73E6"/>
              </a:solidFill>
              <a:latin typeface="Arial"/>
              <a:ea typeface="Arial"/>
              <a:cs typeface="Arial"/>
              <a:sym typeface="Arial"/>
            </a:endParaRPr>
          </a:p>
        </p:txBody>
      </p:sp>
      <p:sp>
        <p:nvSpPr>
          <p:cNvPr id="712" name="Google Shape;712;p32"/>
          <p:cNvSpPr/>
          <p:nvPr/>
        </p:nvSpPr>
        <p:spPr>
          <a:xfrm>
            <a:off x="952501" y="6660738"/>
            <a:ext cx="2990108" cy="2057400"/>
          </a:xfrm>
          <a:prstGeom prst="rect">
            <a:avLst/>
          </a:prstGeom>
          <a:noFill/>
          <a:ln>
            <a:noFill/>
          </a:ln>
        </p:spPr>
        <p:txBody>
          <a:bodyPr spcFirstLastPara="1" wrap="square" lIns="0" tIns="0" rIns="0" bIns="0" anchor="t" anchorCtr="0">
            <a:noAutofit/>
          </a:bodyPr>
          <a:lstStyle/>
          <a:p>
            <a:pPr>
              <a:lnSpc>
                <a:spcPct val="120833"/>
              </a:lnSpc>
              <a:buClr>
                <a:srgbClr val="000000"/>
              </a:buClr>
              <a:buSzPts val="1800"/>
            </a:pPr>
            <a:r>
              <a:rPr lang="en-US">
                <a:solidFill>
                  <a:srgbClr val="000000"/>
                </a:solidFill>
                <a:latin typeface="Arial"/>
                <a:ea typeface="Arial"/>
                <a:cs typeface="Arial"/>
                <a:sym typeface="Arial"/>
              </a:rPr>
              <a:t>Stay connected and have uninterrupted communication and data access no matter where your staff is. Advanced altitude-based locationing.</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chemeClr val="dk1"/>
              </a:solidFill>
              <a:latin typeface="Arial"/>
              <a:ea typeface="Arial"/>
              <a:cs typeface="Arial"/>
              <a:sym typeface="Arial"/>
            </a:endParaRPr>
          </a:p>
        </p:txBody>
      </p:sp>
      <p:sp>
        <p:nvSpPr>
          <p:cNvPr id="713" name="Google Shape;713;p32"/>
          <p:cNvSpPr/>
          <p:nvPr/>
        </p:nvSpPr>
        <p:spPr>
          <a:xfrm>
            <a:off x="952500" y="5898738"/>
            <a:ext cx="2524125" cy="571500"/>
          </a:xfrm>
          <a:prstGeom prst="rect">
            <a:avLst/>
          </a:prstGeom>
          <a:noFill/>
          <a:ln>
            <a:noFill/>
          </a:ln>
        </p:spPr>
        <p:txBody>
          <a:bodyPr spcFirstLastPara="1" wrap="square" lIns="0" tIns="0" rIns="0" bIns="0" anchor="t" anchorCtr="0">
            <a:noAutofit/>
          </a:bodyPr>
          <a:lstStyle/>
          <a:p>
            <a:pPr>
              <a:lnSpc>
                <a:spcPct val="120000"/>
              </a:lnSpc>
              <a:buClr>
                <a:srgbClr val="000000"/>
              </a:buClr>
              <a:buSzPts val="2250"/>
            </a:pPr>
            <a:r>
              <a:rPr lang="en-US" sz="2250" b="1">
                <a:solidFill>
                  <a:srgbClr val="000000"/>
                </a:solidFill>
                <a:latin typeface="Arial"/>
                <a:ea typeface="Arial"/>
                <a:cs typeface="Arial"/>
                <a:sym typeface="Arial"/>
              </a:rPr>
              <a:t>Wi-Fi 6E and 5G</a:t>
            </a:r>
            <a:br>
              <a:rPr lang="en-US" sz="2250" b="1">
                <a:solidFill>
                  <a:srgbClr val="000000"/>
                </a:solidFill>
                <a:latin typeface="Arial"/>
                <a:ea typeface="Arial"/>
                <a:cs typeface="Arial"/>
                <a:sym typeface="Arial"/>
              </a:rPr>
            </a:br>
            <a:endParaRPr sz="2250">
              <a:solidFill>
                <a:schemeClr val="dk1"/>
              </a:solidFill>
              <a:latin typeface="Arial"/>
              <a:ea typeface="Arial"/>
              <a:cs typeface="Arial"/>
              <a:sym typeface="Arial"/>
            </a:endParaRPr>
          </a:p>
        </p:txBody>
      </p:sp>
      <p:sp>
        <p:nvSpPr>
          <p:cNvPr id="714" name="Google Shape;714;p32"/>
          <p:cNvSpPr/>
          <p:nvPr/>
        </p:nvSpPr>
        <p:spPr>
          <a:xfrm>
            <a:off x="4424363" y="6660738"/>
            <a:ext cx="3149312" cy="1828800"/>
          </a:xfrm>
          <a:prstGeom prst="rect">
            <a:avLst/>
          </a:prstGeom>
          <a:noFill/>
          <a:ln>
            <a:noFill/>
          </a:ln>
        </p:spPr>
        <p:txBody>
          <a:bodyPr spcFirstLastPara="1" wrap="square" lIns="0" tIns="0" rIns="0" bIns="0" anchor="t" anchorCtr="0">
            <a:noAutofit/>
          </a:bodyPr>
          <a:lstStyle/>
          <a:p>
            <a:pPr>
              <a:lnSpc>
                <a:spcPct val="120833"/>
              </a:lnSpc>
              <a:buClr>
                <a:srgbClr val="000000"/>
              </a:buClr>
              <a:buSzPts val="1800"/>
            </a:pPr>
            <a:r>
              <a:rPr lang="en-US">
                <a:solidFill>
                  <a:srgbClr val="000000"/>
                </a:solidFill>
                <a:latin typeface="Arial"/>
                <a:ea typeface="Arial"/>
                <a:cs typeface="Arial"/>
                <a:sym typeface="Arial"/>
              </a:rPr>
              <a:t>Simply dock EM45 into a cradle to instantly transform EM45 into a workstation on demand, anywhere you need it, even on the mobile cart.</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chemeClr val="dk1"/>
              </a:solidFill>
              <a:latin typeface="Arial"/>
              <a:ea typeface="Arial"/>
              <a:cs typeface="Arial"/>
              <a:sym typeface="Arial"/>
            </a:endParaRPr>
          </a:p>
        </p:txBody>
      </p:sp>
      <p:sp>
        <p:nvSpPr>
          <p:cNvPr id="715" name="Google Shape;715;p32"/>
          <p:cNvSpPr/>
          <p:nvPr/>
        </p:nvSpPr>
        <p:spPr>
          <a:xfrm>
            <a:off x="4424364" y="5898738"/>
            <a:ext cx="2524125" cy="857250"/>
          </a:xfrm>
          <a:prstGeom prst="rect">
            <a:avLst/>
          </a:prstGeom>
          <a:noFill/>
          <a:ln>
            <a:noFill/>
          </a:ln>
        </p:spPr>
        <p:txBody>
          <a:bodyPr spcFirstLastPara="1" wrap="square" lIns="0" tIns="0" rIns="0" bIns="0" anchor="t" anchorCtr="0">
            <a:noAutofit/>
          </a:bodyPr>
          <a:lstStyle/>
          <a:p>
            <a:pPr>
              <a:lnSpc>
                <a:spcPct val="120000"/>
              </a:lnSpc>
              <a:buClr>
                <a:srgbClr val="000000"/>
              </a:buClr>
              <a:buSzPts val="2250"/>
            </a:pPr>
            <a:r>
              <a:rPr lang="en-US" sz="2250" b="1">
                <a:solidFill>
                  <a:srgbClr val="000000"/>
                </a:solidFill>
                <a:latin typeface="Arial"/>
                <a:ea typeface="Arial"/>
                <a:cs typeface="Arial"/>
                <a:sym typeface="Arial"/>
              </a:rPr>
              <a:t>Workstation on demand</a:t>
            </a:r>
            <a:br>
              <a:rPr lang="en-US" sz="2250" b="1">
                <a:solidFill>
                  <a:srgbClr val="000000"/>
                </a:solidFill>
                <a:latin typeface="Arial"/>
                <a:ea typeface="Arial"/>
                <a:cs typeface="Arial"/>
                <a:sym typeface="Arial"/>
              </a:rPr>
            </a:br>
            <a:endParaRPr sz="2250">
              <a:solidFill>
                <a:schemeClr val="dk1"/>
              </a:solidFill>
              <a:latin typeface="Arial"/>
              <a:ea typeface="Arial"/>
              <a:cs typeface="Arial"/>
              <a:sym typeface="Arial"/>
            </a:endParaRPr>
          </a:p>
        </p:txBody>
      </p:sp>
      <p:sp>
        <p:nvSpPr>
          <p:cNvPr id="716" name="Google Shape;716;p32"/>
          <p:cNvSpPr/>
          <p:nvPr/>
        </p:nvSpPr>
        <p:spPr>
          <a:xfrm>
            <a:off x="7896225" y="6660738"/>
            <a:ext cx="2818104" cy="1828800"/>
          </a:xfrm>
          <a:prstGeom prst="rect">
            <a:avLst/>
          </a:prstGeom>
          <a:noFill/>
          <a:ln>
            <a:noFill/>
          </a:ln>
        </p:spPr>
        <p:txBody>
          <a:bodyPr spcFirstLastPara="1" wrap="square" lIns="0" tIns="0" rIns="0" bIns="0" anchor="t" anchorCtr="0">
            <a:noAutofit/>
          </a:bodyPr>
          <a:lstStyle/>
          <a:p>
            <a:pPr>
              <a:lnSpc>
                <a:spcPct val="120833"/>
              </a:lnSpc>
              <a:buClr>
                <a:srgbClr val="000000"/>
              </a:buClr>
              <a:buSzPts val="1800"/>
            </a:pPr>
            <a:r>
              <a:rPr lang="en-US">
                <a:solidFill>
                  <a:srgbClr val="000000"/>
                </a:solidFill>
                <a:latin typeface="Arial"/>
                <a:ea typeface="Arial"/>
                <a:cs typeface="Arial"/>
                <a:sym typeface="Arial"/>
              </a:rPr>
              <a:t>Extended battery life to cover long shifts without frequent charging and rapid charging 0 to 50% in 30 min to minimize downtime.</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chemeClr val="dk1"/>
              </a:solidFill>
              <a:latin typeface="Arial"/>
              <a:ea typeface="Arial"/>
              <a:cs typeface="Arial"/>
              <a:sym typeface="Arial"/>
            </a:endParaRPr>
          </a:p>
        </p:txBody>
      </p:sp>
      <p:sp>
        <p:nvSpPr>
          <p:cNvPr id="717" name="Google Shape;717;p32"/>
          <p:cNvSpPr/>
          <p:nvPr/>
        </p:nvSpPr>
        <p:spPr>
          <a:xfrm>
            <a:off x="7896225" y="5898738"/>
            <a:ext cx="2524125" cy="857250"/>
          </a:xfrm>
          <a:prstGeom prst="rect">
            <a:avLst/>
          </a:prstGeom>
          <a:noFill/>
          <a:ln>
            <a:noFill/>
          </a:ln>
        </p:spPr>
        <p:txBody>
          <a:bodyPr spcFirstLastPara="1" wrap="square" lIns="0" tIns="0" rIns="0" bIns="0" anchor="t" anchorCtr="0">
            <a:noAutofit/>
          </a:bodyPr>
          <a:lstStyle/>
          <a:p>
            <a:pPr>
              <a:lnSpc>
                <a:spcPct val="120000"/>
              </a:lnSpc>
              <a:buClr>
                <a:srgbClr val="000000"/>
              </a:buClr>
              <a:buSzPts val="2250"/>
            </a:pPr>
            <a:r>
              <a:rPr lang="en-US" sz="2250" b="1">
                <a:solidFill>
                  <a:srgbClr val="000000"/>
                </a:solidFill>
                <a:latin typeface="Arial"/>
                <a:ea typeface="Arial"/>
                <a:cs typeface="Arial"/>
                <a:sym typeface="Arial"/>
              </a:rPr>
              <a:t>25hr battery</a:t>
            </a:r>
            <a:br>
              <a:rPr lang="en-US" sz="2250" b="1">
                <a:solidFill>
                  <a:srgbClr val="000000"/>
                </a:solidFill>
                <a:latin typeface="Arial"/>
                <a:ea typeface="Arial"/>
                <a:cs typeface="Arial"/>
                <a:sym typeface="Arial"/>
              </a:rPr>
            </a:br>
            <a:br>
              <a:rPr lang="en-US" sz="2250" b="1">
                <a:solidFill>
                  <a:srgbClr val="000000"/>
                </a:solidFill>
                <a:latin typeface="Arial"/>
                <a:ea typeface="Arial"/>
                <a:cs typeface="Arial"/>
                <a:sym typeface="Arial"/>
              </a:rPr>
            </a:br>
            <a:endParaRPr sz="2250">
              <a:solidFill>
                <a:schemeClr val="dk1"/>
              </a:solidFill>
              <a:latin typeface="Arial"/>
              <a:ea typeface="Arial"/>
              <a:cs typeface="Arial"/>
              <a:sym typeface="Arial"/>
            </a:endParaRPr>
          </a:p>
        </p:txBody>
      </p:sp>
      <p:sp>
        <p:nvSpPr>
          <p:cNvPr id="718" name="Google Shape;718;p32"/>
          <p:cNvSpPr/>
          <p:nvPr/>
        </p:nvSpPr>
        <p:spPr>
          <a:xfrm>
            <a:off x="11368088" y="6660738"/>
            <a:ext cx="2990108" cy="2057400"/>
          </a:xfrm>
          <a:prstGeom prst="rect">
            <a:avLst/>
          </a:prstGeom>
          <a:noFill/>
          <a:ln>
            <a:noFill/>
          </a:ln>
        </p:spPr>
        <p:txBody>
          <a:bodyPr spcFirstLastPara="1" wrap="square" lIns="0" tIns="0" rIns="0" bIns="0" anchor="t" anchorCtr="0">
            <a:noAutofit/>
          </a:bodyPr>
          <a:lstStyle/>
          <a:p>
            <a:pPr>
              <a:lnSpc>
                <a:spcPct val="120833"/>
              </a:lnSpc>
              <a:buClr>
                <a:srgbClr val="000000"/>
              </a:buClr>
              <a:buSzPts val="1800"/>
            </a:pPr>
            <a:r>
              <a:rPr lang="en-US">
                <a:solidFill>
                  <a:srgbClr val="000000"/>
                </a:solidFill>
                <a:latin typeface="Arial"/>
                <a:ea typeface="Arial"/>
                <a:cs typeface="Arial"/>
                <a:sym typeface="Arial"/>
              </a:rPr>
              <a:t>Oleophobic coating and sensitive to touch even with glove, exceeds MIL-STD 810H for ruggedness and liquid/dustproof at IP68, ready to go on uninterrupted.</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chemeClr val="dk1"/>
              </a:solidFill>
              <a:latin typeface="Arial"/>
              <a:ea typeface="Arial"/>
              <a:cs typeface="Arial"/>
              <a:sym typeface="Arial"/>
            </a:endParaRPr>
          </a:p>
        </p:txBody>
      </p:sp>
      <p:sp>
        <p:nvSpPr>
          <p:cNvPr id="719" name="Google Shape;719;p32"/>
          <p:cNvSpPr/>
          <p:nvPr/>
        </p:nvSpPr>
        <p:spPr>
          <a:xfrm>
            <a:off x="11368089" y="5898738"/>
            <a:ext cx="2524125" cy="857250"/>
          </a:xfrm>
          <a:prstGeom prst="rect">
            <a:avLst/>
          </a:prstGeom>
          <a:noFill/>
          <a:ln>
            <a:noFill/>
          </a:ln>
        </p:spPr>
        <p:txBody>
          <a:bodyPr spcFirstLastPara="1" wrap="square" lIns="0" tIns="0" rIns="0" bIns="0" anchor="t" anchorCtr="0">
            <a:noAutofit/>
          </a:bodyPr>
          <a:lstStyle/>
          <a:p>
            <a:pPr>
              <a:lnSpc>
                <a:spcPct val="120000"/>
              </a:lnSpc>
              <a:buClr>
                <a:srgbClr val="000000"/>
              </a:buClr>
              <a:buSzPts val="2250"/>
            </a:pPr>
            <a:r>
              <a:rPr lang="en-US" sz="2250" b="1">
                <a:solidFill>
                  <a:srgbClr val="000000"/>
                </a:solidFill>
                <a:latin typeface="Arial"/>
                <a:ea typeface="Arial"/>
                <a:cs typeface="Arial"/>
                <a:sym typeface="Arial"/>
              </a:rPr>
              <a:t>Glove sensitive touch screen</a:t>
            </a:r>
            <a:br>
              <a:rPr lang="en-US" sz="2250" b="1">
                <a:solidFill>
                  <a:srgbClr val="000000"/>
                </a:solidFill>
                <a:latin typeface="Arial"/>
                <a:ea typeface="Arial"/>
                <a:cs typeface="Arial"/>
                <a:sym typeface="Arial"/>
              </a:rPr>
            </a:br>
            <a:endParaRPr sz="2250">
              <a:solidFill>
                <a:schemeClr val="dk1"/>
              </a:solidFill>
              <a:latin typeface="Arial"/>
              <a:ea typeface="Arial"/>
              <a:cs typeface="Arial"/>
              <a:sym typeface="Arial"/>
            </a:endParaRPr>
          </a:p>
        </p:txBody>
      </p:sp>
      <p:sp>
        <p:nvSpPr>
          <p:cNvPr id="720" name="Google Shape;720;p32"/>
          <p:cNvSpPr/>
          <p:nvPr/>
        </p:nvSpPr>
        <p:spPr>
          <a:xfrm>
            <a:off x="14839950" y="6660738"/>
            <a:ext cx="2514600" cy="1371600"/>
          </a:xfrm>
          <a:prstGeom prst="rect">
            <a:avLst/>
          </a:prstGeom>
          <a:noFill/>
          <a:ln>
            <a:noFill/>
          </a:ln>
        </p:spPr>
        <p:txBody>
          <a:bodyPr spcFirstLastPara="1" wrap="square" lIns="0" tIns="0" rIns="0" bIns="0" anchor="t" anchorCtr="0">
            <a:noAutofit/>
          </a:bodyPr>
          <a:lstStyle/>
          <a:p>
            <a:pPr>
              <a:lnSpc>
                <a:spcPct val="120833"/>
              </a:lnSpc>
              <a:buClr>
                <a:srgbClr val="000000"/>
              </a:buClr>
              <a:buSzPts val="1800"/>
            </a:pPr>
            <a:r>
              <a:rPr lang="en-US">
                <a:solidFill>
                  <a:srgbClr val="000000"/>
                </a:solidFill>
                <a:latin typeface="Arial"/>
                <a:ea typeface="Arial"/>
                <a:cs typeface="Arial"/>
                <a:sym typeface="Arial"/>
              </a:rPr>
              <a:t>Set up a quick access for a distress call, push to talk, barcode lookup or patient verification.</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chemeClr val="dk1"/>
              </a:solidFill>
              <a:latin typeface="Arial"/>
              <a:ea typeface="Arial"/>
              <a:cs typeface="Arial"/>
              <a:sym typeface="Arial"/>
            </a:endParaRPr>
          </a:p>
        </p:txBody>
      </p:sp>
      <p:sp>
        <p:nvSpPr>
          <p:cNvPr id="721" name="Google Shape;721;p32"/>
          <p:cNvSpPr/>
          <p:nvPr/>
        </p:nvSpPr>
        <p:spPr>
          <a:xfrm>
            <a:off x="14839950" y="5898738"/>
            <a:ext cx="2524125" cy="571500"/>
          </a:xfrm>
          <a:prstGeom prst="rect">
            <a:avLst/>
          </a:prstGeom>
          <a:noFill/>
          <a:ln>
            <a:noFill/>
          </a:ln>
        </p:spPr>
        <p:txBody>
          <a:bodyPr spcFirstLastPara="1" wrap="square" lIns="0" tIns="0" rIns="0" bIns="0" anchor="t" anchorCtr="0">
            <a:noAutofit/>
          </a:bodyPr>
          <a:lstStyle/>
          <a:p>
            <a:pPr>
              <a:lnSpc>
                <a:spcPct val="120000"/>
              </a:lnSpc>
              <a:buClr>
                <a:srgbClr val="000000"/>
              </a:buClr>
              <a:buSzPts val="2250"/>
            </a:pPr>
            <a:r>
              <a:rPr lang="en-US" sz="2250" b="1">
                <a:solidFill>
                  <a:srgbClr val="000000"/>
                </a:solidFill>
                <a:latin typeface="Arial"/>
                <a:ea typeface="Arial"/>
                <a:cs typeface="Arial"/>
                <a:sym typeface="Arial"/>
              </a:rPr>
              <a:t>3 Programmable Action Buttons</a:t>
            </a:r>
            <a:endParaRPr sz="225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4" name="Group 4900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511314" y="9244775"/>
            <a:ext cx="1828800" cy="561975"/>
          </a:xfrm>
          <a:prstGeom prst="rect">
            <a:avLst/>
          </a:prstGeom>
        </p:spPr>
      </p:pic>
      <p:pic>
        <p:nvPicPr>
          <p:cNvPr id="5" name="Frame 38" descr="preencoded.png"/>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52500" y="3455372"/>
            <a:ext cx="3886200" cy="5314950"/>
          </a:xfrm>
          <a:prstGeom prst="rect">
            <a:avLst/>
          </a:prstGeom>
        </p:spPr>
      </p:pic>
      <p:grpSp>
        <p:nvGrpSpPr>
          <p:cNvPr id="25" name="Group 24">
            <a:extLst>
              <a:ext uri="{FF2B5EF4-FFF2-40B4-BE49-F238E27FC236}">
                <a16:creationId xmlns:a16="http://schemas.microsoft.com/office/drawing/2014/main" id="{43BF5B5A-731E-DBC2-F0A4-47351B6F1028}"/>
              </a:ext>
            </a:extLst>
          </p:cNvPr>
          <p:cNvGrpSpPr/>
          <p:nvPr/>
        </p:nvGrpSpPr>
        <p:grpSpPr>
          <a:xfrm>
            <a:off x="7180991" y="2860502"/>
            <a:ext cx="3637429" cy="3745947"/>
            <a:chOff x="6464826" y="2860503"/>
            <a:chExt cx="3972171" cy="4090676"/>
          </a:xfrm>
        </p:grpSpPr>
        <p:pic>
          <p:nvPicPr>
            <p:cNvPr id="6" name="em45-photography-product-render-utility-right 1" descr="preencoded.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530871" y="3384377"/>
              <a:ext cx="1784108" cy="3235497"/>
            </a:xfrm>
            <a:prstGeom prst="rect">
              <a:avLst/>
            </a:prstGeom>
          </p:spPr>
        </p:pic>
        <p:pic>
          <p:nvPicPr>
            <p:cNvPr id="7" name="Ellipse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479411" y="3007829"/>
              <a:ext cx="3943350" cy="3943350"/>
            </a:xfrm>
            <a:prstGeom prst="rect">
              <a:avLst/>
            </a:prstGeom>
          </p:spPr>
        </p:pic>
        <p:pic>
          <p:nvPicPr>
            <p:cNvPr id="8" name="Polygon 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217426" y="2860503"/>
              <a:ext cx="333375" cy="333375"/>
            </a:xfrm>
            <a:prstGeom prst="rect">
              <a:avLst/>
            </a:prstGeom>
          </p:spPr>
        </p:pic>
        <p:pic>
          <p:nvPicPr>
            <p:cNvPr id="9" name="Polygon 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64826" y="5603407"/>
              <a:ext cx="462801" cy="462801"/>
            </a:xfrm>
            <a:prstGeom prst="rect">
              <a:avLst/>
            </a:prstGeom>
          </p:spPr>
        </p:pic>
        <p:pic>
          <p:nvPicPr>
            <p:cNvPr id="10" name="Polygon 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005968" y="5618806"/>
              <a:ext cx="431029" cy="431029"/>
            </a:xfrm>
            <a:prstGeom prst="rect">
              <a:avLst/>
            </a:prstGeom>
          </p:spPr>
        </p:pic>
      </p:grpSp>
      <p:sp>
        <p:nvSpPr>
          <p:cNvPr id="11" name="Added value with a full portfolio of Services"/>
          <p:cNvSpPr/>
          <p:nvPr/>
        </p:nvSpPr>
        <p:spPr>
          <a:xfrm>
            <a:off x="952500" y="866814"/>
            <a:ext cx="9105900" cy="1702734"/>
          </a:xfrm>
          <a:prstGeom prst="rect">
            <a:avLst/>
          </a:prstGeom>
          <a:noFill/>
          <a:ln/>
        </p:spPr>
        <p:txBody>
          <a:bodyPr wrap="square" lIns="0" tIns="0" rIns="0" bIns="0" rtlCol="0" anchor="t"/>
          <a:lstStyle/>
          <a:p>
            <a:pPr marL="0" indent="0" algn="l">
              <a:lnSpc>
                <a:spcPct val="90000"/>
              </a:lnSpc>
              <a:buNone/>
            </a:pPr>
            <a:r>
              <a:rPr lang="en-US" sz="6750" dirty="0">
                <a:solidFill>
                  <a:srgbClr val="000000"/>
                </a:solidFill>
                <a:latin typeface="Arial" panose="020B0604020202020204" pitchFamily="34" charset="0"/>
                <a:ea typeface="Proxima Nova Light" pitchFamily="34" charset="-122"/>
                <a:cs typeface="Arial" panose="020B0604020202020204" pitchFamily="34" charset="0"/>
              </a:rPr>
              <a:t>Added value with a</a:t>
            </a:r>
          </a:p>
          <a:p>
            <a:pPr marL="0" indent="0" algn="l">
              <a:lnSpc>
                <a:spcPct val="90000"/>
              </a:lnSpc>
              <a:buNone/>
            </a:pPr>
            <a:r>
              <a:rPr lang="en-US" sz="6750" dirty="0">
                <a:solidFill>
                  <a:srgbClr val="0E73E6"/>
                </a:solidFill>
                <a:latin typeface="Arial" panose="020B0604020202020204" pitchFamily="34" charset="0"/>
                <a:ea typeface="Proxima Nova Light" pitchFamily="34" charset="-122"/>
                <a:cs typeface="Arial" panose="020B0604020202020204" pitchFamily="34" charset="0"/>
              </a:rPr>
              <a:t>full portfolio of Services</a:t>
            </a:r>
            <a:r>
              <a:rPr lang="en-US" sz="6750" dirty="0">
                <a:solidFill>
                  <a:srgbClr val="8EB4E2"/>
                </a:solidFill>
                <a:latin typeface="Arial" panose="020B0604020202020204" pitchFamily="34" charset="0"/>
                <a:ea typeface="Proxima Nova Light" pitchFamily="34" charset="-122"/>
                <a:cs typeface="Arial" panose="020B0604020202020204" pitchFamily="34" charset="0"/>
              </a:rPr>
              <a:t>
</a:t>
            </a:r>
            <a:endParaRPr lang="en-US" sz="6750" dirty="0">
              <a:latin typeface="Arial" panose="020B0604020202020204" pitchFamily="34" charset="0"/>
              <a:cs typeface="Arial" panose="020B0604020202020204" pitchFamily="34" charset="0"/>
            </a:endParaRPr>
          </a:p>
        </p:txBody>
      </p:sp>
      <p:sp>
        <p:nvSpPr>
          <p:cNvPr id="12" name="Increase operational efficiency reduce costs and enhance overall business performance with Zebra Services"/>
          <p:cNvSpPr/>
          <p:nvPr/>
        </p:nvSpPr>
        <p:spPr>
          <a:xfrm>
            <a:off x="10677524" y="857288"/>
            <a:ext cx="6696075" cy="1524000"/>
          </a:xfrm>
          <a:prstGeom prst="rect">
            <a:avLst/>
          </a:prstGeom>
          <a:noFill/>
          <a:ln/>
        </p:spPr>
        <p:txBody>
          <a:bodyPr wrap="square" lIns="0" tIns="0" rIns="0" bIns="0" rtlCol="0" anchor="t"/>
          <a:lstStyle/>
          <a:p>
            <a:pPr marL="0" indent="0" algn="l">
              <a:lnSpc>
                <a:spcPts val="3600"/>
              </a:lnSpc>
              <a:buNone/>
            </a:pPr>
            <a:r>
              <a:rPr lang="en-US" sz="3000" dirty="0">
                <a:solidFill>
                  <a:srgbClr val="000000"/>
                </a:solidFill>
                <a:latin typeface="Arial" panose="020B0604020202020204" pitchFamily="34" charset="0"/>
                <a:ea typeface="Proxima Nova Regular" pitchFamily="34" charset="-122"/>
                <a:cs typeface="Arial" panose="020B0604020202020204" pitchFamily="34" charset="0"/>
              </a:rPr>
              <a:t>Increase operational efficiency, reduce costs and enhance overall business performance with Zebra Services.</a:t>
            </a:r>
            <a:endParaRPr lang="en-US" sz="3000" dirty="0">
              <a:latin typeface="Arial" panose="020B0604020202020204" pitchFamily="34" charset="0"/>
              <a:cs typeface="Arial" panose="020B0604020202020204" pitchFamily="34" charset="0"/>
            </a:endParaRPr>
          </a:p>
        </p:txBody>
      </p:sp>
      <p:sp>
        <p:nvSpPr>
          <p:cNvPr id="13" name="Zebra OneCare Select"/>
          <p:cNvSpPr/>
          <p:nvPr/>
        </p:nvSpPr>
        <p:spPr>
          <a:xfrm>
            <a:off x="952500" y="3136480"/>
            <a:ext cx="4225142" cy="762000"/>
          </a:xfrm>
          <a:prstGeom prst="rect">
            <a:avLst/>
          </a:prstGeom>
          <a:noFill/>
          <a:ln/>
        </p:spPr>
        <p:txBody>
          <a:bodyPr wrap="square" lIns="0" tIns="0" rIns="0" bIns="0" rtlCol="0" anchor="t"/>
          <a:lstStyle/>
          <a:p>
            <a:pPr marL="0" indent="0" algn="l">
              <a:lnSpc>
                <a:spcPts val="3600"/>
              </a:lnSpc>
              <a:buNone/>
            </a:pPr>
            <a:r>
              <a:rPr lang="en-US" sz="3000" b="1" dirty="0">
                <a:solidFill>
                  <a:srgbClr val="000000"/>
                </a:solidFill>
                <a:latin typeface="Arial" panose="020B0604020202020204" pitchFamily="34" charset="0"/>
                <a:ea typeface="Proxima Nova Bold" pitchFamily="34" charset="-122"/>
                <a:cs typeface="Arial" panose="020B0604020202020204" pitchFamily="34" charset="0"/>
              </a:rPr>
              <a:t>Zebra OneCare Select</a:t>
            </a:r>
            <a:endParaRPr lang="en-US" sz="3000" dirty="0">
              <a:latin typeface="Arial" panose="020B0604020202020204" pitchFamily="34" charset="0"/>
              <a:cs typeface="Arial" panose="020B0604020202020204" pitchFamily="34" charset="0"/>
            </a:endParaRPr>
          </a:p>
        </p:txBody>
      </p:sp>
      <p:sp>
        <p:nvSpPr>
          <p:cNvPr id="14" name="Increase device uptime and utilization  benefit from fewer workflow disruptions lower repair costs and greater operational efficiency"/>
          <p:cNvSpPr/>
          <p:nvPr/>
        </p:nvSpPr>
        <p:spPr>
          <a:xfrm>
            <a:off x="952499" y="3693497"/>
            <a:ext cx="4937661" cy="1428750"/>
          </a:xfrm>
          <a:prstGeom prst="rect">
            <a:avLst/>
          </a:prstGeom>
          <a:noFill/>
          <a:ln/>
        </p:spPr>
        <p:txBody>
          <a:bodyPr wrap="square" lIns="0" tIns="0" rIns="0" bIns="0" rtlCol="0" anchor="t"/>
          <a:lstStyle/>
          <a:p>
            <a:pPr marL="0" indent="0" algn="l">
              <a:buNone/>
            </a:pPr>
            <a:r>
              <a:rPr lang="en-US" sz="2250" dirty="0">
                <a:solidFill>
                  <a:srgbClr val="0E73E6"/>
                </a:solidFill>
                <a:latin typeface="Arial" panose="020B0604020202020204" pitchFamily="34" charset="0"/>
                <a:ea typeface="Proxima Nova Regular" pitchFamily="34" charset="-122"/>
                <a:cs typeface="Arial" panose="020B0604020202020204" pitchFamily="34" charset="0"/>
              </a:rPr>
              <a:t>Increase device uptime and utilization – benefit from fewer workflow disruptions, lower repair costs and greater operational efficiency</a:t>
            </a:r>
            <a:endParaRPr lang="en-US" sz="2250" dirty="0">
              <a:solidFill>
                <a:srgbClr val="0E73E6"/>
              </a:solidFill>
              <a:latin typeface="Arial" panose="020B0604020202020204" pitchFamily="34" charset="0"/>
              <a:cs typeface="Arial" panose="020B0604020202020204" pitchFamily="34" charset="0"/>
            </a:endParaRPr>
          </a:p>
        </p:txBody>
      </p:sp>
      <p:sp>
        <p:nvSpPr>
          <p:cNvPr id="15" name="name_3-year protection covering device functional failure normal wear and tear and accidental damage Have your device replaced next-day like new and ready to use Select or within a 3-day turnaround time Essential Get 24x7 live-agent technical support and"/>
          <p:cNvSpPr/>
          <p:nvPr/>
        </p:nvSpPr>
        <p:spPr>
          <a:xfrm>
            <a:off x="952499" y="5287501"/>
            <a:ext cx="4209827" cy="3740922"/>
          </a:xfrm>
          <a:prstGeom prst="rect">
            <a:avLst/>
          </a:prstGeom>
          <a:noFill/>
          <a:ln/>
        </p:spPr>
        <p:txBody>
          <a:bodyPr wrap="square" lIns="0" tIns="0" rIns="0" bIns="0" rtlCol="0" anchor="t"/>
          <a:lstStyle/>
          <a:p>
            <a:pPr marL="0" indent="0" algn="l">
              <a:buNone/>
            </a:pPr>
            <a:r>
              <a:rPr lang="en-US" sz="1400" dirty="0">
                <a:solidFill>
                  <a:srgbClr val="000000"/>
                </a:solidFill>
                <a:latin typeface="Arial" panose="020B0604020202020204" pitchFamily="34" charset="0"/>
                <a:ea typeface="Proxima Nova Regular" pitchFamily="34" charset="-122"/>
                <a:cs typeface="Arial" panose="020B0604020202020204" pitchFamily="34" charset="0"/>
              </a:rPr>
              <a:t>3-year protection covering device functional failure, normal wear and tear, and accidental damage
Have your device replaced next-day*, "like new" and ready
to use (Select) or within a 3-day turnaround time (Essential)
Get 24x7 live-agent technical support and access to self-
service tools (Select) or priority access 8x5 local time live-agent technical support and 24x7 access to self-service tools (Essential)
Access to VisibilityIQ OneCare** dashboard to manage your contracts and track the status of your repairs
Battery Maintenance service ⎯ with unlimited battery replacement ⎯ included at no extra charge</a:t>
            </a:r>
            <a:endParaRPr lang="en-US" sz="1400" dirty="0">
              <a:latin typeface="Arial" panose="020B0604020202020204" pitchFamily="34" charset="0"/>
              <a:cs typeface="Arial" panose="020B0604020202020204" pitchFamily="34" charset="0"/>
            </a:endParaRPr>
          </a:p>
        </p:txBody>
      </p:sp>
      <p:sp>
        <p:nvSpPr>
          <p:cNvPr id="16" name="Professional Services"/>
          <p:cNvSpPr/>
          <p:nvPr/>
        </p:nvSpPr>
        <p:spPr>
          <a:xfrm>
            <a:off x="11832770" y="3128905"/>
            <a:ext cx="4469741" cy="762000"/>
          </a:xfrm>
          <a:prstGeom prst="rect">
            <a:avLst/>
          </a:prstGeom>
          <a:noFill/>
          <a:ln/>
        </p:spPr>
        <p:txBody>
          <a:bodyPr wrap="square" lIns="0" tIns="0" rIns="0" bIns="0" rtlCol="0" anchor="t"/>
          <a:lstStyle/>
          <a:p>
            <a:pPr marL="0" indent="0" algn="l">
              <a:lnSpc>
                <a:spcPts val="3600"/>
              </a:lnSpc>
              <a:buNone/>
            </a:pPr>
            <a:r>
              <a:rPr lang="en-US" sz="3000" b="1" dirty="0">
                <a:solidFill>
                  <a:srgbClr val="000000"/>
                </a:solidFill>
                <a:latin typeface="Arial" panose="020B0604020202020204" pitchFamily="34" charset="0"/>
                <a:ea typeface="Proxima Nova Bold" pitchFamily="34" charset="-122"/>
                <a:cs typeface="Arial" panose="020B0604020202020204" pitchFamily="34" charset="0"/>
              </a:rPr>
              <a:t>Professional Services</a:t>
            </a:r>
            <a:endParaRPr lang="en-US" sz="3000" dirty="0">
              <a:latin typeface="Arial" panose="020B0604020202020204" pitchFamily="34" charset="0"/>
              <a:cs typeface="Arial" panose="020B0604020202020204" pitchFamily="34" charset="0"/>
            </a:endParaRPr>
          </a:p>
        </p:txBody>
      </p:sp>
      <p:sp>
        <p:nvSpPr>
          <p:cNvPr id="17" name="Focus on your core business while relying on Zebra to ensure your devices are updated and operating at peak performance"/>
          <p:cNvSpPr/>
          <p:nvPr/>
        </p:nvSpPr>
        <p:spPr>
          <a:xfrm>
            <a:off x="11832770" y="3685922"/>
            <a:ext cx="5797905" cy="1428750"/>
          </a:xfrm>
          <a:prstGeom prst="rect">
            <a:avLst/>
          </a:prstGeom>
          <a:noFill/>
          <a:ln/>
        </p:spPr>
        <p:txBody>
          <a:bodyPr wrap="square" lIns="0" tIns="0" rIns="0" bIns="0" rtlCol="0" anchor="t"/>
          <a:lstStyle/>
          <a:p>
            <a:pPr marL="0" indent="0" algn="l">
              <a:buNone/>
            </a:pPr>
            <a:r>
              <a:rPr lang="en-US" sz="2250" dirty="0">
                <a:solidFill>
                  <a:srgbClr val="0E73E6"/>
                </a:solidFill>
                <a:latin typeface="Arial" panose="020B0604020202020204" pitchFamily="34" charset="0"/>
                <a:ea typeface="Proxima Nova Regular" pitchFamily="34" charset="-122"/>
                <a:cs typeface="Arial" panose="020B0604020202020204" pitchFamily="34" charset="0"/>
              </a:rPr>
              <a:t>Focus on your core business while relying </a:t>
            </a:r>
          </a:p>
          <a:p>
            <a:pPr marL="0" indent="0" algn="l">
              <a:buNone/>
            </a:pPr>
            <a:r>
              <a:rPr lang="en-US" sz="2250" dirty="0">
                <a:solidFill>
                  <a:srgbClr val="0E73E6"/>
                </a:solidFill>
                <a:latin typeface="Arial" panose="020B0604020202020204" pitchFamily="34" charset="0"/>
                <a:ea typeface="Proxima Nova Regular" pitchFamily="34" charset="-122"/>
                <a:cs typeface="Arial" panose="020B0604020202020204" pitchFamily="34" charset="0"/>
              </a:rPr>
              <a:t>on Zebra to ensure your devices are updated and operating at peak performance</a:t>
            </a:r>
            <a:endParaRPr lang="en-US" sz="2250" dirty="0">
              <a:solidFill>
                <a:srgbClr val="0E73E6"/>
              </a:solidFill>
              <a:latin typeface="Arial" panose="020B0604020202020204" pitchFamily="34" charset="0"/>
              <a:cs typeface="Arial" panose="020B0604020202020204" pitchFamily="34" charset="0"/>
            </a:endParaRPr>
          </a:p>
        </p:txBody>
      </p:sp>
      <p:sp>
        <p:nvSpPr>
          <p:cNvPr id="18" name="Gold Build ensures your devices operate at their peak performance by successfully designing user profiles Save valuable time in your operation with Zebra Staging by aligning consistency on operating system version security features and application loading"/>
          <p:cNvSpPr/>
          <p:nvPr/>
        </p:nvSpPr>
        <p:spPr>
          <a:xfrm>
            <a:off x="11832770" y="4930049"/>
            <a:ext cx="5797905" cy="1928408"/>
          </a:xfrm>
          <a:prstGeom prst="rect">
            <a:avLst/>
          </a:prstGeom>
          <a:noFill/>
          <a:ln/>
        </p:spPr>
        <p:txBody>
          <a:bodyPr wrap="square" lIns="0" tIns="0" rIns="0" bIns="0" rtlCol="0" anchor="t"/>
          <a:lstStyle/>
          <a:p>
            <a:pPr marL="0" indent="0" algn="l">
              <a:buNone/>
            </a:pPr>
            <a:r>
              <a:rPr lang="en-US" sz="1400" dirty="0">
                <a:solidFill>
                  <a:srgbClr val="000000"/>
                </a:solidFill>
                <a:latin typeface="Arial" panose="020B0604020202020204" pitchFamily="34" charset="0"/>
                <a:ea typeface="Proxima Nova Regular" pitchFamily="34" charset="-122"/>
                <a:cs typeface="Arial" panose="020B0604020202020204" pitchFamily="34" charset="0"/>
              </a:rPr>
              <a:t>Gold Build ensures your devices operate at their peak performance </a:t>
            </a:r>
          </a:p>
          <a:p>
            <a:pPr marL="0" indent="0" algn="l">
              <a:buNone/>
            </a:pPr>
            <a:r>
              <a:rPr lang="en-US" sz="1400" dirty="0">
                <a:solidFill>
                  <a:srgbClr val="000000"/>
                </a:solidFill>
                <a:latin typeface="Arial" panose="020B0604020202020204" pitchFamily="34" charset="0"/>
                <a:ea typeface="Proxima Nova Regular" pitchFamily="34" charset="-122"/>
                <a:cs typeface="Arial" panose="020B0604020202020204" pitchFamily="34" charset="0"/>
              </a:rPr>
              <a:t>by successfully designing user profiles
Save valuable time in your operation with Zebra Staging by aligning consistency on operating system version, security features and application loading
Let us help you put together the device and accessories and/or </a:t>
            </a:r>
          </a:p>
          <a:p>
            <a:pPr marL="0" indent="0" algn="l">
              <a:buNone/>
            </a:pPr>
            <a:r>
              <a:rPr lang="en-US" sz="1400" dirty="0">
                <a:solidFill>
                  <a:srgbClr val="000000"/>
                </a:solidFill>
                <a:latin typeface="Arial" panose="020B0604020202020204" pitchFamily="34" charset="0"/>
                <a:ea typeface="Proxima Nova Regular" pitchFamily="34" charset="-122"/>
                <a:cs typeface="Arial" panose="020B0604020202020204" pitchFamily="34" charset="0"/>
              </a:rPr>
              <a:t>printed collateral into individual or site boxes</a:t>
            </a:r>
            <a:endParaRPr lang="en-US" sz="1400" dirty="0">
              <a:latin typeface="Arial" panose="020B0604020202020204" pitchFamily="34" charset="0"/>
              <a:cs typeface="Arial" panose="020B0604020202020204" pitchFamily="34" charset="0"/>
            </a:endParaRPr>
          </a:p>
        </p:txBody>
      </p:sp>
      <p:sp>
        <p:nvSpPr>
          <p:cNvPr id="19" name="VisibilityIQ ForesightTM"/>
          <p:cNvSpPr/>
          <p:nvPr/>
        </p:nvSpPr>
        <p:spPr>
          <a:xfrm>
            <a:off x="5940507" y="7420042"/>
            <a:ext cx="2560863" cy="745981"/>
          </a:xfrm>
          <a:prstGeom prst="rect">
            <a:avLst/>
          </a:prstGeom>
          <a:noFill/>
          <a:ln/>
        </p:spPr>
        <p:txBody>
          <a:bodyPr wrap="square" lIns="0" tIns="0" rIns="0" bIns="0" rtlCol="0" anchor="ctr"/>
          <a:lstStyle/>
          <a:p>
            <a:pPr marL="0" indent="0">
              <a:lnSpc>
                <a:spcPts val="3600"/>
              </a:lnSpc>
              <a:buNone/>
            </a:pPr>
            <a:r>
              <a:rPr lang="en-US" sz="3000" b="1" dirty="0">
                <a:solidFill>
                  <a:srgbClr val="000000"/>
                </a:solidFill>
                <a:latin typeface="Arial" panose="020B0604020202020204" pitchFamily="34" charset="0"/>
                <a:ea typeface="Proxima Nova Bold" pitchFamily="34" charset="-122"/>
                <a:cs typeface="Arial" panose="020B0604020202020204" pitchFamily="34" charset="0"/>
              </a:rPr>
              <a:t>VisibilityIQ </a:t>
            </a:r>
          </a:p>
          <a:p>
            <a:pPr marL="0" indent="0">
              <a:lnSpc>
                <a:spcPts val="3600"/>
              </a:lnSpc>
              <a:buNone/>
            </a:pPr>
            <a:r>
              <a:rPr lang="en-US" sz="3000" b="1" dirty="0">
                <a:solidFill>
                  <a:srgbClr val="000000"/>
                </a:solidFill>
                <a:latin typeface="Arial" panose="020B0604020202020204" pitchFamily="34" charset="0"/>
                <a:ea typeface="Proxima Nova Bold" pitchFamily="34" charset="-122"/>
                <a:cs typeface="Arial" panose="020B0604020202020204" pitchFamily="34" charset="0"/>
              </a:rPr>
              <a:t>Foresight</a:t>
            </a:r>
            <a:r>
              <a:rPr lang="en-US" sz="3000" b="1" baseline="30000" dirty="0">
                <a:solidFill>
                  <a:srgbClr val="000000"/>
                </a:solidFill>
                <a:latin typeface="Arial" panose="020B0604020202020204" pitchFamily="34" charset="0"/>
                <a:ea typeface="Proxima Nova Bold" pitchFamily="34" charset="-122"/>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sp>
        <p:nvSpPr>
          <p:cNvPr id="20" name="Cut Zebra device management costs nearly in half"/>
          <p:cNvSpPr/>
          <p:nvPr/>
        </p:nvSpPr>
        <p:spPr>
          <a:xfrm>
            <a:off x="5950032" y="8379692"/>
            <a:ext cx="2658586" cy="1251639"/>
          </a:xfrm>
          <a:prstGeom prst="rect">
            <a:avLst/>
          </a:prstGeom>
          <a:noFill/>
          <a:ln/>
        </p:spPr>
        <p:txBody>
          <a:bodyPr wrap="square" lIns="0" tIns="0" rIns="0" bIns="0" rtlCol="0" anchor="t"/>
          <a:lstStyle/>
          <a:p>
            <a:pPr marL="0" indent="0">
              <a:lnSpc>
                <a:spcPts val="2700"/>
              </a:lnSpc>
              <a:buNone/>
            </a:pPr>
            <a:r>
              <a:rPr lang="en-US" sz="2250" dirty="0">
                <a:solidFill>
                  <a:srgbClr val="FFFFFF"/>
                </a:solidFill>
                <a:latin typeface="Arial" panose="020B0604020202020204" pitchFamily="34" charset="0"/>
                <a:ea typeface="Proxima Nova Regular" pitchFamily="34" charset="-122"/>
                <a:cs typeface="Arial" panose="020B0604020202020204" pitchFamily="34" charset="0"/>
              </a:rPr>
              <a:t>Cut Zebra device </a:t>
            </a:r>
          </a:p>
          <a:p>
            <a:pPr marL="0" indent="0">
              <a:lnSpc>
                <a:spcPts val="2700"/>
              </a:lnSpc>
              <a:buNone/>
            </a:pPr>
            <a:r>
              <a:rPr lang="en-US" sz="2250" dirty="0">
                <a:solidFill>
                  <a:srgbClr val="FFFFFF"/>
                </a:solidFill>
                <a:latin typeface="Arial" panose="020B0604020202020204" pitchFamily="34" charset="0"/>
                <a:ea typeface="Proxima Nova Regular" pitchFamily="34" charset="-122"/>
                <a:cs typeface="Arial" panose="020B0604020202020204" pitchFamily="34" charset="0"/>
              </a:rPr>
              <a:t>management costs </a:t>
            </a:r>
          </a:p>
          <a:p>
            <a:pPr marL="0" indent="0">
              <a:lnSpc>
                <a:spcPts val="2700"/>
              </a:lnSpc>
              <a:buNone/>
            </a:pPr>
            <a:r>
              <a:rPr lang="en-US" sz="2250" dirty="0">
                <a:solidFill>
                  <a:srgbClr val="FFFFFF"/>
                </a:solidFill>
                <a:latin typeface="Arial" panose="020B0604020202020204" pitchFamily="34" charset="0"/>
                <a:ea typeface="Proxima Nova Regular" pitchFamily="34" charset="-122"/>
                <a:cs typeface="Arial" panose="020B0604020202020204" pitchFamily="34" charset="0"/>
              </a:rPr>
              <a:t>nearly in half!</a:t>
            </a:r>
            <a:endParaRPr lang="en-US" sz="2250" dirty="0">
              <a:latin typeface="Arial" panose="020B0604020202020204" pitchFamily="34" charset="0"/>
              <a:cs typeface="Arial" panose="020B0604020202020204" pitchFamily="34" charset="0"/>
            </a:endParaRPr>
          </a:p>
        </p:txBody>
      </p:sp>
      <p:sp>
        <p:nvSpPr>
          <p:cNvPr id="21" name="Informed decision making Cloud-based dashboard to view fleet insights and make decisions based on analytics across your entire device fleet"/>
          <p:cNvSpPr/>
          <p:nvPr/>
        </p:nvSpPr>
        <p:spPr>
          <a:xfrm>
            <a:off x="8867735" y="7397028"/>
            <a:ext cx="2628918" cy="2318009"/>
          </a:xfrm>
          <a:prstGeom prst="rect">
            <a:avLst/>
          </a:prstGeom>
          <a:noFill/>
          <a:ln/>
        </p:spPr>
        <p:txBody>
          <a:bodyPr wrap="square" lIns="0" tIns="0" rIns="0" bIns="0" rtlCol="0" anchor="t"/>
          <a:lstStyle/>
          <a:p>
            <a:pPr marL="0" indent="0" algn="l">
              <a:buNone/>
            </a:pPr>
            <a:r>
              <a:rPr lang="en-US" sz="1400" b="1" dirty="0">
                <a:solidFill>
                  <a:srgbClr val="000000"/>
                </a:solidFill>
                <a:latin typeface="Arial" panose="020B0604020202020204" pitchFamily="34" charset="0"/>
                <a:ea typeface="Proxima Nova Bold" pitchFamily="34" charset="-122"/>
                <a:cs typeface="Arial" panose="020B0604020202020204" pitchFamily="34" charset="0"/>
              </a:rPr>
              <a:t>Informed decision making
</a:t>
            </a:r>
            <a:r>
              <a:rPr lang="en-US" sz="1400" dirty="0">
                <a:solidFill>
                  <a:srgbClr val="000000"/>
                </a:solidFill>
                <a:latin typeface="Arial" panose="020B0604020202020204" pitchFamily="34" charset="0"/>
                <a:ea typeface="Proxima Nova Regular" pitchFamily="34" charset="-122"/>
                <a:cs typeface="Arial" panose="020B0604020202020204" pitchFamily="34" charset="0"/>
              </a:rPr>
              <a:t>
Cloud-based dashboard to view fleet insights and make decisions based on analytics across your entire device fleet
</a:t>
            </a:r>
            <a:endParaRPr lang="en-US" sz="1400" dirty="0">
              <a:latin typeface="Arial" panose="020B0604020202020204" pitchFamily="34" charset="0"/>
              <a:cs typeface="Arial" panose="020B0604020202020204" pitchFamily="34" charset="0"/>
            </a:endParaRPr>
          </a:p>
        </p:txBody>
      </p:sp>
      <p:sp>
        <p:nvSpPr>
          <p:cNvPr id="22" name="Proactive maintenance Address potential device issues before they impact your business and uncover opportunities for cost-cutting right-sizing inventory and reducing lost or stolen assets"/>
          <p:cNvSpPr/>
          <p:nvPr/>
        </p:nvSpPr>
        <p:spPr>
          <a:xfrm>
            <a:off x="11863018" y="7397027"/>
            <a:ext cx="2950138" cy="2089829"/>
          </a:xfrm>
          <a:prstGeom prst="rect">
            <a:avLst/>
          </a:prstGeom>
          <a:noFill/>
          <a:ln/>
        </p:spPr>
        <p:txBody>
          <a:bodyPr wrap="square" lIns="0" tIns="0" rIns="0" bIns="0" rtlCol="0" anchor="t"/>
          <a:lstStyle/>
          <a:p>
            <a:pPr marL="0" indent="0" algn="l">
              <a:buNone/>
            </a:pPr>
            <a:r>
              <a:rPr lang="en-US" sz="1400" b="1" dirty="0">
                <a:solidFill>
                  <a:srgbClr val="000000"/>
                </a:solidFill>
                <a:latin typeface="Arial" panose="020B0604020202020204" pitchFamily="34" charset="0"/>
                <a:ea typeface="Proxima Nova Bold" pitchFamily="34" charset="-122"/>
                <a:cs typeface="Arial" panose="020B0604020202020204" pitchFamily="34" charset="0"/>
              </a:rPr>
              <a:t>Proactive maintenance
</a:t>
            </a:r>
            <a:r>
              <a:rPr lang="en-US" sz="1400" dirty="0">
                <a:solidFill>
                  <a:srgbClr val="000000"/>
                </a:solidFill>
                <a:latin typeface="Arial" panose="020B0604020202020204" pitchFamily="34" charset="0"/>
                <a:ea typeface="Proxima Nova Regular" pitchFamily="34" charset="-122"/>
                <a:cs typeface="Arial" panose="020B0604020202020204" pitchFamily="34" charset="0"/>
              </a:rPr>
              <a:t>
Address potential device issues before they impact your business, and uncover opportunities for cost-cutting, right-sizing inventory and reducing lost or stolen assets</a:t>
            </a:r>
            <a:endParaRPr lang="en-US" sz="1400" dirty="0">
              <a:latin typeface="Arial" panose="020B0604020202020204" pitchFamily="34" charset="0"/>
              <a:cs typeface="Arial" panose="020B0604020202020204" pitchFamily="34" charset="0"/>
            </a:endParaRPr>
          </a:p>
        </p:txBody>
      </p:sp>
      <p:sp>
        <p:nvSpPr>
          <p:cNvPr id="23" name="Resource optimization Better visibility helps you more efficiently allocate resources so your devices are always used to their fullest potential"/>
          <p:cNvSpPr/>
          <p:nvPr/>
        </p:nvSpPr>
        <p:spPr>
          <a:xfrm>
            <a:off x="14901273" y="7397028"/>
            <a:ext cx="2729402" cy="2196718"/>
          </a:xfrm>
          <a:prstGeom prst="rect">
            <a:avLst/>
          </a:prstGeom>
          <a:noFill/>
          <a:ln/>
        </p:spPr>
        <p:txBody>
          <a:bodyPr wrap="square" lIns="0" tIns="0" rIns="0" bIns="0" rtlCol="0" anchor="t"/>
          <a:lstStyle/>
          <a:p>
            <a:pPr marL="0" indent="0" algn="l">
              <a:buNone/>
            </a:pPr>
            <a:r>
              <a:rPr lang="en-US" sz="1400" b="1" dirty="0">
                <a:solidFill>
                  <a:srgbClr val="000000"/>
                </a:solidFill>
                <a:latin typeface="Arial" panose="020B0604020202020204" pitchFamily="34" charset="0"/>
                <a:ea typeface="Proxima Nova Bold" pitchFamily="34" charset="-122"/>
                <a:cs typeface="Arial" panose="020B0604020202020204" pitchFamily="34" charset="0"/>
              </a:rPr>
              <a:t>Resource optimization
</a:t>
            </a:r>
            <a:r>
              <a:rPr lang="en-US" sz="1400" dirty="0">
                <a:solidFill>
                  <a:srgbClr val="000000"/>
                </a:solidFill>
                <a:latin typeface="Arial" panose="020B0604020202020204" pitchFamily="34" charset="0"/>
                <a:ea typeface="Proxima Nova Regular" pitchFamily="34" charset="-122"/>
                <a:cs typeface="Arial" panose="020B0604020202020204" pitchFamily="34" charset="0"/>
              </a:rPr>
              <a:t>
Better visibility helps you more efficiently allocate resources, so your devices are always used to their fullest potential
</a:t>
            </a:r>
            <a:endParaRPr lang="en-US" sz="1400"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4" name="Group 4900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086374" y="405460"/>
            <a:ext cx="1828800" cy="561975"/>
          </a:xfrm>
          <a:prstGeom prst="rect">
            <a:avLst/>
          </a:prstGeom>
        </p:spPr>
      </p:pic>
      <p:sp>
        <p:nvSpPr>
          <p:cNvPr id="8" name="Spec Table"/>
          <p:cNvSpPr/>
          <p:nvPr/>
        </p:nvSpPr>
        <p:spPr>
          <a:xfrm>
            <a:off x="952500" y="866813"/>
            <a:ext cx="8711505" cy="2891853"/>
          </a:xfrm>
          <a:prstGeom prst="rect">
            <a:avLst/>
          </a:prstGeom>
          <a:noFill/>
          <a:ln/>
        </p:spPr>
        <p:txBody>
          <a:bodyPr wrap="square" lIns="0" tIns="0" rIns="0" bIns="0" rtlCol="0" anchor="t"/>
          <a:lstStyle/>
          <a:p>
            <a:pPr marL="0" indent="0" algn="l">
              <a:lnSpc>
                <a:spcPts val="8175"/>
              </a:lnSpc>
              <a:buNone/>
            </a:pPr>
            <a:r>
              <a:rPr lang="en-US" sz="6750" dirty="0">
                <a:solidFill>
                  <a:srgbClr val="0E73E6"/>
                </a:solidFill>
                <a:latin typeface="Arial" panose="020B0604020202020204" pitchFamily="34" charset="0"/>
                <a:ea typeface="Proxima Nova Light" pitchFamily="34" charset="-122"/>
                <a:cs typeface="Arial" panose="020B0604020202020204" pitchFamily="34" charset="0"/>
              </a:rPr>
              <a:t>Specifications</a:t>
            </a:r>
            <a:endParaRPr lang="en-US" sz="6750" dirty="0">
              <a:solidFill>
                <a:srgbClr val="0E73E6"/>
              </a:solidFill>
              <a:latin typeface="Arial" panose="020B0604020202020204" pitchFamily="34" charset="0"/>
              <a:cs typeface="Arial" panose="020B0604020202020204" pitchFamily="34" charset="0"/>
            </a:endParaRPr>
          </a:p>
        </p:txBody>
      </p:sp>
      <p:sp>
        <p:nvSpPr>
          <p:cNvPr id="10" name="Item 1"/>
          <p:cNvSpPr/>
          <p:nvPr/>
        </p:nvSpPr>
        <p:spPr>
          <a:xfrm>
            <a:off x="952500" y="3216997"/>
            <a:ext cx="2514600"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Dimensions</a:t>
            </a:r>
            <a:endParaRPr lang="en-US" sz="1400" b="1" dirty="0">
              <a:latin typeface="Arial" panose="020B0604020202020204" pitchFamily="34" charset="0"/>
              <a:cs typeface="Arial" panose="020B0604020202020204" pitchFamily="34" charset="0"/>
            </a:endParaRPr>
          </a:p>
        </p:txBody>
      </p:sp>
      <p:sp>
        <p:nvSpPr>
          <p:cNvPr id="11" name="Lorem ipsum dolor sit amet consectetur adipiscing elit Ut et massa mi"/>
          <p:cNvSpPr/>
          <p:nvPr/>
        </p:nvSpPr>
        <p:spPr>
          <a:xfrm>
            <a:off x="2671948" y="3216997"/>
            <a:ext cx="5909947" cy="39694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6.72 in L x 3.17 in W x .42 in D  (170.65mm L x 80.54mm W x 10.7mm D)</a:t>
            </a:r>
          </a:p>
        </p:txBody>
      </p:sp>
      <p:sp>
        <p:nvSpPr>
          <p:cNvPr id="12" name="Item 1"/>
          <p:cNvSpPr/>
          <p:nvPr/>
        </p:nvSpPr>
        <p:spPr>
          <a:xfrm>
            <a:off x="963140" y="4805513"/>
            <a:ext cx="2514600"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Weight</a:t>
            </a:r>
            <a:endParaRPr lang="en-US" sz="1400" b="1" dirty="0">
              <a:latin typeface="Arial" panose="020B0604020202020204" pitchFamily="34" charset="0"/>
              <a:cs typeface="Arial" panose="020B0604020202020204" pitchFamily="34" charset="0"/>
            </a:endParaRPr>
          </a:p>
        </p:txBody>
      </p:sp>
      <p:sp>
        <p:nvSpPr>
          <p:cNvPr id="13" name="Lorem ipsum dolor sit amet consectetur adipiscing elit Ut et massa mi"/>
          <p:cNvSpPr/>
          <p:nvPr/>
        </p:nvSpPr>
        <p:spPr>
          <a:xfrm>
            <a:off x="2682589" y="4805513"/>
            <a:ext cx="3576452"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8.57 oz (243g) (with battery)</a:t>
            </a:r>
          </a:p>
        </p:txBody>
      </p:sp>
      <p:sp>
        <p:nvSpPr>
          <p:cNvPr id="14" name="Item 1"/>
          <p:cNvSpPr/>
          <p:nvPr/>
        </p:nvSpPr>
        <p:spPr>
          <a:xfrm>
            <a:off x="963140" y="5295130"/>
            <a:ext cx="2514600"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Display</a:t>
            </a:r>
            <a:endParaRPr lang="en-US" sz="1400" b="1" dirty="0">
              <a:latin typeface="Arial" panose="020B0604020202020204" pitchFamily="34" charset="0"/>
              <a:cs typeface="Arial" panose="020B0604020202020204" pitchFamily="34" charset="0"/>
            </a:endParaRPr>
          </a:p>
        </p:txBody>
      </p:sp>
      <p:sp>
        <p:nvSpPr>
          <p:cNvPr id="15" name="Lorem ipsum dolor sit amet consectetur adipiscing elit Ut et massa mi"/>
          <p:cNvSpPr/>
          <p:nvPr/>
        </p:nvSpPr>
        <p:spPr>
          <a:xfrm>
            <a:off x="2682589" y="5295130"/>
            <a:ext cx="4726378"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6.7 in color Full High Definition+ (2400 x 1080); LED backlight; dynamic 120Hz refresh rate</a:t>
            </a:r>
          </a:p>
        </p:txBody>
      </p:sp>
      <p:sp>
        <p:nvSpPr>
          <p:cNvPr id="16" name="Item 1"/>
          <p:cNvSpPr/>
          <p:nvPr/>
        </p:nvSpPr>
        <p:spPr>
          <a:xfrm>
            <a:off x="952500" y="5994327"/>
            <a:ext cx="1565069"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Touch Panel</a:t>
            </a:r>
            <a:endParaRPr lang="en-US" sz="1400" b="1" dirty="0">
              <a:latin typeface="Arial" panose="020B0604020202020204" pitchFamily="34" charset="0"/>
              <a:cs typeface="Arial" panose="020B0604020202020204" pitchFamily="34" charset="0"/>
            </a:endParaRPr>
          </a:p>
        </p:txBody>
      </p:sp>
      <p:sp>
        <p:nvSpPr>
          <p:cNvPr id="17" name="Lorem ipsum dolor sit amet consectetur adipiscing elit Ut et massa mi"/>
          <p:cNvSpPr/>
          <p:nvPr/>
        </p:nvSpPr>
        <p:spPr>
          <a:xfrm>
            <a:off x="2671948" y="5994327"/>
            <a:ext cx="5276851"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Multi mode capacitive touch with bare or light gloved fingertip input; water droplet rejection, Oleophobic coating</a:t>
            </a:r>
          </a:p>
        </p:txBody>
      </p:sp>
      <p:sp>
        <p:nvSpPr>
          <p:cNvPr id="18" name="Item 1"/>
          <p:cNvSpPr/>
          <p:nvPr/>
        </p:nvSpPr>
        <p:spPr>
          <a:xfrm>
            <a:off x="952499" y="6587984"/>
            <a:ext cx="1315687"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Power</a:t>
            </a:r>
            <a:endParaRPr lang="en-US" sz="1400" b="1" dirty="0">
              <a:latin typeface="Arial" panose="020B0604020202020204" pitchFamily="34" charset="0"/>
              <a:cs typeface="Arial" panose="020B0604020202020204" pitchFamily="34" charset="0"/>
            </a:endParaRPr>
          </a:p>
        </p:txBody>
      </p:sp>
      <p:sp>
        <p:nvSpPr>
          <p:cNvPr id="19" name="Lorem ipsum dolor sit amet consectetur adipiscing elit Ut et massa mi"/>
          <p:cNvSpPr/>
          <p:nvPr/>
        </p:nvSpPr>
        <p:spPr>
          <a:xfrm>
            <a:off x="2671948" y="6587984"/>
            <a:ext cx="5683364" cy="238462"/>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Service replaceable; rechargeable Li-Ion, PowerPrecision for real-time battery metrics; Standard Capacity: 4,750mAh/18.43Wh</a:t>
            </a:r>
          </a:p>
        </p:txBody>
      </p:sp>
      <p:sp>
        <p:nvSpPr>
          <p:cNvPr id="20" name="Item 1"/>
          <p:cNvSpPr/>
          <p:nvPr/>
        </p:nvSpPr>
        <p:spPr>
          <a:xfrm>
            <a:off x="952499" y="7224589"/>
            <a:ext cx="1565069"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Expansion Slot</a:t>
            </a:r>
            <a:endParaRPr lang="en-US" sz="1400" b="1" dirty="0">
              <a:latin typeface="Arial" panose="020B0604020202020204" pitchFamily="34" charset="0"/>
              <a:cs typeface="Arial" panose="020B0604020202020204" pitchFamily="34" charset="0"/>
            </a:endParaRPr>
          </a:p>
        </p:txBody>
      </p:sp>
      <p:sp>
        <p:nvSpPr>
          <p:cNvPr id="21" name="Lorem ipsum dolor sit amet consectetur adipiscing elit Ut et massa mi"/>
          <p:cNvSpPr/>
          <p:nvPr/>
        </p:nvSpPr>
        <p:spPr>
          <a:xfrm>
            <a:off x="2671947" y="7224589"/>
            <a:ext cx="4417127"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User-accessible MicroSD card; supports up to 2 TB</a:t>
            </a:r>
          </a:p>
        </p:txBody>
      </p:sp>
      <p:sp>
        <p:nvSpPr>
          <p:cNvPr id="22" name="Item 1"/>
          <p:cNvSpPr/>
          <p:nvPr/>
        </p:nvSpPr>
        <p:spPr>
          <a:xfrm>
            <a:off x="9479476" y="5001975"/>
            <a:ext cx="2514600"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SIM</a:t>
            </a:r>
            <a:endParaRPr lang="en-US" sz="1400" b="1" dirty="0">
              <a:latin typeface="Arial" panose="020B0604020202020204" pitchFamily="34" charset="0"/>
              <a:cs typeface="Arial" panose="020B0604020202020204" pitchFamily="34" charset="0"/>
            </a:endParaRPr>
          </a:p>
        </p:txBody>
      </p:sp>
      <p:sp>
        <p:nvSpPr>
          <p:cNvPr id="23" name="Lorem ipsum dolor sit amet consectetur adipiscing elit Ut et massa mi"/>
          <p:cNvSpPr/>
          <p:nvPr/>
        </p:nvSpPr>
        <p:spPr>
          <a:xfrm>
            <a:off x="11454997" y="4964859"/>
            <a:ext cx="3576452"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Dual SIM (single Nano SIM and eSIM)</a:t>
            </a:r>
          </a:p>
        </p:txBody>
      </p:sp>
      <p:sp>
        <p:nvSpPr>
          <p:cNvPr id="53" name="Item 1">
            <a:extLst>
              <a:ext uri="{FF2B5EF4-FFF2-40B4-BE49-F238E27FC236}">
                <a16:creationId xmlns:a16="http://schemas.microsoft.com/office/drawing/2014/main" id="{BC8C15BF-65B6-3DD7-36E2-2A6DEC20ACCD}"/>
              </a:ext>
            </a:extLst>
          </p:cNvPr>
          <p:cNvSpPr/>
          <p:nvPr/>
        </p:nvSpPr>
        <p:spPr>
          <a:xfrm>
            <a:off x="9479476" y="3216997"/>
            <a:ext cx="2027713"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Network Connections</a:t>
            </a:r>
            <a:endParaRPr lang="en-US" sz="1400" b="1" dirty="0">
              <a:latin typeface="Arial" panose="020B0604020202020204" pitchFamily="34" charset="0"/>
              <a:cs typeface="Arial" panose="020B0604020202020204" pitchFamily="34" charset="0"/>
            </a:endParaRPr>
          </a:p>
        </p:txBody>
      </p:sp>
      <p:sp>
        <p:nvSpPr>
          <p:cNvPr id="54" name="Lorem ipsum dolor sit amet consectetur adipiscing elit Ut et massa mi">
            <a:extLst>
              <a:ext uri="{FF2B5EF4-FFF2-40B4-BE49-F238E27FC236}">
                <a16:creationId xmlns:a16="http://schemas.microsoft.com/office/drawing/2014/main" id="{3A7FA846-100E-9CA5-2350-33EFDCBC41E0}"/>
              </a:ext>
            </a:extLst>
          </p:cNvPr>
          <p:cNvSpPr/>
          <p:nvPr/>
        </p:nvSpPr>
        <p:spPr>
          <a:xfrm>
            <a:off x="11454997" y="3216997"/>
            <a:ext cx="3576452"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5G; Wi-Fi 6E, Bluetooth 5.3 and NFC</a:t>
            </a:r>
          </a:p>
        </p:txBody>
      </p:sp>
      <p:sp>
        <p:nvSpPr>
          <p:cNvPr id="57" name="Item 1">
            <a:extLst>
              <a:ext uri="{FF2B5EF4-FFF2-40B4-BE49-F238E27FC236}">
                <a16:creationId xmlns:a16="http://schemas.microsoft.com/office/drawing/2014/main" id="{082403D6-8DE0-B92E-7725-97485260BB26}"/>
              </a:ext>
            </a:extLst>
          </p:cNvPr>
          <p:cNvSpPr/>
          <p:nvPr/>
        </p:nvSpPr>
        <p:spPr>
          <a:xfrm>
            <a:off x="9479476" y="3721605"/>
            <a:ext cx="1565069" cy="270849"/>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Notifications</a:t>
            </a:r>
            <a:endParaRPr lang="en-US" sz="1400" b="1" dirty="0">
              <a:latin typeface="Arial" panose="020B0604020202020204" pitchFamily="34" charset="0"/>
              <a:cs typeface="Arial" panose="020B0604020202020204" pitchFamily="34" charset="0"/>
            </a:endParaRPr>
          </a:p>
        </p:txBody>
      </p:sp>
      <p:sp>
        <p:nvSpPr>
          <p:cNvPr id="58" name="Lorem ipsum dolor sit amet consectetur adipiscing elit Ut et massa mi">
            <a:extLst>
              <a:ext uri="{FF2B5EF4-FFF2-40B4-BE49-F238E27FC236}">
                <a16:creationId xmlns:a16="http://schemas.microsoft.com/office/drawing/2014/main" id="{B08FC36E-FB4F-3CF0-5916-324118C50B6E}"/>
              </a:ext>
            </a:extLst>
          </p:cNvPr>
          <p:cNvSpPr/>
          <p:nvPr/>
        </p:nvSpPr>
        <p:spPr>
          <a:xfrm>
            <a:off x="11454997" y="3721605"/>
            <a:ext cx="3576452" cy="325019"/>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Audible tone; vibration </a:t>
            </a:r>
          </a:p>
        </p:txBody>
      </p:sp>
      <p:cxnSp>
        <p:nvCxnSpPr>
          <p:cNvPr id="64" name="Straight Connector 63">
            <a:extLst>
              <a:ext uri="{FF2B5EF4-FFF2-40B4-BE49-F238E27FC236}">
                <a16:creationId xmlns:a16="http://schemas.microsoft.com/office/drawing/2014/main" id="{651BDEFA-708D-A687-1538-20F91DDD6FEB}"/>
              </a:ext>
            </a:extLst>
          </p:cNvPr>
          <p:cNvCxnSpPr>
            <a:cxnSpLocks/>
          </p:cNvCxnSpPr>
          <p:nvPr/>
        </p:nvCxnSpPr>
        <p:spPr>
          <a:xfrm>
            <a:off x="952500" y="5186513"/>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4BACC63-50F8-72CB-2355-6ED36EEC93DE}"/>
              </a:ext>
            </a:extLst>
          </p:cNvPr>
          <p:cNvCxnSpPr>
            <a:cxnSpLocks/>
          </p:cNvCxnSpPr>
          <p:nvPr/>
        </p:nvCxnSpPr>
        <p:spPr>
          <a:xfrm>
            <a:off x="952499" y="5815028"/>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068ED04-7DED-2B9E-A262-D0F188C4313D}"/>
              </a:ext>
            </a:extLst>
          </p:cNvPr>
          <p:cNvCxnSpPr>
            <a:cxnSpLocks/>
          </p:cNvCxnSpPr>
          <p:nvPr/>
        </p:nvCxnSpPr>
        <p:spPr>
          <a:xfrm>
            <a:off x="963140" y="7080902"/>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86FA55C-3F0A-5838-B384-3B2AA674C6AB}"/>
              </a:ext>
            </a:extLst>
          </p:cNvPr>
          <p:cNvCxnSpPr>
            <a:cxnSpLocks/>
          </p:cNvCxnSpPr>
          <p:nvPr/>
        </p:nvCxnSpPr>
        <p:spPr>
          <a:xfrm>
            <a:off x="6409409" y="-2742371"/>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10479B-8ED2-B4AF-D526-B5AFE5B22F57}"/>
              </a:ext>
            </a:extLst>
          </p:cNvPr>
          <p:cNvCxnSpPr>
            <a:cxnSpLocks/>
          </p:cNvCxnSpPr>
          <p:nvPr/>
        </p:nvCxnSpPr>
        <p:spPr>
          <a:xfrm>
            <a:off x="6409409" y="-1814117"/>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Item 1">
            <a:extLst>
              <a:ext uri="{FF2B5EF4-FFF2-40B4-BE49-F238E27FC236}">
                <a16:creationId xmlns:a16="http://schemas.microsoft.com/office/drawing/2014/main" id="{7F6ECBD0-2263-321A-A746-C6B172ED8FCD}"/>
              </a:ext>
            </a:extLst>
          </p:cNvPr>
          <p:cNvSpPr/>
          <p:nvPr/>
        </p:nvSpPr>
        <p:spPr>
          <a:xfrm>
            <a:off x="9479476" y="4247108"/>
            <a:ext cx="1565069" cy="270849"/>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Voice and Audio</a:t>
            </a:r>
            <a:endParaRPr lang="en-US" sz="1400" b="1" dirty="0">
              <a:latin typeface="Arial" panose="020B0604020202020204" pitchFamily="34" charset="0"/>
              <a:cs typeface="Arial" panose="020B0604020202020204" pitchFamily="34" charset="0"/>
            </a:endParaRPr>
          </a:p>
        </p:txBody>
      </p:sp>
      <p:sp>
        <p:nvSpPr>
          <p:cNvPr id="77" name="Lorem ipsum dolor sit amet consectetur adipiscing elit Ut et massa mi">
            <a:extLst>
              <a:ext uri="{FF2B5EF4-FFF2-40B4-BE49-F238E27FC236}">
                <a16:creationId xmlns:a16="http://schemas.microsoft.com/office/drawing/2014/main" id="{0C006EA3-EE2C-A37B-7286-960446CC1124}"/>
              </a:ext>
            </a:extLst>
          </p:cNvPr>
          <p:cNvSpPr/>
          <p:nvPr/>
        </p:nvSpPr>
        <p:spPr>
          <a:xfrm>
            <a:off x="11454997" y="4140427"/>
            <a:ext cx="5276852" cy="1304023"/>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Two microphones with noise cancellation; Dual Stereo speakers HD VoIP, Voice and Multimedia, supporting Super-wideband (SWB), Wideband (WB) and Full band (FB)</a:t>
            </a:r>
          </a:p>
        </p:txBody>
      </p:sp>
      <p:sp>
        <p:nvSpPr>
          <p:cNvPr id="79" name="Item 1">
            <a:extLst>
              <a:ext uri="{FF2B5EF4-FFF2-40B4-BE49-F238E27FC236}">
                <a16:creationId xmlns:a16="http://schemas.microsoft.com/office/drawing/2014/main" id="{83122D1E-C0CD-B525-DFA9-97E32C79A16E}"/>
              </a:ext>
            </a:extLst>
          </p:cNvPr>
          <p:cNvSpPr/>
          <p:nvPr/>
        </p:nvSpPr>
        <p:spPr>
          <a:xfrm>
            <a:off x="9492439" y="5521329"/>
            <a:ext cx="1565069" cy="270849"/>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Buttons</a:t>
            </a:r>
            <a:endParaRPr lang="en-US" sz="1400" b="1" dirty="0">
              <a:latin typeface="Arial" panose="020B0604020202020204" pitchFamily="34" charset="0"/>
              <a:cs typeface="Arial" panose="020B0604020202020204" pitchFamily="34" charset="0"/>
            </a:endParaRPr>
          </a:p>
        </p:txBody>
      </p:sp>
      <p:sp>
        <p:nvSpPr>
          <p:cNvPr id="80" name="Lorem ipsum dolor sit amet consectetur adipiscing elit Ut et massa mi">
            <a:extLst>
              <a:ext uri="{FF2B5EF4-FFF2-40B4-BE49-F238E27FC236}">
                <a16:creationId xmlns:a16="http://schemas.microsoft.com/office/drawing/2014/main" id="{9D21BA87-DE88-FB68-5159-24F15536340B}"/>
              </a:ext>
            </a:extLst>
          </p:cNvPr>
          <p:cNvSpPr/>
          <p:nvPr/>
        </p:nvSpPr>
        <p:spPr>
          <a:xfrm>
            <a:off x="11467960" y="5443738"/>
            <a:ext cx="5545777" cy="64032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Volume up/down; Power (fingerprint biometrics). Programmable action buttons: Left - default to scan; Right - default to PTT; Top - default to camera</a:t>
            </a:r>
          </a:p>
        </p:txBody>
      </p:sp>
      <p:sp>
        <p:nvSpPr>
          <p:cNvPr id="81" name="Item 1">
            <a:extLst>
              <a:ext uri="{FF2B5EF4-FFF2-40B4-BE49-F238E27FC236}">
                <a16:creationId xmlns:a16="http://schemas.microsoft.com/office/drawing/2014/main" id="{64527D5C-4E1F-EE07-2577-F696F98214A0}"/>
              </a:ext>
            </a:extLst>
          </p:cNvPr>
          <p:cNvSpPr/>
          <p:nvPr/>
        </p:nvSpPr>
        <p:spPr>
          <a:xfrm>
            <a:off x="9479476" y="6430653"/>
            <a:ext cx="1565069" cy="270849"/>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Interface Ports</a:t>
            </a:r>
            <a:endParaRPr lang="en-US" sz="1400" b="1" dirty="0">
              <a:latin typeface="Arial" panose="020B0604020202020204" pitchFamily="34" charset="0"/>
              <a:cs typeface="Arial" panose="020B0604020202020204" pitchFamily="34" charset="0"/>
            </a:endParaRPr>
          </a:p>
        </p:txBody>
      </p:sp>
      <p:sp>
        <p:nvSpPr>
          <p:cNvPr id="82" name="Lorem ipsum dolor sit amet consectetur adipiscing elit Ut et massa mi">
            <a:extLst>
              <a:ext uri="{FF2B5EF4-FFF2-40B4-BE49-F238E27FC236}">
                <a16:creationId xmlns:a16="http://schemas.microsoft.com/office/drawing/2014/main" id="{2E3DDDA2-7E34-A60C-F696-761B3C585986}"/>
              </a:ext>
            </a:extLst>
          </p:cNvPr>
          <p:cNvSpPr/>
          <p:nvPr/>
        </p:nvSpPr>
        <p:spPr>
          <a:xfrm>
            <a:off x="11454997" y="6277578"/>
            <a:ext cx="5545777" cy="64032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USB 3.1 (Bottom Type C) — SuperSpeed (host and client); OTG/host charging mode</a:t>
            </a:r>
          </a:p>
        </p:txBody>
      </p:sp>
      <p:cxnSp>
        <p:nvCxnSpPr>
          <p:cNvPr id="102" name="Straight Connector 101">
            <a:extLst>
              <a:ext uri="{FF2B5EF4-FFF2-40B4-BE49-F238E27FC236}">
                <a16:creationId xmlns:a16="http://schemas.microsoft.com/office/drawing/2014/main" id="{4CEC3F6B-2FDF-B5DC-EC18-54A32C8F3234}"/>
              </a:ext>
            </a:extLst>
          </p:cNvPr>
          <p:cNvCxnSpPr>
            <a:cxnSpLocks/>
          </p:cNvCxnSpPr>
          <p:nvPr/>
        </p:nvCxnSpPr>
        <p:spPr>
          <a:xfrm>
            <a:off x="9449803" y="3524583"/>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B4687A-924F-7652-0C36-79457CB4B9D3}"/>
              </a:ext>
            </a:extLst>
          </p:cNvPr>
          <p:cNvCxnSpPr>
            <a:cxnSpLocks/>
          </p:cNvCxnSpPr>
          <p:nvPr/>
        </p:nvCxnSpPr>
        <p:spPr>
          <a:xfrm>
            <a:off x="9449803" y="4038174"/>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C58EB97-BA8C-194F-6141-537957479EDE}"/>
              </a:ext>
            </a:extLst>
          </p:cNvPr>
          <p:cNvCxnSpPr>
            <a:cxnSpLocks/>
          </p:cNvCxnSpPr>
          <p:nvPr/>
        </p:nvCxnSpPr>
        <p:spPr>
          <a:xfrm>
            <a:off x="952500" y="3030622"/>
            <a:ext cx="163723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0D67AA-D331-CF6E-125A-C5927743BCFE}"/>
              </a:ext>
            </a:extLst>
          </p:cNvPr>
          <p:cNvCxnSpPr>
            <a:cxnSpLocks/>
          </p:cNvCxnSpPr>
          <p:nvPr/>
        </p:nvCxnSpPr>
        <p:spPr>
          <a:xfrm>
            <a:off x="9449803" y="6875573"/>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Item 1">
            <a:extLst>
              <a:ext uri="{FF2B5EF4-FFF2-40B4-BE49-F238E27FC236}">
                <a16:creationId xmlns:a16="http://schemas.microsoft.com/office/drawing/2014/main" id="{D9D944D9-B170-1C50-767A-F821A4B3B471}"/>
              </a:ext>
            </a:extLst>
          </p:cNvPr>
          <p:cNvSpPr/>
          <p:nvPr/>
        </p:nvSpPr>
        <p:spPr>
          <a:xfrm>
            <a:off x="952499" y="3781694"/>
            <a:ext cx="2514600"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CPU</a:t>
            </a:r>
            <a:endParaRPr lang="en-US" sz="1400" b="1" dirty="0">
              <a:latin typeface="Arial" panose="020B0604020202020204" pitchFamily="34" charset="0"/>
              <a:cs typeface="Arial" panose="020B0604020202020204" pitchFamily="34" charset="0"/>
            </a:endParaRPr>
          </a:p>
        </p:txBody>
      </p:sp>
      <p:sp>
        <p:nvSpPr>
          <p:cNvPr id="7" name="Lorem ipsum dolor sit amet consectetur adipiscing elit Ut et massa mi">
            <a:extLst>
              <a:ext uri="{FF2B5EF4-FFF2-40B4-BE49-F238E27FC236}">
                <a16:creationId xmlns:a16="http://schemas.microsoft.com/office/drawing/2014/main" id="{51416A29-9E19-4226-E1F1-797DD9A404FF}"/>
              </a:ext>
            </a:extLst>
          </p:cNvPr>
          <p:cNvSpPr/>
          <p:nvPr/>
        </p:nvSpPr>
        <p:spPr>
          <a:xfrm>
            <a:off x="2671948" y="3781694"/>
            <a:ext cx="3576452"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Qualcomm® 5430 Octa-core, 2.2 GHz</a:t>
            </a:r>
          </a:p>
        </p:txBody>
      </p:sp>
      <p:sp>
        <p:nvSpPr>
          <p:cNvPr id="9" name="Item 1">
            <a:extLst>
              <a:ext uri="{FF2B5EF4-FFF2-40B4-BE49-F238E27FC236}">
                <a16:creationId xmlns:a16="http://schemas.microsoft.com/office/drawing/2014/main" id="{D177AEB7-76A5-FFCC-DE22-83FBD2392BD7}"/>
              </a:ext>
            </a:extLst>
          </p:cNvPr>
          <p:cNvSpPr/>
          <p:nvPr/>
        </p:nvSpPr>
        <p:spPr>
          <a:xfrm>
            <a:off x="952500" y="4215160"/>
            <a:ext cx="1315687" cy="390183"/>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Memory</a:t>
            </a:r>
            <a:endParaRPr lang="en-US" sz="1400" b="1" dirty="0">
              <a:latin typeface="Arial" panose="020B0604020202020204" pitchFamily="34" charset="0"/>
              <a:cs typeface="Arial" panose="020B0604020202020204" pitchFamily="34" charset="0"/>
            </a:endParaRPr>
          </a:p>
        </p:txBody>
      </p:sp>
      <p:sp>
        <p:nvSpPr>
          <p:cNvPr id="24" name="Lorem ipsum dolor sit amet consectetur adipiscing elit Ut et massa mi">
            <a:extLst>
              <a:ext uri="{FF2B5EF4-FFF2-40B4-BE49-F238E27FC236}">
                <a16:creationId xmlns:a16="http://schemas.microsoft.com/office/drawing/2014/main" id="{15F070D1-3936-C2D9-DA9F-D35307FF7284}"/>
              </a:ext>
            </a:extLst>
          </p:cNvPr>
          <p:cNvSpPr/>
          <p:nvPr/>
        </p:nvSpPr>
        <p:spPr>
          <a:xfrm>
            <a:off x="2671949" y="4215161"/>
            <a:ext cx="4726378"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8 GB DDR5 RAM/128 GB UFS3.1 Flash</a:t>
            </a:r>
          </a:p>
        </p:txBody>
      </p:sp>
      <p:cxnSp>
        <p:nvCxnSpPr>
          <p:cNvPr id="25" name="Straight Connector 24">
            <a:extLst>
              <a:ext uri="{FF2B5EF4-FFF2-40B4-BE49-F238E27FC236}">
                <a16:creationId xmlns:a16="http://schemas.microsoft.com/office/drawing/2014/main" id="{3B72B441-751F-AF48-1873-B6B622F3F622}"/>
              </a:ext>
            </a:extLst>
          </p:cNvPr>
          <p:cNvCxnSpPr>
            <a:cxnSpLocks/>
          </p:cNvCxnSpPr>
          <p:nvPr/>
        </p:nvCxnSpPr>
        <p:spPr>
          <a:xfrm>
            <a:off x="952499" y="3577143"/>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491FC4-D59C-6F1C-BB15-3F5C8A251D37}"/>
              </a:ext>
            </a:extLst>
          </p:cNvPr>
          <p:cNvCxnSpPr>
            <a:cxnSpLocks/>
          </p:cNvCxnSpPr>
          <p:nvPr/>
        </p:nvCxnSpPr>
        <p:spPr>
          <a:xfrm>
            <a:off x="952499" y="4118742"/>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7A04A7-4AC6-E2C0-6B48-BEF5D515BB87}"/>
              </a:ext>
            </a:extLst>
          </p:cNvPr>
          <p:cNvCxnSpPr>
            <a:cxnSpLocks/>
          </p:cNvCxnSpPr>
          <p:nvPr/>
        </p:nvCxnSpPr>
        <p:spPr>
          <a:xfrm>
            <a:off x="952500" y="4605343"/>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C4A192-4DC4-C7F0-D412-3245DA641F7A}"/>
              </a:ext>
            </a:extLst>
          </p:cNvPr>
          <p:cNvCxnSpPr>
            <a:cxnSpLocks/>
          </p:cNvCxnSpPr>
          <p:nvPr/>
        </p:nvCxnSpPr>
        <p:spPr>
          <a:xfrm>
            <a:off x="963140" y="6475355"/>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Item 1">
            <a:extLst>
              <a:ext uri="{FF2B5EF4-FFF2-40B4-BE49-F238E27FC236}">
                <a16:creationId xmlns:a16="http://schemas.microsoft.com/office/drawing/2014/main" id="{81CFBCAA-8F64-0DBC-96B6-75810E824416}"/>
              </a:ext>
            </a:extLst>
          </p:cNvPr>
          <p:cNvSpPr/>
          <p:nvPr/>
        </p:nvSpPr>
        <p:spPr>
          <a:xfrm>
            <a:off x="963141" y="7913423"/>
            <a:ext cx="1565069"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Scanning</a:t>
            </a:r>
            <a:endParaRPr lang="en-US" sz="1400" b="1" dirty="0">
              <a:latin typeface="Arial" panose="020B0604020202020204" pitchFamily="34" charset="0"/>
              <a:cs typeface="Arial" panose="020B0604020202020204" pitchFamily="34" charset="0"/>
            </a:endParaRPr>
          </a:p>
        </p:txBody>
      </p:sp>
      <p:sp>
        <p:nvSpPr>
          <p:cNvPr id="33" name="Lorem ipsum dolor sit amet consectetur adipiscing elit Ut et massa mi">
            <a:extLst>
              <a:ext uri="{FF2B5EF4-FFF2-40B4-BE49-F238E27FC236}">
                <a16:creationId xmlns:a16="http://schemas.microsoft.com/office/drawing/2014/main" id="{73C559D4-7227-B97B-A855-012A52C215D9}"/>
              </a:ext>
            </a:extLst>
          </p:cNvPr>
          <p:cNvSpPr/>
          <p:nvPr/>
        </p:nvSpPr>
        <p:spPr>
          <a:xfrm>
            <a:off x="2682590" y="7913423"/>
            <a:ext cx="6137068"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Camera-based scanning, leveraging Zebra’s advanced decoder library for accurate and efficient data capture — complimentary with the device</a:t>
            </a:r>
          </a:p>
        </p:txBody>
      </p:sp>
      <p:sp>
        <p:nvSpPr>
          <p:cNvPr id="34" name="Item 1">
            <a:extLst>
              <a:ext uri="{FF2B5EF4-FFF2-40B4-BE49-F238E27FC236}">
                <a16:creationId xmlns:a16="http://schemas.microsoft.com/office/drawing/2014/main" id="{22DDC526-382D-975E-ADAB-39B64CAF433A}"/>
              </a:ext>
            </a:extLst>
          </p:cNvPr>
          <p:cNvSpPr/>
          <p:nvPr/>
        </p:nvSpPr>
        <p:spPr>
          <a:xfrm>
            <a:off x="963141" y="8558443"/>
            <a:ext cx="1565069" cy="327003"/>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Camera</a:t>
            </a:r>
            <a:endParaRPr lang="en-US" sz="1400" b="1" dirty="0">
              <a:latin typeface="Arial" panose="020B0604020202020204" pitchFamily="34" charset="0"/>
              <a:cs typeface="Arial" panose="020B0604020202020204" pitchFamily="34" charset="0"/>
            </a:endParaRPr>
          </a:p>
        </p:txBody>
      </p:sp>
      <p:sp>
        <p:nvSpPr>
          <p:cNvPr id="35" name="Lorem ipsum dolor sit amet consectetur adipiscing elit Ut et massa mi">
            <a:extLst>
              <a:ext uri="{FF2B5EF4-FFF2-40B4-BE49-F238E27FC236}">
                <a16:creationId xmlns:a16="http://schemas.microsoft.com/office/drawing/2014/main" id="{FC1A31EA-4258-DAC0-DDF5-C86A86B2B175}"/>
              </a:ext>
            </a:extLst>
          </p:cNvPr>
          <p:cNvSpPr/>
          <p:nvPr/>
        </p:nvSpPr>
        <p:spPr>
          <a:xfrm>
            <a:off x="2682589" y="8558443"/>
            <a:ext cx="6150179"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Rear: 50 MP, Auto focus, OIS; ƒ/1.9, Video Recording Resolution: UHD 4K (3840x2160) @30fps, ​Front: 8 MP, ƒ/2.0, Video recording 1080P@30fps</a:t>
            </a:r>
          </a:p>
        </p:txBody>
      </p:sp>
      <p:sp>
        <p:nvSpPr>
          <p:cNvPr id="36" name="Item 1">
            <a:extLst>
              <a:ext uri="{FF2B5EF4-FFF2-40B4-BE49-F238E27FC236}">
                <a16:creationId xmlns:a16="http://schemas.microsoft.com/office/drawing/2014/main" id="{C7BBCABD-1FD6-F291-2F97-15B5E2722257}"/>
              </a:ext>
            </a:extLst>
          </p:cNvPr>
          <p:cNvSpPr/>
          <p:nvPr/>
        </p:nvSpPr>
        <p:spPr>
          <a:xfrm>
            <a:off x="973781" y="9171088"/>
            <a:ext cx="1315687" cy="390183"/>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NFC</a:t>
            </a:r>
            <a:endParaRPr lang="en-US" sz="1400" b="1" dirty="0">
              <a:latin typeface="Arial" panose="020B0604020202020204" pitchFamily="34" charset="0"/>
              <a:cs typeface="Arial" panose="020B0604020202020204" pitchFamily="34" charset="0"/>
            </a:endParaRPr>
          </a:p>
        </p:txBody>
      </p:sp>
      <p:sp>
        <p:nvSpPr>
          <p:cNvPr id="37" name="Lorem ipsum dolor sit amet consectetur adipiscing elit Ut et massa mi">
            <a:extLst>
              <a:ext uri="{FF2B5EF4-FFF2-40B4-BE49-F238E27FC236}">
                <a16:creationId xmlns:a16="http://schemas.microsoft.com/office/drawing/2014/main" id="{40432F9F-0CA4-7181-C5C9-8983D2DFCA25}"/>
              </a:ext>
            </a:extLst>
          </p:cNvPr>
          <p:cNvSpPr/>
          <p:nvPr/>
        </p:nvSpPr>
        <p:spPr>
          <a:xfrm>
            <a:off x="2693230" y="9171089"/>
            <a:ext cx="5510150"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ISO 14443 Type A and B; Sony FeliCa</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and ISO 15693 cards; </a:t>
            </a:r>
          </a:p>
          <a:p>
            <a:r>
              <a:rPr lang="en-US" sz="1400" dirty="0">
                <a:latin typeface="Arial" panose="020B0604020202020204" pitchFamily="34" charset="0"/>
                <a:cs typeface="Arial" panose="020B0604020202020204" pitchFamily="34" charset="0"/>
              </a:rPr>
              <a:t>Card Emulation via Host; Contactless payment support; ECP1.0 </a:t>
            </a:r>
          </a:p>
          <a:p>
            <a:r>
              <a:rPr lang="en-US" sz="1400" dirty="0">
                <a:latin typeface="Arial" panose="020B0604020202020204" pitchFamily="34" charset="0"/>
                <a:cs typeface="Arial" panose="020B0604020202020204" pitchFamily="34" charset="0"/>
              </a:rPr>
              <a:t>and ECP2.0 polling support; Apple VAS certified</a:t>
            </a:r>
          </a:p>
        </p:txBody>
      </p:sp>
      <p:cxnSp>
        <p:nvCxnSpPr>
          <p:cNvPr id="38" name="Straight Connector 37">
            <a:extLst>
              <a:ext uri="{FF2B5EF4-FFF2-40B4-BE49-F238E27FC236}">
                <a16:creationId xmlns:a16="http://schemas.microsoft.com/office/drawing/2014/main" id="{8EE73D0E-979B-FB76-8399-E204A7EF1E19}"/>
              </a:ext>
            </a:extLst>
          </p:cNvPr>
          <p:cNvCxnSpPr>
            <a:cxnSpLocks/>
          </p:cNvCxnSpPr>
          <p:nvPr/>
        </p:nvCxnSpPr>
        <p:spPr>
          <a:xfrm>
            <a:off x="973781" y="8457821"/>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0A914E-84D3-0D16-7C28-C5011D043A41}"/>
              </a:ext>
            </a:extLst>
          </p:cNvPr>
          <p:cNvCxnSpPr>
            <a:cxnSpLocks/>
          </p:cNvCxnSpPr>
          <p:nvPr/>
        </p:nvCxnSpPr>
        <p:spPr>
          <a:xfrm>
            <a:off x="950030" y="9057885"/>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DA6730-01EF-2DC8-80C2-6689C68641B1}"/>
              </a:ext>
            </a:extLst>
          </p:cNvPr>
          <p:cNvCxnSpPr>
            <a:cxnSpLocks/>
          </p:cNvCxnSpPr>
          <p:nvPr/>
        </p:nvCxnSpPr>
        <p:spPr>
          <a:xfrm>
            <a:off x="9449803" y="4805513"/>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0D025E-6465-80DF-BC49-242D66DA6E29}"/>
              </a:ext>
            </a:extLst>
          </p:cNvPr>
          <p:cNvCxnSpPr>
            <a:cxnSpLocks/>
          </p:cNvCxnSpPr>
          <p:nvPr/>
        </p:nvCxnSpPr>
        <p:spPr>
          <a:xfrm>
            <a:off x="9449803" y="5295130"/>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BD6D1A3-191D-5C9D-CAC9-8EA4F38A9F22}"/>
              </a:ext>
            </a:extLst>
          </p:cNvPr>
          <p:cNvCxnSpPr>
            <a:cxnSpLocks/>
          </p:cNvCxnSpPr>
          <p:nvPr/>
        </p:nvCxnSpPr>
        <p:spPr>
          <a:xfrm>
            <a:off x="9449803" y="6175712"/>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tem 1">
            <a:extLst>
              <a:ext uri="{FF2B5EF4-FFF2-40B4-BE49-F238E27FC236}">
                <a16:creationId xmlns:a16="http://schemas.microsoft.com/office/drawing/2014/main" id="{FE1CC48A-A665-D6CD-9443-5A1883662042}"/>
              </a:ext>
            </a:extLst>
          </p:cNvPr>
          <p:cNvSpPr/>
          <p:nvPr/>
        </p:nvSpPr>
        <p:spPr>
          <a:xfrm>
            <a:off x="9479476" y="8733113"/>
            <a:ext cx="1565069" cy="270849"/>
          </a:xfrm>
          <a:prstGeom prst="rect">
            <a:avLst/>
          </a:prstGeom>
          <a:noFill/>
          <a:ln/>
        </p:spPr>
        <p:txBody>
          <a:bodyPr wrap="square" lIns="0" tIns="0" rIns="0" bIns="0" rtlCol="0" anchor="t"/>
          <a:lstStyle/>
          <a:p>
            <a:pPr marL="0" indent="0" algn="l">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Tumble Specification</a:t>
            </a:r>
            <a:endParaRPr lang="en-US" sz="1400" b="1" dirty="0">
              <a:latin typeface="Arial" panose="020B0604020202020204" pitchFamily="34" charset="0"/>
              <a:cs typeface="Arial" panose="020B0604020202020204" pitchFamily="34" charset="0"/>
            </a:endParaRPr>
          </a:p>
        </p:txBody>
      </p:sp>
      <p:sp>
        <p:nvSpPr>
          <p:cNvPr id="45" name="Item 1">
            <a:extLst>
              <a:ext uri="{FF2B5EF4-FFF2-40B4-BE49-F238E27FC236}">
                <a16:creationId xmlns:a16="http://schemas.microsoft.com/office/drawing/2014/main" id="{9B38EF5C-3D14-F695-97B4-46C7B2463433}"/>
              </a:ext>
            </a:extLst>
          </p:cNvPr>
          <p:cNvSpPr/>
          <p:nvPr/>
        </p:nvSpPr>
        <p:spPr>
          <a:xfrm>
            <a:off x="9479476" y="7070271"/>
            <a:ext cx="1565069" cy="381000"/>
          </a:xfrm>
          <a:prstGeom prst="rect">
            <a:avLst/>
          </a:prstGeom>
          <a:noFill/>
          <a:ln/>
        </p:spPr>
        <p:txBody>
          <a:bodyPr wrap="square" lIns="0" tIns="0" rIns="0" bIns="0" rtlCol="0" anchor="t"/>
          <a:lstStyle/>
          <a:p>
            <a:pPr marL="0" indent="0" algn="l">
              <a:lnSpc>
                <a:spcPts val="1425"/>
              </a:lnSpc>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Operating Temperature</a:t>
            </a:r>
            <a:endParaRPr lang="en-US" sz="1400" b="1" dirty="0">
              <a:latin typeface="Arial" panose="020B0604020202020204" pitchFamily="34" charset="0"/>
              <a:cs typeface="Arial" panose="020B0604020202020204" pitchFamily="34" charset="0"/>
            </a:endParaRPr>
          </a:p>
        </p:txBody>
      </p:sp>
      <p:sp>
        <p:nvSpPr>
          <p:cNvPr id="46" name="Lorem ipsum dolor sit amet consectetur adipiscing elit Ut et massa mi">
            <a:extLst>
              <a:ext uri="{FF2B5EF4-FFF2-40B4-BE49-F238E27FC236}">
                <a16:creationId xmlns:a16="http://schemas.microsoft.com/office/drawing/2014/main" id="{0BFA287F-FDDF-65DD-32AD-481AC220F53B}"/>
              </a:ext>
            </a:extLst>
          </p:cNvPr>
          <p:cNvSpPr/>
          <p:nvPr/>
        </p:nvSpPr>
        <p:spPr>
          <a:xfrm>
            <a:off x="11454997" y="7070271"/>
            <a:ext cx="5971304" cy="457200"/>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+32F to +122F (0C to +50C)</a:t>
            </a:r>
          </a:p>
        </p:txBody>
      </p:sp>
      <p:sp>
        <p:nvSpPr>
          <p:cNvPr id="47" name="Lorem ipsum dolor sit amet consectetur adipiscing elit Ut et massa mi">
            <a:extLst>
              <a:ext uri="{FF2B5EF4-FFF2-40B4-BE49-F238E27FC236}">
                <a16:creationId xmlns:a16="http://schemas.microsoft.com/office/drawing/2014/main" id="{2FD25FD7-1CE3-504A-C5FE-36283E0C1FBF}"/>
              </a:ext>
            </a:extLst>
          </p:cNvPr>
          <p:cNvSpPr/>
          <p:nvPr/>
        </p:nvSpPr>
        <p:spPr>
          <a:xfrm>
            <a:off x="11454997" y="8756667"/>
            <a:ext cx="5972051" cy="516556"/>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600 1.6 ft (0.5m) tumbles for device with protective case; 300 1.6 ft (0.5m) tumbles for device (1.6 ft/0.5m)</a:t>
            </a:r>
          </a:p>
        </p:txBody>
      </p:sp>
      <p:sp>
        <p:nvSpPr>
          <p:cNvPr id="48" name="Item 1">
            <a:extLst>
              <a:ext uri="{FF2B5EF4-FFF2-40B4-BE49-F238E27FC236}">
                <a16:creationId xmlns:a16="http://schemas.microsoft.com/office/drawing/2014/main" id="{661F8B35-A178-F9B2-882A-64F1D3C8C561}"/>
              </a:ext>
            </a:extLst>
          </p:cNvPr>
          <p:cNvSpPr/>
          <p:nvPr/>
        </p:nvSpPr>
        <p:spPr>
          <a:xfrm>
            <a:off x="9479476" y="7658235"/>
            <a:ext cx="1778826" cy="284702"/>
          </a:xfrm>
          <a:prstGeom prst="rect">
            <a:avLst/>
          </a:prstGeom>
          <a:noFill/>
          <a:ln/>
        </p:spPr>
        <p:txBody>
          <a:bodyPr wrap="square" lIns="0" tIns="0" rIns="0" bIns="0" rtlCol="0" anchor="t"/>
          <a:lstStyle/>
          <a:p>
            <a:pPr marL="0" indent="0" algn="l">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Drop Specification</a:t>
            </a:r>
            <a:endParaRPr lang="en-US" sz="1400" b="1" dirty="0">
              <a:latin typeface="Arial" panose="020B0604020202020204" pitchFamily="34" charset="0"/>
              <a:cs typeface="Arial" panose="020B0604020202020204" pitchFamily="34" charset="0"/>
            </a:endParaRPr>
          </a:p>
        </p:txBody>
      </p:sp>
      <p:sp>
        <p:nvSpPr>
          <p:cNvPr id="49" name="Lorem ipsum dolor sit amet consectetur adipiscing elit Ut et massa mi">
            <a:extLst>
              <a:ext uri="{FF2B5EF4-FFF2-40B4-BE49-F238E27FC236}">
                <a16:creationId xmlns:a16="http://schemas.microsoft.com/office/drawing/2014/main" id="{DE3765CF-631F-19F9-3C2E-474D1990F851}"/>
              </a:ext>
            </a:extLst>
          </p:cNvPr>
          <p:cNvSpPr/>
          <p:nvPr/>
        </p:nvSpPr>
        <p:spPr>
          <a:xfrm>
            <a:off x="11454997" y="7681789"/>
            <a:ext cx="5996293" cy="516555"/>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5 ft (1.5m) to tile over concrete across temperature (0C to +50C/+32F to +122 F) with protective boot exceeding MIL-STD-810H;</a:t>
            </a:r>
          </a:p>
          <a:p>
            <a:r>
              <a:rPr lang="en-US" sz="1400" dirty="0">
                <a:latin typeface="Arial" panose="020B0604020202020204" pitchFamily="34" charset="0"/>
                <a:cs typeface="Arial" panose="020B0604020202020204" pitchFamily="34" charset="0"/>
              </a:rPr>
              <a:t>Multiple 4 ft (1.2m) to tile over concrete across temperature (0C to +50C/+32F to 122F) exceeding MIL-STD 810H</a:t>
            </a:r>
          </a:p>
        </p:txBody>
      </p:sp>
      <p:sp>
        <p:nvSpPr>
          <p:cNvPr id="50" name="Item 1">
            <a:extLst>
              <a:ext uri="{FF2B5EF4-FFF2-40B4-BE49-F238E27FC236}">
                <a16:creationId xmlns:a16="http://schemas.microsoft.com/office/drawing/2014/main" id="{5A041A27-2278-EDCF-FD21-9F7CAF340EC2}"/>
              </a:ext>
            </a:extLst>
          </p:cNvPr>
          <p:cNvSpPr/>
          <p:nvPr/>
        </p:nvSpPr>
        <p:spPr>
          <a:xfrm>
            <a:off x="9455232" y="9510056"/>
            <a:ext cx="1565069" cy="270849"/>
          </a:xfrm>
          <a:prstGeom prst="rect">
            <a:avLst/>
          </a:prstGeom>
          <a:noFill/>
          <a:ln/>
        </p:spPr>
        <p:txBody>
          <a:bodyPr wrap="square" lIns="0" tIns="0" rIns="0" bIns="0" rtlCol="0" anchor="t"/>
          <a:lstStyle/>
          <a:p>
            <a:pPr marL="0" indent="0" algn="l">
              <a:buNone/>
            </a:pPr>
            <a:r>
              <a:rPr lang="en-US" sz="1400" b="1" dirty="0">
                <a:solidFill>
                  <a:srgbClr val="000000"/>
                </a:solidFill>
                <a:latin typeface="Arial" panose="020B0604020202020204" pitchFamily="34" charset="0"/>
                <a:ea typeface="Proxima Nova Semibold" pitchFamily="34" charset="-122"/>
                <a:cs typeface="Arial" panose="020B0604020202020204" pitchFamily="34" charset="0"/>
              </a:rPr>
              <a:t>Sealing</a:t>
            </a:r>
            <a:endParaRPr lang="en-US" sz="1400" b="1" dirty="0">
              <a:latin typeface="Arial" panose="020B0604020202020204" pitchFamily="34" charset="0"/>
              <a:cs typeface="Arial" panose="020B0604020202020204" pitchFamily="34" charset="0"/>
            </a:endParaRPr>
          </a:p>
        </p:txBody>
      </p:sp>
      <p:sp>
        <p:nvSpPr>
          <p:cNvPr id="51" name="Lorem ipsum dolor sit amet consectetur adipiscing elit Ut et massa mi">
            <a:extLst>
              <a:ext uri="{FF2B5EF4-FFF2-40B4-BE49-F238E27FC236}">
                <a16:creationId xmlns:a16="http://schemas.microsoft.com/office/drawing/2014/main" id="{E527E252-0F86-7A52-91FA-2D7319253792}"/>
              </a:ext>
            </a:extLst>
          </p:cNvPr>
          <p:cNvSpPr/>
          <p:nvPr/>
        </p:nvSpPr>
        <p:spPr>
          <a:xfrm>
            <a:off x="11430753" y="9510056"/>
            <a:ext cx="5972051" cy="270846"/>
          </a:xfrm>
          <a:prstGeom prst="rect">
            <a:avLst/>
          </a:prstGeom>
          <a:noFill/>
          <a:ln/>
        </p:spPr>
        <p:txBody>
          <a:bodyPr wrap="square" lIns="0" tIns="0" rIns="0" bIns="0" rtlCol="0" anchor="t"/>
          <a:lstStyle/>
          <a:p>
            <a:r>
              <a:rPr lang="en-US" sz="1400" dirty="0">
                <a:latin typeface="Arial" panose="020B0604020202020204" pitchFamily="34" charset="0"/>
                <a:cs typeface="Arial" panose="020B0604020202020204" pitchFamily="34" charset="0"/>
              </a:rPr>
              <a:t>IP68 and IP65, with battery per applicable IEC sealing specifications</a:t>
            </a:r>
          </a:p>
        </p:txBody>
      </p:sp>
      <p:cxnSp>
        <p:nvCxnSpPr>
          <p:cNvPr id="62" name="Straight Connector 61">
            <a:extLst>
              <a:ext uri="{FF2B5EF4-FFF2-40B4-BE49-F238E27FC236}">
                <a16:creationId xmlns:a16="http://schemas.microsoft.com/office/drawing/2014/main" id="{AC87DDCA-2E4E-5C11-AF11-A8F7C945FD13}"/>
              </a:ext>
            </a:extLst>
          </p:cNvPr>
          <p:cNvCxnSpPr>
            <a:cxnSpLocks/>
          </p:cNvCxnSpPr>
          <p:nvPr/>
        </p:nvCxnSpPr>
        <p:spPr>
          <a:xfrm>
            <a:off x="9449803" y="8585229"/>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6C96C02-305F-AE5A-F767-2899788385A4}"/>
              </a:ext>
            </a:extLst>
          </p:cNvPr>
          <p:cNvCxnSpPr>
            <a:cxnSpLocks/>
          </p:cNvCxnSpPr>
          <p:nvPr/>
        </p:nvCxnSpPr>
        <p:spPr>
          <a:xfrm>
            <a:off x="9449803" y="7527471"/>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0539C03-DCF3-93A9-96D2-C98181C6E316}"/>
              </a:ext>
            </a:extLst>
          </p:cNvPr>
          <p:cNvCxnSpPr>
            <a:cxnSpLocks/>
          </p:cNvCxnSpPr>
          <p:nvPr/>
        </p:nvCxnSpPr>
        <p:spPr>
          <a:xfrm>
            <a:off x="9449803" y="9274884"/>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856341D-3405-F694-0030-E8A093B17780}"/>
              </a:ext>
            </a:extLst>
          </p:cNvPr>
          <p:cNvCxnSpPr>
            <a:cxnSpLocks/>
          </p:cNvCxnSpPr>
          <p:nvPr/>
        </p:nvCxnSpPr>
        <p:spPr>
          <a:xfrm>
            <a:off x="928511" y="7681789"/>
            <a:ext cx="7869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051DA35-8202-3389-1A02-87227E5BA073}"/>
            </a:ext>
          </a:extLst>
        </p:cNvPr>
        <p:cNvGrpSpPr/>
        <p:nvPr/>
      </p:nvGrpSpPr>
      <p:grpSpPr>
        <a:xfrm>
          <a:off x="0" y="0"/>
          <a:ext cx="0" cy="0"/>
          <a:chOff x="0" y="0"/>
          <a:chExt cx="0" cy="0"/>
        </a:xfrm>
      </p:grpSpPr>
      <p:pic>
        <p:nvPicPr>
          <p:cNvPr id="2" name="Rectangle 1" descr="preencoded.png">
            <a:extLst>
              <a:ext uri="{FF2B5EF4-FFF2-40B4-BE49-F238E27FC236}">
                <a16:creationId xmlns:a16="http://schemas.microsoft.com/office/drawing/2014/main" id="{BF2880AE-397A-4ED4-22B2-41E607DAC9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41120" y="399700"/>
            <a:ext cx="5339488" cy="4257675"/>
          </a:xfrm>
          <a:prstGeom prst="rect">
            <a:avLst/>
          </a:prstGeom>
        </p:spPr>
      </p:pic>
      <p:pic>
        <p:nvPicPr>
          <p:cNvPr id="4" name="image 1">
            <a:extLst>
              <a:ext uri="{FF2B5EF4-FFF2-40B4-BE49-F238E27FC236}">
                <a16:creationId xmlns:a16="http://schemas.microsoft.com/office/drawing/2014/main" id="{54AAD1BC-FD47-6CE0-5EFF-7C13834512A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9148627">
            <a:off x="9041326" y="-2048688"/>
            <a:ext cx="10019618" cy="12524523"/>
          </a:xfrm>
          <a:prstGeom prst="rect">
            <a:avLst/>
          </a:prstGeom>
        </p:spPr>
      </p:pic>
      <p:pic>
        <p:nvPicPr>
          <p:cNvPr id="5" name="Group 49005" descr="preencoded.png">
            <a:extLst>
              <a:ext uri="{FF2B5EF4-FFF2-40B4-BE49-F238E27FC236}">
                <a16:creationId xmlns:a16="http://schemas.microsoft.com/office/drawing/2014/main" id="{4DC36AED-D60B-805C-7D06-9DDF17DF8E6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511360" y="9244775"/>
            <a:ext cx="1828800" cy="561975"/>
          </a:xfrm>
          <a:prstGeom prst="rect">
            <a:avLst/>
          </a:prstGeom>
        </p:spPr>
      </p:pic>
      <p:sp>
        <p:nvSpPr>
          <p:cNvPr id="6" name="EM45 Enterprise Mobile">
            <a:extLst>
              <a:ext uri="{FF2B5EF4-FFF2-40B4-BE49-F238E27FC236}">
                <a16:creationId xmlns:a16="http://schemas.microsoft.com/office/drawing/2014/main" id="{A7FC8DBF-517E-825B-C3E0-998D0299D795}"/>
              </a:ext>
            </a:extLst>
          </p:cNvPr>
          <p:cNvSpPr/>
          <p:nvPr/>
        </p:nvSpPr>
        <p:spPr>
          <a:xfrm>
            <a:off x="830580" y="2047217"/>
            <a:ext cx="11334093" cy="2476500"/>
          </a:xfrm>
          <a:prstGeom prst="rect">
            <a:avLst/>
          </a:prstGeom>
          <a:noFill/>
          <a:ln/>
        </p:spPr>
        <p:txBody>
          <a:bodyPr wrap="square" lIns="0" tIns="0" rIns="0" bIns="0" rtlCol="0" anchor="t"/>
          <a:lstStyle/>
          <a:p>
            <a:pPr marL="0" indent="0" algn="l">
              <a:buNone/>
            </a:pPr>
            <a:r>
              <a:rPr lang="en-US" sz="6000" b="1" dirty="0">
                <a:solidFill>
                  <a:srgbClr val="FFFFFF"/>
                </a:solidFill>
                <a:latin typeface="Arial" panose="020B0604020202020204" pitchFamily="34" charset="0"/>
                <a:ea typeface="Proxima Nova Bold" pitchFamily="34" charset="-122"/>
                <a:cs typeface="Arial" panose="020B0604020202020204" pitchFamily="34" charset="0"/>
              </a:rPr>
              <a:t>EM45</a:t>
            </a:r>
            <a:br>
              <a:rPr lang="en-US" sz="6000" b="1" dirty="0">
                <a:solidFill>
                  <a:srgbClr val="FFFFFF"/>
                </a:solidFill>
                <a:latin typeface="Arial" panose="020B0604020202020204" pitchFamily="34" charset="0"/>
                <a:ea typeface="Proxima Nova Bold" pitchFamily="34" charset="-122"/>
                <a:cs typeface="Arial" panose="020B0604020202020204" pitchFamily="34" charset="0"/>
              </a:rPr>
            </a:br>
            <a:r>
              <a:rPr lang="en-US" sz="6000" dirty="0">
                <a:solidFill>
                  <a:srgbClr val="FFFFFF"/>
                </a:solidFill>
                <a:latin typeface="Arial" panose="020B0604020202020204" pitchFamily="34" charset="0"/>
                <a:ea typeface="Proxima Nova Light" pitchFamily="34" charset="-122"/>
                <a:cs typeface="Arial" panose="020B0604020202020204" pitchFamily="34" charset="0"/>
              </a:rPr>
              <a:t>Enterprise Mobile</a:t>
            </a:r>
            <a:endParaRPr lang="en-US" sz="6000" dirty="0">
              <a:latin typeface="Arial" panose="020B0604020202020204" pitchFamily="34" charset="0"/>
              <a:cs typeface="Arial" panose="020B0604020202020204" pitchFamily="34" charset="0"/>
            </a:endParaRPr>
          </a:p>
        </p:txBody>
      </p:sp>
      <p:sp>
        <p:nvSpPr>
          <p:cNvPr id="8" name="Built for Work Designed for You">
            <a:extLst>
              <a:ext uri="{FF2B5EF4-FFF2-40B4-BE49-F238E27FC236}">
                <a16:creationId xmlns:a16="http://schemas.microsoft.com/office/drawing/2014/main" id="{4972138D-974A-4D66-D9E4-830AF56B3F9F}"/>
              </a:ext>
            </a:extLst>
          </p:cNvPr>
          <p:cNvSpPr/>
          <p:nvPr/>
        </p:nvSpPr>
        <p:spPr>
          <a:xfrm>
            <a:off x="825920" y="5030139"/>
            <a:ext cx="7038975" cy="1143000"/>
          </a:xfrm>
          <a:prstGeom prst="rect">
            <a:avLst/>
          </a:prstGeom>
          <a:noFill/>
          <a:ln/>
        </p:spPr>
        <p:txBody>
          <a:bodyPr wrap="square" lIns="0" tIns="0" rIns="0" bIns="0" rtlCol="0" anchor="t"/>
          <a:lstStyle/>
          <a:p>
            <a:pPr marL="0" indent="0" algn="l">
              <a:buNone/>
            </a:pPr>
            <a:r>
              <a:rPr lang="en-US" sz="2400" dirty="0">
                <a:solidFill>
                  <a:schemeClr val="bg1"/>
                </a:solidFill>
                <a:latin typeface="Arial" panose="020B0604020202020204" pitchFamily="34" charset="0"/>
                <a:ea typeface="Proxima Nova Regular" pitchFamily="34" charset="-122"/>
                <a:cs typeface="Arial" panose="020B0604020202020204" pitchFamily="34" charset="0"/>
              </a:rPr>
              <a:t>Built for </a:t>
            </a:r>
            <a:r>
              <a:rPr lang="en-US" sz="2400" b="1" dirty="0">
                <a:solidFill>
                  <a:schemeClr val="bg1"/>
                </a:solidFill>
                <a:latin typeface="Arial" panose="020B0604020202020204" pitchFamily="34" charset="0"/>
                <a:ea typeface="Proxima Nova Bold" pitchFamily="34" charset="-122"/>
                <a:cs typeface="Arial" panose="020B0604020202020204" pitchFamily="34" charset="0"/>
              </a:rPr>
              <a:t>Work.</a:t>
            </a:r>
            <a:r>
              <a:rPr lang="en-US" sz="2400" dirty="0">
                <a:solidFill>
                  <a:schemeClr val="bg1"/>
                </a:solidFill>
                <a:latin typeface="Arial" panose="020B0604020202020204" pitchFamily="34" charset="0"/>
                <a:ea typeface="Proxima Nova Regular" pitchFamily="34" charset="-122"/>
                <a:cs typeface="Arial" panose="020B0604020202020204" pitchFamily="34" charset="0"/>
              </a:rPr>
              <a:t> </a:t>
            </a:r>
            <a:br>
              <a:rPr lang="en-US" sz="2400" dirty="0">
                <a:solidFill>
                  <a:schemeClr val="bg1"/>
                </a:solidFill>
                <a:latin typeface="Arial" panose="020B0604020202020204" pitchFamily="34" charset="0"/>
                <a:ea typeface="Proxima Nova Regular" pitchFamily="34" charset="-122"/>
                <a:cs typeface="Arial" panose="020B0604020202020204" pitchFamily="34" charset="0"/>
              </a:rPr>
            </a:br>
            <a:r>
              <a:rPr lang="en-US" sz="2400" dirty="0">
                <a:solidFill>
                  <a:schemeClr val="bg1"/>
                </a:solidFill>
                <a:latin typeface="Arial" panose="020B0604020202020204" pitchFamily="34" charset="0"/>
                <a:ea typeface="Proxima Nova Regular" pitchFamily="34" charset="-122"/>
                <a:cs typeface="Arial" panose="020B0604020202020204" pitchFamily="34" charset="0"/>
              </a:rPr>
              <a:t>Designed for </a:t>
            </a:r>
            <a:r>
              <a:rPr lang="en-US" sz="2400" b="1" dirty="0">
                <a:solidFill>
                  <a:schemeClr val="bg1"/>
                </a:solidFill>
                <a:latin typeface="Arial" panose="020B0604020202020204" pitchFamily="34" charset="0"/>
                <a:ea typeface="Proxima Nova Bold" pitchFamily="34" charset="-122"/>
                <a:cs typeface="Arial" panose="020B0604020202020204" pitchFamily="34" charset="0"/>
              </a:rPr>
              <a:t>You</a:t>
            </a:r>
            <a:r>
              <a:rPr lang="en-US" sz="2400" dirty="0">
                <a:solidFill>
                  <a:schemeClr val="bg1"/>
                </a:solidFill>
                <a:latin typeface="Arial" panose="020B0604020202020204" pitchFamily="34" charset="0"/>
                <a:ea typeface="Proxima Nova Regular" pitchFamily="34" charset="-122"/>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CCAB72-182E-0CB1-A7A1-C5A0E4DCC613}"/>
              </a:ext>
            </a:extLst>
          </p:cNvPr>
          <p:cNvSpPr txBox="1"/>
          <p:nvPr/>
        </p:nvSpPr>
        <p:spPr>
          <a:xfrm>
            <a:off x="783018" y="9048708"/>
            <a:ext cx="11079480" cy="954107"/>
          </a:xfrm>
          <a:prstGeom prst="rect">
            <a:avLst/>
          </a:prstGeom>
          <a:noFill/>
        </p:spPr>
        <p:txBody>
          <a:bodyPr wrap="square">
            <a:spAutoFit/>
          </a:bodyPr>
          <a:lstStyle/>
          <a:p>
            <a:pPr defTabSz="913852">
              <a:defRPr/>
            </a:pPr>
            <a:r>
              <a:rPr lang="en-US" sz="1400" dirty="0">
                <a:solidFill>
                  <a:schemeClr val="bg1">
                    <a:alpha val="40000"/>
                  </a:schemeClr>
                </a:solidFill>
                <a:latin typeface="Arial" panose="020B0604020202020204"/>
              </a:rPr>
              <a:t>ZEBRA and the stylized Zebra head are trademarks of Zebra Technologies Corp., registered in many jurisdictions worldwide. Android is a trademark of Google LLC. The Bluetooth® word mark and logos are registered trademarks owned by Bluetooth SIG, Inc. and any use of such marks by Zebra is under license. Wi-Fi™ is a trademark of Wi-Fi Alliance®. All other trademarks are the property of their respective owners. ©2025 Zebra Technologies Corp. and/or its affiliates. 5/27/2025</a:t>
            </a:r>
          </a:p>
        </p:txBody>
      </p:sp>
      <p:sp>
        <p:nvSpPr>
          <p:cNvPr id="7" name="Built for Work Designed for You">
            <a:extLst>
              <a:ext uri="{FF2B5EF4-FFF2-40B4-BE49-F238E27FC236}">
                <a16:creationId xmlns:a16="http://schemas.microsoft.com/office/drawing/2014/main" id="{8886CE81-9D01-6448-4FA4-3F57A1E30A6A}"/>
              </a:ext>
            </a:extLst>
          </p:cNvPr>
          <p:cNvSpPr/>
          <p:nvPr/>
        </p:nvSpPr>
        <p:spPr>
          <a:xfrm>
            <a:off x="848164" y="8549430"/>
            <a:ext cx="7038975" cy="430185"/>
          </a:xfrm>
          <a:prstGeom prst="rect">
            <a:avLst/>
          </a:prstGeom>
          <a:noFill/>
          <a:ln/>
        </p:spPr>
        <p:txBody>
          <a:bodyPr wrap="square" lIns="0" tIns="0" rIns="0" bIns="0" rtlCol="0" anchor="t"/>
          <a:lstStyle/>
          <a:p>
            <a:pPr marL="0" indent="0" algn="l">
              <a:buNone/>
            </a:pPr>
            <a:r>
              <a:rPr lang="en-US" sz="2400" b="1" dirty="0">
                <a:solidFill>
                  <a:schemeClr val="bg1"/>
                </a:solidFill>
                <a:latin typeface="Arial" panose="020B0604020202020204" pitchFamily="34" charset="0"/>
                <a:ea typeface="Proxima Nova Bold" pitchFamily="34" charset="-122"/>
                <a:cs typeface="Arial" panose="020B0604020202020204" pitchFamily="34" charset="0"/>
                <a:hlinkClick r:id="rId7">
                  <a:extLst>
                    <a:ext uri="{A12FA001-AC4F-418D-AE19-62706E023703}">
                      <ahyp:hlinkClr xmlns:ahyp="http://schemas.microsoft.com/office/drawing/2018/hyperlinkcolor" val="tx"/>
                    </a:ext>
                  </a:extLst>
                </a:hlinkClick>
              </a:rPr>
              <a:t>www.zebra.com/em45</a:t>
            </a:r>
            <a:endParaRPr lang="en-US" sz="2400" b="1" dirty="0">
              <a:solidFill>
                <a:schemeClr val="bg1"/>
              </a:solidFill>
              <a:latin typeface="Arial" panose="020B0604020202020204" pitchFamily="34" charset="0"/>
              <a:ea typeface="Proxima Nova Bold" pitchFamily="34" charset="-122"/>
              <a:cs typeface="Arial" panose="020B0604020202020204" pitchFamily="34" charset="0"/>
            </a:endParaRPr>
          </a:p>
        </p:txBody>
      </p:sp>
    </p:spTree>
    <p:extLst>
      <p:ext uri="{BB962C8B-B14F-4D97-AF65-F5344CB8AC3E}">
        <p14:creationId xmlns:p14="http://schemas.microsoft.com/office/powerpoint/2010/main" val="2797677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4" name="Group 4900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511360" y="9244775"/>
            <a:ext cx="1828800" cy="561975"/>
          </a:xfrm>
          <a:prstGeom prst="rect">
            <a:avLst/>
          </a:prstGeom>
        </p:spPr>
      </p:pic>
      <p:pic>
        <p:nvPicPr>
          <p:cNvPr id="5" name="Rectangle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2500" y="3103750"/>
            <a:ext cx="3886200" cy="5095875"/>
          </a:xfrm>
          <a:prstGeom prst="rect">
            <a:avLst/>
          </a:prstGeom>
        </p:spPr>
      </p:pic>
      <p:pic>
        <p:nvPicPr>
          <p:cNvPr id="6" name="Rectangle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18097" y="3103750"/>
            <a:ext cx="3886200" cy="5095875"/>
          </a:xfrm>
          <a:prstGeom prst="rect">
            <a:avLst/>
          </a:prstGeom>
        </p:spPr>
      </p:pic>
      <p:pic>
        <p:nvPicPr>
          <p:cNvPr id="7" name="Rectangle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83694" y="3103750"/>
            <a:ext cx="3886200" cy="5095875"/>
          </a:xfrm>
          <a:prstGeom prst="rect">
            <a:avLst/>
          </a:prstGeom>
        </p:spPr>
      </p:pic>
      <p:pic>
        <p:nvPicPr>
          <p:cNvPr id="8" name="Rectangle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449291" y="3103750"/>
            <a:ext cx="3886200" cy="5095875"/>
          </a:xfrm>
          <a:prstGeom prst="rect">
            <a:avLst/>
          </a:prstGeom>
        </p:spPr>
      </p:pic>
      <p:pic>
        <p:nvPicPr>
          <p:cNvPr id="9" name="PieLayer" descr="preencoded.png"/>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3050862" y="3326200"/>
            <a:ext cx="1563914" cy="1600200"/>
          </a:xfrm>
          <a:prstGeom prst="rect">
            <a:avLst/>
          </a:prstGeom>
          <a:solidFill>
            <a:schemeClr val="bg1"/>
          </a:solidFill>
        </p:spPr>
      </p:pic>
      <p:sp>
        <p:nvSpPr>
          <p:cNvPr id="10" name="Our expertise in mobile enterprise hardware and software make Zebra the most trusted manufacturer in the world"/>
          <p:cNvSpPr/>
          <p:nvPr/>
        </p:nvSpPr>
        <p:spPr>
          <a:xfrm>
            <a:off x="952500" y="952500"/>
            <a:ext cx="9067940" cy="1428750"/>
          </a:xfrm>
          <a:prstGeom prst="rect">
            <a:avLst/>
          </a:prstGeom>
          <a:noFill/>
          <a:ln/>
        </p:spPr>
        <p:txBody>
          <a:bodyPr wrap="square" lIns="0" tIns="0" rIns="0" bIns="0" rtlCol="0" anchor="t"/>
          <a:lstStyle/>
          <a:p>
            <a:pPr marL="0" indent="0" algn="l">
              <a:lnSpc>
                <a:spcPts val="4575"/>
              </a:lnSpc>
              <a:buNone/>
            </a:pPr>
            <a:r>
              <a:rPr lang="en-US" sz="3750" dirty="0">
                <a:solidFill>
                  <a:srgbClr val="0E73E6"/>
                </a:solidFill>
                <a:latin typeface="Arial" panose="020B0604020202020204" pitchFamily="34" charset="0"/>
                <a:ea typeface="Proxima Nova Regular" pitchFamily="34" charset="-122"/>
                <a:cs typeface="Arial" panose="020B0604020202020204" pitchFamily="34" charset="0"/>
              </a:rPr>
              <a:t>Our expertise in mobile enterprise hardware and software make Zebra the most trusted manufacturer in the world.</a:t>
            </a:r>
            <a:endParaRPr lang="en-US" sz="3750" dirty="0">
              <a:solidFill>
                <a:srgbClr val="0E73E6"/>
              </a:solidFill>
              <a:latin typeface="Arial" panose="020B0604020202020204" pitchFamily="34" charset="0"/>
              <a:cs typeface="Arial" panose="020B0604020202020204" pitchFamily="34" charset="0"/>
            </a:endParaRPr>
          </a:p>
        </p:txBody>
      </p:sp>
      <p:sp>
        <p:nvSpPr>
          <p:cNvPr id="12" name="We are the global leader in enterprise Android with 509 market share and 45 products built for the platform"/>
          <p:cNvSpPr/>
          <p:nvPr/>
        </p:nvSpPr>
        <p:spPr>
          <a:xfrm>
            <a:off x="1223218" y="5528796"/>
            <a:ext cx="3373343" cy="1428750"/>
          </a:xfrm>
          <a:prstGeom prst="rect">
            <a:avLst/>
          </a:prstGeom>
          <a:noFill/>
          <a:ln/>
        </p:spPr>
        <p:txBody>
          <a:bodyPr wrap="square" lIns="0" tIns="0" rIns="0" bIns="0" rtlCol="0" anchor="t"/>
          <a:lstStyle/>
          <a:p>
            <a:pPr marL="0" indent="0" algn="l">
              <a:lnSpc>
                <a:spcPts val="2700"/>
              </a:lnSpc>
              <a:buNone/>
            </a:pPr>
            <a:r>
              <a:rPr lang="en-US" sz="2250" dirty="0">
                <a:solidFill>
                  <a:srgbClr val="000000"/>
                </a:solidFill>
                <a:latin typeface="Arial" panose="020B0604020202020204" pitchFamily="34" charset="0"/>
                <a:ea typeface="Proxima Nova Regular" pitchFamily="34" charset="-122"/>
                <a:cs typeface="Arial" panose="020B0604020202020204" pitchFamily="34" charset="0"/>
              </a:rPr>
              <a:t>We are the global leader in enterprise Android with </a:t>
            </a:r>
            <a:r>
              <a:rPr lang="en-US" sz="2250" b="1" dirty="0">
                <a:solidFill>
                  <a:srgbClr val="000000"/>
                </a:solidFill>
                <a:latin typeface="Arial" panose="020B0604020202020204" pitchFamily="34" charset="0"/>
                <a:ea typeface="Proxima Nova Bold" pitchFamily="34" charset="-122"/>
                <a:cs typeface="Arial" panose="020B0604020202020204" pitchFamily="34" charset="0"/>
              </a:rPr>
              <a:t>51.8% market share</a:t>
            </a:r>
            <a:r>
              <a:rPr lang="en-US" sz="2250" dirty="0">
                <a:solidFill>
                  <a:srgbClr val="000000"/>
                </a:solidFill>
                <a:latin typeface="Arial" panose="020B0604020202020204" pitchFamily="34" charset="0"/>
                <a:ea typeface="Proxima Nova Regular" pitchFamily="34" charset="-122"/>
                <a:cs typeface="Arial" panose="020B0604020202020204" pitchFamily="34" charset="0"/>
              </a:rPr>
              <a:t> and 45 Android products built for the platform.</a:t>
            </a:r>
            <a:endParaRPr lang="en-US" sz="2250" dirty="0">
              <a:latin typeface="Arial" panose="020B0604020202020204" pitchFamily="34" charset="0"/>
              <a:cs typeface="Arial" panose="020B0604020202020204" pitchFamily="34" charset="0"/>
            </a:endParaRPr>
          </a:p>
        </p:txBody>
      </p:sp>
      <p:sp>
        <p:nvSpPr>
          <p:cNvPr id="13" name="Market Share"/>
          <p:cNvSpPr/>
          <p:nvPr/>
        </p:nvSpPr>
        <p:spPr>
          <a:xfrm>
            <a:off x="1223218" y="4393346"/>
            <a:ext cx="3363818" cy="190500"/>
          </a:xfrm>
          <a:prstGeom prst="rect">
            <a:avLst/>
          </a:prstGeom>
          <a:noFill/>
          <a:ln/>
        </p:spPr>
        <p:txBody>
          <a:bodyPr wrap="square" lIns="0" tIns="0" rIns="0" bIns="0" rtlCol="0" anchor="ctr"/>
          <a:lstStyle/>
          <a:p>
            <a:pPr marL="0" indent="0" algn="l">
              <a:lnSpc>
                <a:spcPts val="1800"/>
              </a:lnSpc>
              <a:buNone/>
            </a:pPr>
            <a:r>
              <a:rPr lang="en-US" sz="1500" dirty="0">
                <a:solidFill>
                  <a:srgbClr val="0E73E6"/>
                </a:solidFill>
                <a:latin typeface="Arial" panose="020B0604020202020204" pitchFamily="34" charset="0"/>
                <a:ea typeface="Proxima Nova Regular" pitchFamily="34" charset="-122"/>
                <a:cs typeface="Arial" panose="020B0604020202020204" pitchFamily="34" charset="0"/>
              </a:rPr>
              <a:t>Market Share</a:t>
            </a:r>
            <a:endParaRPr lang="en-US" sz="1500" dirty="0">
              <a:solidFill>
                <a:srgbClr val="0E73E6"/>
              </a:solidFill>
              <a:latin typeface="Arial" panose="020B0604020202020204" pitchFamily="34" charset="0"/>
              <a:cs typeface="Arial" panose="020B0604020202020204" pitchFamily="34" charset="0"/>
            </a:endParaRPr>
          </a:p>
        </p:txBody>
      </p:sp>
      <p:sp>
        <p:nvSpPr>
          <p:cNvPr id="14" name="Invested"/>
          <p:cNvSpPr/>
          <p:nvPr/>
        </p:nvSpPr>
        <p:spPr>
          <a:xfrm>
            <a:off x="5388815" y="4393346"/>
            <a:ext cx="3363818" cy="190500"/>
          </a:xfrm>
          <a:prstGeom prst="rect">
            <a:avLst/>
          </a:prstGeom>
          <a:noFill/>
          <a:ln/>
        </p:spPr>
        <p:txBody>
          <a:bodyPr wrap="square" lIns="0" tIns="0" rIns="0" bIns="0" rtlCol="0" anchor="ctr"/>
          <a:lstStyle/>
          <a:p>
            <a:pPr marL="0" indent="0" algn="l">
              <a:lnSpc>
                <a:spcPts val="1800"/>
              </a:lnSpc>
              <a:buNone/>
            </a:pPr>
            <a:r>
              <a:rPr lang="en-US" sz="1500" dirty="0">
                <a:solidFill>
                  <a:srgbClr val="0E73E6"/>
                </a:solidFill>
                <a:latin typeface="Arial" panose="020B0604020202020204" pitchFamily="34" charset="0"/>
                <a:ea typeface="Proxima Nova Regular" pitchFamily="34" charset="-122"/>
                <a:cs typeface="Arial" panose="020B0604020202020204" pitchFamily="34" charset="0"/>
              </a:rPr>
              <a:t>Invested</a:t>
            </a:r>
            <a:endParaRPr lang="en-US" sz="1500" dirty="0">
              <a:solidFill>
                <a:srgbClr val="0E73E6"/>
              </a:solidFill>
              <a:latin typeface="Arial" panose="020B0604020202020204" pitchFamily="34" charset="0"/>
              <a:cs typeface="Arial" panose="020B0604020202020204" pitchFamily="34" charset="0"/>
            </a:endParaRPr>
          </a:p>
        </p:txBody>
      </p:sp>
      <p:sp>
        <p:nvSpPr>
          <p:cNvPr id="15" name="Constant Updates"/>
          <p:cNvSpPr/>
          <p:nvPr/>
        </p:nvSpPr>
        <p:spPr>
          <a:xfrm>
            <a:off x="9543548" y="4393346"/>
            <a:ext cx="3363818" cy="190500"/>
          </a:xfrm>
          <a:prstGeom prst="rect">
            <a:avLst/>
          </a:prstGeom>
          <a:noFill/>
          <a:ln/>
        </p:spPr>
        <p:txBody>
          <a:bodyPr wrap="square" lIns="0" tIns="0" rIns="0" bIns="0" rtlCol="0" anchor="ctr"/>
          <a:lstStyle/>
          <a:p>
            <a:pPr marL="0" indent="0" algn="l">
              <a:lnSpc>
                <a:spcPts val="1800"/>
              </a:lnSpc>
              <a:buNone/>
            </a:pPr>
            <a:r>
              <a:rPr lang="en-US" sz="1500" dirty="0">
                <a:solidFill>
                  <a:srgbClr val="0E73E6"/>
                </a:solidFill>
                <a:latin typeface="Arial" panose="020B0604020202020204" pitchFamily="34" charset="0"/>
                <a:ea typeface="Proxima Nova Regular" pitchFamily="34" charset="-122"/>
                <a:cs typeface="Arial" panose="020B0604020202020204" pitchFamily="34" charset="0"/>
              </a:rPr>
              <a:t>Frequent updates for greater security</a:t>
            </a:r>
            <a:endParaRPr lang="en-US" sz="1500" dirty="0">
              <a:solidFill>
                <a:srgbClr val="0E73E6"/>
              </a:solidFill>
              <a:latin typeface="Arial" panose="020B0604020202020204" pitchFamily="34" charset="0"/>
              <a:cs typeface="Arial" panose="020B0604020202020204" pitchFamily="34" charset="0"/>
            </a:endParaRPr>
          </a:p>
        </p:txBody>
      </p:sp>
      <p:sp>
        <p:nvSpPr>
          <p:cNvPr id="16" name="Features"/>
          <p:cNvSpPr/>
          <p:nvPr/>
        </p:nvSpPr>
        <p:spPr>
          <a:xfrm>
            <a:off x="13715293" y="4393346"/>
            <a:ext cx="3363818" cy="190500"/>
          </a:xfrm>
          <a:prstGeom prst="rect">
            <a:avLst/>
          </a:prstGeom>
          <a:noFill/>
          <a:ln/>
        </p:spPr>
        <p:txBody>
          <a:bodyPr wrap="square" lIns="0" tIns="0" rIns="0" bIns="0" rtlCol="0" anchor="ctr"/>
          <a:lstStyle/>
          <a:p>
            <a:pPr marL="0" indent="0" algn="l">
              <a:lnSpc>
                <a:spcPts val="1800"/>
              </a:lnSpc>
              <a:buNone/>
            </a:pPr>
            <a:r>
              <a:rPr lang="en-US" sz="1500" dirty="0">
                <a:solidFill>
                  <a:srgbClr val="0E73E6"/>
                </a:solidFill>
                <a:latin typeface="Arial" panose="020B0604020202020204" pitchFamily="34" charset="0"/>
                <a:ea typeface="Proxima Nova Regular" pitchFamily="34" charset="-122"/>
                <a:cs typeface="Arial" panose="020B0604020202020204" pitchFamily="34" charset="0"/>
              </a:rPr>
              <a:t>Features</a:t>
            </a:r>
            <a:endParaRPr lang="en-US" sz="1500" dirty="0">
              <a:solidFill>
                <a:srgbClr val="0E73E6"/>
              </a:solidFill>
              <a:latin typeface="Arial" panose="020B0604020202020204" pitchFamily="34" charset="0"/>
              <a:cs typeface="Arial" panose="020B0604020202020204" pitchFamily="34" charset="0"/>
            </a:endParaRPr>
          </a:p>
        </p:txBody>
      </p:sp>
      <p:sp>
        <p:nvSpPr>
          <p:cNvPr id="17" name="More"/>
          <p:cNvSpPr/>
          <p:nvPr/>
        </p:nvSpPr>
        <p:spPr>
          <a:xfrm>
            <a:off x="13715293" y="3385332"/>
            <a:ext cx="1981200" cy="857250"/>
          </a:xfrm>
          <a:prstGeom prst="rect">
            <a:avLst/>
          </a:prstGeom>
          <a:noFill/>
          <a:ln/>
        </p:spPr>
        <p:txBody>
          <a:bodyPr wrap="square" lIns="0" tIns="0" rIns="0" bIns="0" rtlCol="0" anchor="ctr"/>
          <a:lstStyle/>
          <a:p>
            <a:pPr marL="0" indent="0" algn="l">
              <a:lnSpc>
                <a:spcPts val="8175"/>
              </a:lnSpc>
              <a:buNone/>
            </a:pPr>
            <a:r>
              <a:rPr lang="en-US" sz="6750" dirty="0">
                <a:solidFill>
                  <a:srgbClr val="0E73E6"/>
                </a:solidFill>
                <a:latin typeface="Arial" panose="020B0604020202020204" pitchFamily="34" charset="0"/>
                <a:ea typeface="Proxima Nova Regular" pitchFamily="34" charset="-122"/>
                <a:cs typeface="Arial" panose="020B0604020202020204" pitchFamily="34" charset="0"/>
              </a:rPr>
              <a:t>More</a:t>
            </a:r>
            <a:endParaRPr lang="en-US" sz="6750" dirty="0">
              <a:solidFill>
                <a:srgbClr val="0E73E6"/>
              </a:solidFill>
              <a:latin typeface="Arial" panose="020B0604020202020204" pitchFamily="34" charset="0"/>
              <a:cs typeface="Arial" panose="020B0604020202020204" pitchFamily="34" charset="0"/>
            </a:endParaRPr>
          </a:p>
        </p:txBody>
      </p:sp>
      <p:sp>
        <p:nvSpPr>
          <p:cNvPr id="18" name="OS"/>
          <p:cNvSpPr/>
          <p:nvPr/>
        </p:nvSpPr>
        <p:spPr>
          <a:xfrm>
            <a:off x="9543548" y="3385332"/>
            <a:ext cx="1965280" cy="857250"/>
          </a:xfrm>
          <a:prstGeom prst="rect">
            <a:avLst/>
          </a:prstGeom>
          <a:noFill/>
          <a:ln/>
        </p:spPr>
        <p:txBody>
          <a:bodyPr wrap="square" lIns="0" tIns="0" rIns="0" bIns="0" rtlCol="0" anchor="ctr"/>
          <a:lstStyle/>
          <a:p>
            <a:pPr marL="0" indent="0" algn="l">
              <a:lnSpc>
                <a:spcPts val="8175"/>
              </a:lnSpc>
              <a:buNone/>
            </a:pPr>
            <a:r>
              <a:rPr lang="en-US" sz="6750" dirty="0">
                <a:solidFill>
                  <a:srgbClr val="0E73E6"/>
                </a:solidFill>
                <a:latin typeface="Arial" panose="020B0604020202020204" pitchFamily="34" charset="0"/>
                <a:ea typeface="Proxima Nova Regular" pitchFamily="34" charset="-122"/>
                <a:cs typeface="Arial" panose="020B0604020202020204" pitchFamily="34" charset="0"/>
              </a:rPr>
              <a:t>OS</a:t>
            </a:r>
            <a:endParaRPr lang="en-US" sz="6750" dirty="0">
              <a:solidFill>
                <a:srgbClr val="0E73E6"/>
              </a:solidFill>
              <a:latin typeface="Arial" panose="020B0604020202020204" pitchFamily="34" charset="0"/>
              <a:cs typeface="Arial" panose="020B0604020202020204" pitchFamily="34" charset="0"/>
            </a:endParaRPr>
          </a:p>
        </p:txBody>
      </p:sp>
      <p:sp>
        <p:nvSpPr>
          <p:cNvPr id="19" name="name_300M"/>
          <p:cNvSpPr/>
          <p:nvPr/>
        </p:nvSpPr>
        <p:spPr>
          <a:xfrm>
            <a:off x="5347785" y="3385332"/>
            <a:ext cx="2762250" cy="857250"/>
          </a:xfrm>
          <a:prstGeom prst="rect">
            <a:avLst/>
          </a:prstGeom>
          <a:noFill/>
          <a:ln/>
        </p:spPr>
        <p:txBody>
          <a:bodyPr wrap="square" lIns="0" tIns="0" rIns="0" bIns="0" rtlCol="0" anchor="ctr"/>
          <a:lstStyle/>
          <a:p>
            <a:pPr marL="0" indent="0" algn="l">
              <a:lnSpc>
                <a:spcPts val="8175"/>
              </a:lnSpc>
              <a:buNone/>
            </a:pPr>
            <a:r>
              <a:rPr lang="en-US" sz="6750" dirty="0">
                <a:solidFill>
                  <a:srgbClr val="0E73E6"/>
                </a:solidFill>
                <a:latin typeface="Arial" panose="020B0604020202020204" pitchFamily="34" charset="0"/>
                <a:ea typeface="Proxima Nova Regular" pitchFamily="34" charset="-122"/>
                <a:cs typeface="Arial" panose="020B0604020202020204" pitchFamily="34" charset="0"/>
              </a:rPr>
              <a:t>$300M</a:t>
            </a:r>
            <a:endParaRPr lang="en-US" sz="6750" dirty="0">
              <a:solidFill>
                <a:srgbClr val="0E73E6"/>
              </a:solidFill>
              <a:latin typeface="Arial" panose="020B0604020202020204" pitchFamily="34" charset="0"/>
              <a:cs typeface="Arial" panose="020B0604020202020204" pitchFamily="34" charset="0"/>
            </a:endParaRPr>
          </a:p>
        </p:txBody>
      </p:sp>
      <p:sp>
        <p:nvSpPr>
          <p:cNvPr id="20" name="Weve invested more than 300 million into our custom Zebra DNA software and have deployed it to thousands of customers"/>
          <p:cNvSpPr/>
          <p:nvPr/>
        </p:nvSpPr>
        <p:spPr>
          <a:xfrm>
            <a:off x="5388815" y="5528796"/>
            <a:ext cx="3373343" cy="1714500"/>
          </a:xfrm>
          <a:prstGeom prst="rect">
            <a:avLst/>
          </a:prstGeom>
          <a:noFill/>
          <a:ln/>
        </p:spPr>
        <p:txBody>
          <a:bodyPr wrap="square" lIns="0" tIns="0" rIns="0" bIns="0" rtlCol="0" anchor="t"/>
          <a:lstStyle/>
          <a:p>
            <a:pPr marL="0" indent="0" algn="l">
              <a:lnSpc>
                <a:spcPts val="2700"/>
              </a:lnSpc>
              <a:buNone/>
            </a:pPr>
            <a:r>
              <a:rPr lang="en-US" sz="2250" dirty="0">
                <a:solidFill>
                  <a:srgbClr val="000000"/>
                </a:solidFill>
                <a:latin typeface="Arial" panose="020B0604020202020204" pitchFamily="34" charset="0"/>
                <a:ea typeface="Proxima Nova Regular" pitchFamily="34" charset="-122"/>
                <a:cs typeface="Arial" panose="020B0604020202020204" pitchFamily="34" charset="0"/>
              </a:rPr>
              <a:t>We’ve invested more than $300 million into our custom </a:t>
            </a:r>
            <a:r>
              <a:rPr lang="en-US" sz="2250" b="1" dirty="0">
                <a:solidFill>
                  <a:srgbClr val="000000"/>
                </a:solidFill>
                <a:latin typeface="Arial" panose="020B0604020202020204" pitchFamily="34" charset="0"/>
                <a:ea typeface="Proxima Nova Bold" pitchFamily="34" charset="-122"/>
                <a:cs typeface="Arial" panose="020B0604020202020204" pitchFamily="34" charset="0"/>
              </a:rPr>
              <a:t>Zebra DNA </a:t>
            </a:r>
            <a:r>
              <a:rPr lang="en-US" sz="2250" dirty="0">
                <a:solidFill>
                  <a:srgbClr val="000000"/>
                </a:solidFill>
                <a:latin typeface="Arial" panose="020B0604020202020204" pitchFamily="34" charset="0"/>
                <a:ea typeface="Proxima Nova Bold" pitchFamily="34" charset="-122"/>
                <a:cs typeface="Arial" panose="020B0604020202020204" pitchFamily="34" charset="0"/>
              </a:rPr>
              <a:t>for mobile computers</a:t>
            </a:r>
            <a:r>
              <a:rPr lang="en-US" sz="2250" b="1" dirty="0">
                <a:solidFill>
                  <a:srgbClr val="000000"/>
                </a:solidFill>
                <a:latin typeface="Arial" panose="020B0604020202020204" pitchFamily="34" charset="0"/>
                <a:ea typeface="Proxima Nova Bold" pitchFamily="34" charset="-122"/>
                <a:cs typeface="Arial" panose="020B0604020202020204" pitchFamily="34" charset="0"/>
              </a:rPr>
              <a:t> </a:t>
            </a:r>
            <a:r>
              <a:rPr lang="en-US" sz="2250" dirty="0">
                <a:solidFill>
                  <a:srgbClr val="000000"/>
                </a:solidFill>
                <a:latin typeface="Arial" panose="020B0604020202020204" pitchFamily="34" charset="0"/>
                <a:ea typeface="Proxima Nova Regular" pitchFamily="34" charset="-122"/>
                <a:cs typeface="Arial" panose="020B0604020202020204" pitchFamily="34" charset="0"/>
              </a:rPr>
              <a:t>software with over </a:t>
            </a:r>
            <a:r>
              <a:rPr lang="en-US" sz="2250" b="1" dirty="0">
                <a:solidFill>
                  <a:srgbClr val="000000"/>
                </a:solidFill>
                <a:latin typeface="Arial" panose="020B0604020202020204" pitchFamily="34" charset="0"/>
                <a:ea typeface="Proxima Nova Regular" pitchFamily="34" charset="-122"/>
                <a:cs typeface="Arial" panose="020B0604020202020204" pitchFamily="34" charset="0"/>
              </a:rPr>
              <a:t>20M Android devices sold</a:t>
            </a:r>
            <a:endParaRPr lang="en-US" sz="2250" b="1" dirty="0">
              <a:latin typeface="Arial" panose="020B0604020202020204" pitchFamily="34" charset="0"/>
              <a:cs typeface="Arial" panose="020B0604020202020204" pitchFamily="34" charset="0"/>
            </a:endParaRPr>
          </a:p>
        </p:txBody>
      </p:sp>
      <p:sp>
        <p:nvSpPr>
          <p:cNvPr id="21" name="We are always updating and refining our products to meet the needs of customers and leveraging capabilities of new OS releases"/>
          <p:cNvSpPr/>
          <p:nvPr/>
        </p:nvSpPr>
        <p:spPr>
          <a:xfrm>
            <a:off x="9543548" y="5528796"/>
            <a:ext cx="3373343" cy="1714500"/>
          </a:xfrm>
          <a:prstGeom prst="rect">
            <a:avLst/>
          </a:prstGeom>
          <a:noFill/>
          <a:ln/>
        </p:spPr>
        <p:txBody>
          <a:bodyPr wrap="square" lIns="0" tIns="0" rIns="0" bIns="0" rtlCol="0" anchor="t"/>
          <a:lstStyle/>
          <a:p>
            <a:pPr marL="0" indent="0" algn="l">
              <a:lnSpc>
                <a:spcPts val="2700"/>
              </a:lnSpc>
              <a:buNone/>
            </a:pPr>
            <a:r>
              <a:rPr lang="en-US" sz="2250" dirty="0">
                <a:solidFill>
                  <a:srgbClr val="000000"/>
                </a:solidFill>
                <a:latin typeface="Arial" panose="020B0604020202020204" pitchFamily="34" charset="0"/>
                <a:ea typeface="Proxima Nova Regular" pitchFamily="34" charset="-122"/>
                <a:cs typeface="Arial" panose="020B0604020202020204" pitchFamily="34" charset="0"/>
              </a:rPr>
              <a:t>We update and refine our products more frequently to </a:t>
            </a:r>
            <a:r>
              <a:rPr lang="en-US" sz="2250" b="1" dirty="0">
                <a:solidFill>
                  <a:srgbClr val="000000"/>
                </a:solidFill>
                <a:latin typeface="Arial" panose="020B0604020202020204" pitchFamily="34" charset="0"/>
                <a:ea typeface="Proxima Nova Regular" pitchFamily="34" charset="-122"/>
                <a:cs typeface="Arial" panose="020B0604020202020204" pitchFamily="34" charset="0"/>
              </a:rPr>
              <a:t>ensure stability and more secure</a:t>
            </a:r>
            <a:r>
              <a:rPr lang="en-US" sz="2250" dirty="0">
                <a:solidFill>
                  <a:srgbClr val="000000"/>
                </a:solidFill>
                <a:latin typeface="Arial" panose="020B0604020202020204" pitchFamily="34" charset="0"/>
                <a:ea typeface="Proxima Nova Regular" pitchFamily="34" charset="-122"/>
                <a:cs typeface="Arial" panose="020B0604020202020204" pitchFamily="34" charset="0"/>
              </a:rPr>
              <a:t> operational environments</a:t>
            </a:r>
            <a:endParaRPr lang="en-US" sz="2250" dirty="0">
              <a:latin typeface="Arial" panose="020B0604020202020204" pitchFamily="34" charset="0"/>
              <a:cs typeface="Arial" panose="020B0604020202020204" pitchFamily="34" charset="0"/>
            </a:endParaRPr>
          </a:p>
        </p:txBody>
      </p:sp>
      <p:sp>
        <p:nvSpPr>
          <p:cNvPr id="22" name="We include in our products critical functions such as enterprise-grade security device management application management and data capture features"/>
          <p:cNvSpPr/>
          <p:nvPr/>
        </p:nvSpPr>
        <p:spPr>
          <a:xfrm>
            <a:off x="13715293" y="5528796"/>
            <a:ext cx="3363818" cy="2000250"/>
          </a:xfrm>
          <a:prstGeom prst="rect">
            <a:avLst/>
          </a:prstGeom>
          <a:noFill/>
          <a:ln/>
        </p:spPr>
        <p:txBody>
          <a:bodyPr wrap="square" lIns="0" tIns="0" rIns="0" bIns="0" rtlCol="0" anchor="t"/>
          <a:lstStyle/>
          <a:p>
            <a:pPr marL="0" indent="0" algn="l">
              <a:lnSpc>
                <a:spcPts val="2700"/>
              </a:lnSpc>
              <a:buNone/>
            </a:pPr>
            <a:r>
              <a:rPr lang="en-US" sz="2250" dirty="0">
                <a:solidFill>
                  <a:srgbClr val="000000"/>
                </a:solidFill>
                <a:latin typeface="Arial" panose="020B0604020202020204" pitchFamily="34" charset="0"/>
                <a:ea typeface="Proxima Nova Regular" pitchFamily="34" charset="-122"/>
                <a:cs typeface="Arial" panose="020B0604020202020204" pitchFamily="34" charset="0"/>
              </a:rPr>
              <a:t>We include in our products’ </a:t>
            </a:r>
            <a:r>
              <a:rPr lang="en-US" sz="2250" b="1" dirty="0">
                <a:solidFill>
                  <a:srgbClr val="000000"/>
                </a:solidFill>
                <a:latin typeface="Arial" panose="020B0604020202020204" pitchFamily="34" charset="0"/>
                <a:ea typeface="Proxima Nova Regular" pitchFamily="34" charset="-122"/>
                <a:cs typeface="Arial" panose="020B0604020202020204" pitchFamily="34" charset="0"/>
              </a:rPr>
              <a:t>critical functions </a:t>
            </a:r>
            <a:r>
              <a:rPr lang="en-US" sz="2250" dirty="0">
                <a:solidFill>
                  <a:srgbClr val="000000"/>
                </a:solidFill>
                <a:latin typeface="Arial" panose="020B0604020202020204" pitchFamily="34" charset="0"/>
                <a:ea typeface="Proxima Nova Regular" pitchFamily="34" charset="-122"/>
                <a:cs typeface="Arial" panose="020B0604020202020204" pitchFamily="34" charset="0"/>
              </a:rPr>
              <a:t>such as enterprise-grade security, device management, application management and data capture features.</a:t>
            </a:r>
            <a:endParaRPr lang="en-US" sz="2250" dirty="0">
              <a:latin typeface="Arial" panose="020B0604020202020204" pitchFamily="34" charset="0"/>
              <a:cs typeface="Arial" panose="020B0604020202020204" pitchFamily="34" charset="0"/>
            </a:endParaRPr>
          </a:p>
        </p:txBody>
      </p:sp>
      <p:sp>
        <p:nvSpPr>
          <p:cNvPr id="23" name="name_51"/>
          <p:cNvSpPr/>
          <p:nvPr/>
        </p:nvSpPr>
        <p:spPr>
          <a:xfrm>
            <a:off x="3920784" y="4039038"/>
            <a:ext cx="636240" cy="354308"/>
          </a:xfrm>
          <a:prstGeom prst="rect">
            <a:avLst/>
          </a:prstGeom>
          <a:noFill/>
          <a:ln/>
        </p:spPr>
        <p:txBody>
          <a:bodyPr wrap="square" lIns="0" tIns="0" rIns="0" bIns="0" rtlCol="0" anchor="ctr"/>
          <a:lstStyle/>
          <a:p>
            <a:pPr marL="0" indent="0" algn="l">
              <a:lnSpc>
                <a:spcPts val="2400"/>
              </a:lnSpc>
              <a:buNone/>
            </a:pPr>
            <a:r>
              <a:rPr lang="en-US" sz="1970" dirty="0">
                <a:solidFill>
                  <a:srgbClr val="FFFFFF"/>
                </a:solidFill>
                <a:latin typeface="Arial" panose="020B0604020202020204" pitchFamily="34" charset="0"/>
                <a:ea typeface="Proxima Nova Regular" pitchFamily="34" charset="-122"/>
                <a:cs typeface="Arial" panose="020B0604020202020204" pitchFamily="34" charset="0"/>
              </a:rPr>
              <a:t>52%</a:t>
            </a:r>
            <a:endParaRPr lang="en-US" sz="1970" dirty="0">
              <a:latin typeface="Arial" panose="020B0604020202020204" pitchFamily="34" charset="0"/>
              <a:cs typeface="Arial" panose="020B0604020202020204" pitchFamily="34" charset="0"/>
            </a:endParaRPr>
          </a:p>
        </p:txBody>
      </p:sp>
      <p:sp>
        <p:nvSpPr>
          <p:cNvPr id="24" name="name_51"/>
          <p:cNvSpPr/>
          <p:nvPr/>
        </p:nvSpPr>
        <p:spPr>
          <a:xfrm>
            <a:off x="1223217" y="3404799"/>
            <a:ext cx="1971927" cy="857250"/>
          </a:xfrm>
          <a:prstGeom prst="rect">
            <a:avLst/>
          </a:prstGeom>
          <a:noFill/>
          <a:ln/>
        </p:spPr>
        <p:txBody>
          <a:bodyPr wrap="square" lIns="0" tIns="0" rIns="0" bIns="0" rtlCol="0" anchor="ctr"/>
          <a:lstStyle/>
          <a:p>
            <a:pPr marL="0" indent="0" algn="l">
              <a:lnSpc>
                <a:spcPts val="8175"/>
              </a:lnSpc>
              <a:buNone/>
            </a:pPr>
            <a:r>
              <a:rPr lang="en-US" sz="6750" dirty="0">
                <a:solidFill>
                  <a:srgbClr val="0E73E6"/>
                </a:solidFill>
                <a:latin typeface="Arial" panose="020B0604020202020204" pitchFamily="34" charset="0"/>
                <a:ea typeface="Proxima Nova Regular" pitchFamily="34" charset="-122"/>
                <a:cs typeface="Arial" panose="020B0604020202020204" pitchFamily="34" charset="0"/>
              </a:rPr>
              <a:t>52%</a:t>
            </a:r>
            <a:endParaRPr lang="en-US" sz="6750" dirty="0">
              <a:solidFill>
                <a:srgbClr val="0E73E6"/>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chemeClr val="tx1"/>
        </a:solidFill>
        <a:effectLst/>
      </p:bgPr>
    </p:bg>
    <p:spTree>
      <p:nvGrpSpPr>
        <p:cNvPr id="1" name=""/>
        <p:cNvGrpSpPr/>
        <p:nvPr/>
      </p:nvGrpSpPr>
      <p:grpSpPr>
        <a:xfrm>
          <a:off x="0" y="0"/>
          <a:ext cx="0" cy="0"/>
          <a:chOff x="0" y="0"/>
          <a:chExt cx="0" cy="0"/>
        </a:xfrm>
      </p:grpSpPr>
      <p:pic>
        <p:nvPicPr>
          <p:cNvPr id="5" name="Ellips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1043" y="3317431"/>
            <a:ext cx="904875" cy="904875"/>
          </a:xfrm>
          <a:prstGeom prst="rect">
            <a:avLst/>
          </a:prstGeom>
        </p:spPr>
      </p:pic>
      <p:pic>
        <p:nvPicPr>
          <p:cNvPr id="6" name="Ellips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1043" y="5237108"/>
            <a:ext cx="904875" cy="904875"/>
          </a:xfrm>
          <a:prstGeom prst="rect">
            <a:avLst/>
          </a:prstGeom>
        </p:spPr>
      </p:pic>
      <p:pic>
        <p:nvPicPr>
          <p:cNvPr id="7" name="Ellips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51043" y="6606097"/>
            <a:ext cx="904875" cy="904875"/>
          </a:xfrm>
          <a:prstGeom prst="rect">
            <a:avLst/>
          </a:prstGeom>
        </p:spPr>
      </p:pic>
      <p:pic>
        <p:nvPicPr>
          <p:cNvPr id="8" name="Ellips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51043" y="7970905"/>
            <a:ext cx="904875" cy="904875"/>
          </a:xfrm>
          <a:prstGeom prst="rect">
            <a:avLst/>
          </a:prstGeom>
        </p:spPr>
      </p:pic>
      <p:sp>
        <p:nvSpPr>
          <p:cNvPr id="9" name="name_1"/>
          <p:cNvSpPr/>
          <p:nvPr/>
        </p:nvSpPr>
        <p:spPr>
          <a:xfrm>
            <a:off x="13102440" y="1114457"/>
            <a:ext cx="6586314" cy="5272597"/>
          </a:xfrm>
          <a:prstGeom prst="rect">
            <a:avLst/>
          </a:prstGeom>
          <a:noFill/>
          <a:ln/>
        </p:spPr>
        <p:txBody>
          <a:bodyPr wrap="square" lIns="0" tIns="0" rIns="0" bIns="0" rtlCol="0" anchor="ctr"/>
          <a:lstStyle/>
          <a:p>
            <a:pPr marL="0" indent="0" algn="l">
              <a:lnSpc>
                <a:spcPts val="110700"/>
              </a:lnSpc>
              <a:buNone/>
            </a:pPr>
            <a:r>
              <a:rPr lang="en-US" sz="35000" b="1" dirty="0">
                <a:solidFill>
                  <a:srgbClr val="0E73E6">
                    <a:alpha val="37536"/>
                  </a:srgbClr>
                </a:solidFill>
                <a:latin typeface="Arial" panose="020B0604020202020204" pitchFamily="34" charset="0"/>
                <a:ea typeface="Proxima Nova Bold" pitchFamily="34" charset="-122"/>
                <a:cs typeface="Arial" panose="020B0604020202020204" pitchFamily="34" charset="0"/>
              </a:rPr>
              <a:t>#1</a:t>
            </a:r>
            <a:endParaRPr lang="en-US" sz="35000" dirty="0">
              <a:solidFill>
                <a:srgbClr val="0E73E6">
                  <a:alpha val="37536"/>
                </a:srgbClr>
              </a:solidFill>
              <a:latin typeface="Arial" panose="020B0604020202020204" pitchFamily="34" charset="0"/>
              <a:cs typeface="Arial" panose="020B0604020202020204" pitchFamily="34" charset="0"/>
            </a:endParaRPr>
          </a:p>
        </p:txBody>
      </p:sp>
      <p:sp>
        <p:nvSpPr>
          <p:cNvPr id="10" name="We are the industry leader across the most critical categories"/>
          <p:cNvSpPr/>
          <p:nvPr/>
        </p:nvSpPr>
        <p:spPr>
          <a:xfrm>
            <a:off x="952500" y="952500"/>
            <a:ext cx="7434755" cy="952500"/>
          </a:xfrm>
          <a:prstGeom prst="rect">
            <a:avLst/>
          </a:prstGeom>
          <a:noFill/>
          <a:ln/>
        </p:spPr>
        <p:txBody>
          <a:bodyPr wrap="square" lIns="0" tIns="0" rIns="0" bIns="0" rtlCol="0" anchor="t"/>
          <a:lstStyle/>
          <a:p>
            <a:pPr marL="0" indent="0" algn="l">
              <a:lnSpc>
                <a:spcPts val="4575"/>
              </a:lnSpc>
              <a:buNone/>
            </a:pPr>
            <a:r>
              <a:rPr lang="en-US" sz="3750" dirty="0">
                <a:solidFill>
                  <a:srgbClr val="FFFFFF"/>
                </a:solidFill>
                <a:latin typeface="Arial" panose="020B0604020202020204" pitchFamily="34" charset="0"/>
                <a:ea typeface="Proxima Nova Regular" pitchFamily="34" charset="-122"/>
                <a:cs typeface="Arial" panose="020B0604020202020204" pitchFamily="34" charset="0"/>
              </a:rPr>
              <a:t>We are the industry leader across the most critical categories:</a:t>
            </a:r>
            <a:endParaRPr lang="en-US" sz="3750" dirty="0">
              <a:latin typeface="Arial" panose="020B0604020202020204" pitchFamily="34" charset="0"/>
              <a:cs typeface="Arial" panose="020B0604020202020204" pitchFamily="34" charset="0"/>
            </a:endParaRPr>
          </a:p>
        </p:txBody>
      </p:sp>
      <p:sp>
        <p:nvSpPr>
          <p:cNvPr id="11" name="Gartner Magic Quadrant for Indoor Location ServicesGlobal"/>
          <p:cNvSpPr/>
          <p:nvPr/>
        </p:nvSpPr>
        <p:spPr>
          <a:xfrm>
            <a:off x="1076325" y="9584663"/>
            <a:ext cx="8067675" cy="285750"/>
          </a:xfrm>
          <a:prstGeom prst="rect">
            <a:avLst/>
          </a:prstGeom>
          <a:noFill/>
          <a:ln/>
        </p:spPr>
        <p:txBody>
          <a:bodyPr wrap="square" lIns="0" tIns="0" rIns="0" bIns="0" rtlCol="0" anchor="ctr"/>
          <a:lstStyle/>
          <a:p>
            <a:pPr marL="0" indent="0" algn="l">
              <a:lnSpc>
                <a:spcPts val="2700"/>
              </a:lnSpc>
              <a:buNone/>
            </a:pPr>
            <a:r>
              <a:rPr lang="en-US" sz="2250" dirty="0">
                <a:solidFill>
                  <a:srgbClr val="FFFFFF"/>
                </a:solidFill>
                <a:latin typeface="Arial" panose="020B0604020202020204" pitchFamily="34" charset="0"/>
                <a:ea typeface="Proxima Nova Regular" pitchFamily="34" charset="-122"/>
                <a:cs typeface="Arial" panose="020B0604020202020204" pitchFamily="34" charset="0"/>
              </a:rPr>
              <a:t>*Gartner Magic Quadrant for Indoor Location Services—Global</a:t>
            </a:r>
            <a:endParaRPr lang="en-US" sz="2250" dirty="0">
              <a:latin typeface="Arial" panose="020B0604020202020204" pitchFamily="34" charset="0"/>
              <a:cs typeface="Arial" panose="020B0604020202020204" pitchFamily="34" charset="0"/>
            </a:endParaRPr>
          </a:p>
        </p:txBody>
      </p:sp>
      <p:sp>
        <p:nvSpPr>
          <p:cNvPr id="12" name="Rugged mobile computingData captureBarcode printingMobile RFID"/>
          <p:cNvSpPr/>
          <p:nvPr/>
        </p:nvSpPr>
        <p:spPr>
          <a:xfrm>
            <a:off x="2412897" y="4925572"/>
            <a:ext cx="13982700" cy="4572000"/>
          </a:xfrm>
          <a:prstGeom prst="rect">
            <a:avLst/>
          </a:prstGeom>
          <a:noFill/>
          <a:ln/>
        </p:spPr>
        <p:txBody>
          <a:bodyPr wrap="square" lIns="0" tIns="0" rIns="0" bIns="0" rtlCol="0" anchor="t"/>
          <a:lstStyle/>
          <a:p>
            <a:pPr marL="0" indent="0" algn="l">
              <a:lnSpc>
                <a:spcPts val="10875"/>
              </a:lnSpc>
              <a:buNone/>
            </a:pPr>
            <a:r>
              <a:rPr lang="en-US" sz="5000" b="1" dirty="0">
                <a:solidFill>
                  <a:srgbClr val="FFFFFF"/>
                </a:solidFill>
                <a:latin typeface="Arial" panose="020B0604020202020204" pitchFamily="34" charset="0"/>
                <a:ea typeface="Proxima Nova Bold" pitchFamily="34" charset="-122"/>
                <a:cs typeface="Arial" panose="020B0604020202020204" pitchFamily="34" charset="0"/>
              </a:rPr>
              <a:t>Data capture</a:t>
            </a:r>
            <a:br>
              <a:rPr sz="5000" dirty="0">
                <a:latin typeface="Arial" panose="020B0604020202020204" pitchFamily="34" charset="0"/>
                <a:cs typeface="Arial" panose="020B0604020202020204" pitchFamily="34" charset="0"/>
              </a:rPr>
            </a:br>
            <a:r>
              <a:rPr lang="en-US" sz="5000" b="1" dirty="0">
                <a:solidFill>
                  <a:srgbClr val="FFFFFF"/>
                </a:solidFill>
                <a:latin typeface="Arial" panose="020B0604020202020204" pitchFamily="34" charset="0"/>
                <a:ea typeface="Proxima Nova Bold" pitchFamily="34" charset="-122"/>
                <a:cs typeface="Arial" panose="020B0604020202020204" pitchFamily="34" charset="0"/>
              </a:rPr>
              <a:t>Barcode printing</a:t>
            </a:r>
            <a:br>
              <a:rPr sz="5000" dirty="0">
                <a:latin typeface="Arial" panose="020B0604020202020204" pitchFamily="34" charset="0"/>
                <a:cs typeface="Arial" panose="020B0604020202020204" pitchFamily="34" charset="0"/>
              </a:rPr>
            </a:br>
            <a:r>
              <a:rPr lang="en-US" sz="5000" b="1" dirty="0">
                <a:solidFill>
                  <a:srgbClr val="FFFFFF"/>
                </a:solidFill>
                <a:latin typeface="Arial" panose="020B0604020202020204" pitchFamily="34" charset="0"/>
                <a:ea typeface="Proxima Nova Bold" pitchFamily="34" charset="-122"/>
                <a:cs typeface="Arial" panose="020B0604020202020204" pitchFamily="34" charset="0"/>
              </a:rPr>
              <a:t>Mobile RFID</a:t>
            </a:r>
            <a:endParaRPr lang="en-US" sz="5000" dirty="0">
              <a:latin typeface="Arial" panose="020B0604020202020204" pitchFamily="34" charset="0"/>
              <a:cs typeface="Arial" panose="020B0604020202020204" pitchFamily="34" charset="0"/>
            </a:endParaRPr>
          </a:p>
        </p:txBody>
      </p:sp>
      <p:sp>
        <p:nvSpPr>
          <p:cNvPr id="13" name="name_1"/>
          <p:cNvSpPr/>
          <p:nvPr/>
        </p:nvSpPr>
        <p:spPr>
          <a:xfrm>
            <a:off x="1304487" y="3512631"/>
            <a:ext cx="504825" cy="476250"/>
          </a:xfrm>
          <a:prstGeom prst="rect">
            <a:avLst/>
          </a:prstGeom>
          <a:noFill/>
          <a:ln/>
        </p:spPr>
        <p:txBody>
          <a:bodyPr wrap="square" lIns="0" tIns="0" rIns="0" bIns="0" rtlCol="0" anchor="ctr"/>
          <a:lstStyle/>
          <a:p>
            <a:pPr marL="0" indent="0" algn="l">
              <a:lnSpc>
                <a:spcPts val="4575"/>
              </a:lnSpc>
              <a:buNone/>
            </a:pPr>
            <a:r>
              <a:rPr lang="en-US" sz="3200" b="1" dirty="0">
                <a:solidFill>
                  <a:srgbClr val="0E73E6"/>
                </a:solidFill>
                <a:latin typeface="Arial" panose="020B0604020202020204" pitchFamily="34" charset="0"/>
                <a:ea typeface="Proxima Nova Semibold" pitchFamily="34" charset="-122"/>
                <a:cs typeface="Arial" panose="020B0604020202020204" pitchFamily="34" charset="0"/>
              </a:rPr>
              <a:t>#1</a:t>
            </a:r>
            <a:endParaRPr lang="en-US" sz="3200" b="1" dirty="0">
              <a:solidFill>
                <a:srgbClr val="0E73E6"/>
              </a:solidFill>
              <a:latin typeface="Arial" panose="020B0604020202020204" pitchFamily="34" charset="0"/>
              <a:cs typeface="Arial" panose="020B0604020202020204" pitchFamily="34" charset="0"/>
            </a:endParaRPr>
          </a:p>
        </p:txBody>
      </p:sp>
      <p:sp>
        <p:nvSpPr>
          <p:cNvPr id="14" name="name_1"/>
          <p:cNvSpPr/>
          <p:nvPr/>
        </p:nvSpPr>
        <p:spPr>
          <a:xfrm>
            <a:off x="1304487" y="5432308"/>
            <a:ext cx="504825" cy="476250"/>
          </a:xfrm>
          <a:prstGeom prst="rect">
            <a:avLst/>
          </a:prstGeom>
          <a:noFill/>
          <a:ln/>
        </p:spPr>
        <p:txBody>
          <a:bodyPr wrap="square" lIns="0" tIns="0" rIns="0" bIns="0" rtlCol="0" anchor="ctr"/>
          <a:lstStyle/>
          <a:p>
            <a:pPr marL="0" indent="0" algn="l">
              <a:lnSpc>
                <a:spcPts val="4575"/>
              </a:lnSpc>
              <a:buNone/>
            </a:pPr>
            <a:r>
              <a:rPr lang="en-US" sz="3200" b="1" dirty="0">
                <a:solidFill>
                  <a:srgbClr val="0E73E6"/>
                </a:solidFill>
                <a:latin typeface="Arial" panose="020B0604020202020204" pitchFamily="34" charset="0"/>
                <a:ea typeface="Proxima Nova Semibold" pitchFamily="34" charset="-122"/>
                <a:cs typeface="Arial" panose="020B0604020202020204" pitchFamily="34" charset="0"/>
              </a:rPr>
              <a:t>#1</a:t>
            </a:r>
            <a:endParaRPr lang="en-US" sz="3200" b="1" dirty="0">
              <a:solidFill>
                <a:srgbClr val="0E73E6"/>
              </a:solidFill>
              <a:latin typeface="Arial" panose="020B0604020202020204" pitchFamily="34" charset="0"/>
              <a:cs typeface="Arial" panose="020B0604020202020204" pitchFamily="34" charset="0"/>
            </a:endParaRPr>
          </a:p>
        </p:txBody>
      </p:sp>
      <p:sp>
        <p:nvSpPr>
          <p:cNvPr id="15" name="name_1"/>
          <p:cNvSpPr/>
          <p:nvPr/>
        </p:nvSpPr>
        <p:spPr>
          <a:xfrm>
            <a:off x="1304487" y="6801294"/>
            <a:ext cx="504825" cy="476250"/>
          </a:xfrm>
          <a:prstGeom prst="rect">
            <a:avLst/>
          </a:prstGeom>
          <a:noFill/>
          <a:ln/>
        </p:spPr>
        <p:txBody>
          <a:bodyPr wrap="square" lIns="0" tIns="0" rIns="0" bIns="0" rtlCol="0" anchor="ctr"/>
          <a:lstStyle/>
          <a:p>
            <a:pPr marL="0" indent="0" algn="l">
              <a:lnSpc>
                <a:spcPts val="4575"/>
              </a:lnSpc>
              <a:buNone/>
            </a:pPr>
            <a:r>
              <a:rPr lang="en-US" sz="3200" b="1" dirty="0">
                <a:solidFill>
                  <a:srgbClr val="0E73E6"/>
                </a:solidFill>
                <a:latin typeface="Arial" panose="020B0604020202020204" pitchFamily="34" charset="0"/>
                <a:ea typeface="Proxima Nova Semibold" pitchFamily="34" charset="-122"/>
                <a:cs typeface="Arial" panose="020B0604020202020204" pitchFamily="34" charset="0"/>
              </a:rPr>
              <a:t>#1</a:t>
            </a:r>
            <a:endParaRPr lang="en-US" sz="3200" b="1" dirty="0">
              <a:solidFill>
                <a:srgbClr val="0E73E6"/>
              </a:solidFill>
              <a:latin typeface="Arial" panose="020B0604020202020204" pitchFamily="34" charset="0"/>
              <a:cs typeface="Arial" panose="020B0604020202020204" pitchFamily="34" charset="0"/>
            </a:endParaRPr>
          </a:p>
        </p:txBody>
      </p:sp>
      <p:sp>
        <p:nvSpPr>
          <p:cNvPr id="16" name="name_1"/>
          <p:cNvSpPr/>
          <p:nvPr/>
        </p:nvSpPr>
        <p:spPr>
          <a:xfrm>
            <a:off x="1304487" y="8166100"/>
            <a:ext cx="504825" cy="476250"/>
          </a:xfrm>
          <a:prstGeom prst="rect">
            <a:avLst/>
          </a:prstGeom>
          <a:noFill/>
          <a:ln/>
        </p:spPr>
        <p:txBody>
          <a:bodyPr wrap="square" lIns="0" tIns="0" rIns="0" bIns="0" rtlCol="0" anchor="ctr"/>
          <a:lstStyle/>
          <a:p>
            <a:pPr marL="0" indent="0" algn="l">
              <a:lnSpc>
                <a:spcPts val="4575"/>
              </a:lnSpc>
              <a:buNone/>
            </a:pPr>
            <a:r>
              <a:rPr lang="en-US" sz="3200" b="1" dirty="0">
                <a:solidFill>
                  <a:srgbClr val="0E73E6"/>
                </a:solidFill>
                <a:latin typeface="Arial" panose="020B0604020202020204" pitchFamily="34" charset="0"/>
                <a:ea typeface="Proxima Nova Semibold" pitchFamily="34" charset="-122"/>
                <a:cs typeface="Arial" panose="020B0604020202020204" pitchFamily="34" charset="0"/>
              </a:rPr>
              <a:t>#1</a:t>
            </a:r>
            <a:endParaRPr lang="en-US" sz="3200" b="1" dirty="0">
              <a:solidFill>
                <a:srgbClr val="0E73E6"/>
              </a:solidFill>
              <a:latin typeface="Arial" panose="020B0604020202020204" pitchFamily="34" charset="0"/>
              <a:cs typeface="Arial" panose="020B0604020202020204" pitchFamily="34" charset="0"/>
            </a:endParaRPr>
          </a:p>
        </p:txBody>
      </p:sp>
      <p:pic>
        <p:nvPicPr>
          <p:cNvPr id="4" name="Group 49005"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511360" y="9244775"/>
            <a:ext cx="1828800" cy="561975"/>
          </a:xfrm>
          <a:prstGeom prst="rect">
            <a:avLst/>
          </a:prstGeom>
        </p:spPr>
      </p:pic>
      <p:sp>
        <p:nvSpPr>
          <p:cNvPr id="17" name="Rugged mobile computingData captureBarcode printingMobile RFID">
            <a:extLst>
              <a:ext uri="{FF2B5EF4-FFF2-40B4-BE49-F238E27FC236}">
                <a16:creationId xmlns:a16="http://schemas.microsoft.com/office/drawing/2014/main" id="{2373EB7F-F72A-4ED8-645E-1D880782AD01}"/>
              </a:ext>
            </a:extLst>
          </p:cNvPr>
          <p:cNvSpPr/>
          <p:nvPr/>
        </p:nvSpPr>
        <p:spPr>
          <a:xfrm>
            <a:off x="2412897" y="3238500"/>
            <a:ext cx="13982700" cy="4572000"/>
          </a:xfrm>
          <a:prstGeom prst="rect">
            <a:avLst/>
          </a:prstGeom>
          <a:noFill/>
          <a:ln/>
        </p:spPr>
        <p:txBody>
          <a:bodyPr wrap="square" lIns="0" tIns="0" rIns="0" bIns="0" rtlCol="0" anchor="t"/>
          <a:lstStyle/>
          <a:p>
            <a:pPr marL="0" indent="0" algn="l">
              <a:buNone/>
            </a:pPr>
            <a:r>
              <a:rPr lang="en-US" sz="5000" b="1" dirty="0">
                <a:solidFill>
                  <a:srgbClr val="FFFFFF"/>
                </a:solidFill>
                <a:latin typeface="Arial" panose="020B0604020202020204" pitchFamily="34" charset="0"/>
                <a:ea typeface="Proxima Nova Bold" pitchFamily="34" charset="-122"/>
                <a:cs typeface="Arial" panose="020B0604020202020204" pitchFamily="34" charset="0"/>
              </a:rPr>
              <a:t>Handheld EDAs, Tablets, Wearables, </a:t>
            </a:r>
            <a:br>
              <a:rPr lang="en-US" sz="5000" b="1" dirty="0">
                <a:solidFill>
                  <a:srgbClr val="FFFFFF"/>
                </a:solidFill>
                <a:latin typeface="Arial" panose="020B0604020202020204" pitchFamily="34" charset="0"/>
                <a:ea typeface="Proxima Nova Bold" pitchFamily="34" charset="-122"/>
                <a:cs typeface="Arial" panose="020B0604020202020204" pitchFamily="34" charset="0"/>
              </a:rPr>
            </a:br>
            <a:r>
              <a:rPr lang="en-US" sz="5000" b="1" dirty="0">
                <a:solidFill>
                  <a:srgbClr val="FFFFFF"/>
                </a:solidFill>
                <a:latin typeface="Arial" panose="020B0604020202020204" pitchFamily="34" charset="0"/>
                <a:ea typeface="Proxima Nova Bold" pitchFamily="34" charset="-122"/>
                <a:cs typeface="Arial" panose="020B0604020202020204" pitchFamily="34" charset="0"/>
              </a:rPr>
              <a:t>and Vehicle-Mounted Mobile Computers</a:t>
            </a:r>
            <a:br>
              <a:rPr sz="5000" dirty="0">
                <a:latin typeface="Arial" panose="020B0604020202020204" pitchFamily="34" charset="0"/>
                <a:cs typeface="Arial" panose="020B0604020202020204" pitchFamily="34" charset="0"/>
              </a:rPr>
            </a:br>
            <a:endParaRPr lang="en-US" sz="50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B4C9D-5BBD-F1D2-0BCB-ABAA540F8B4A}"/>
            </a:ext>
          </a:extLst>
        </p:cNvPr>
        <p:cNvGrpSpPr/>
        <p:nvPr/>
      </p:nvGrpSpPr>
      <p:grpSpPr>
        <a:xfrm>
          <a:off x="0" y="0"/>
          <a:ext cx="0" cy="0"/>
          <a:chOff x="0" y="0"/>
          <a:chExt cx="0" cy="0"/>
        </a:xfrm>
      </p:grpSpPr>
      <p:sp>
        <p:nvSpPr>
          <p:cNvPr id="9" name="Desire for Enterprise handheld with Smartphone-like experience">
            <a:extLst>
              <a:ext uri="{FF2B5EF4-FFF2-40B4-BE49-F238E27FC236}">
                <a16:creationId xmlns:a16="http://schemas.microsoft.com/office/drawing/2014/main" id="{7C80BC87-34F8-8E6E-6B31-F49016FC8CAB}"/>
              </a:ext>
            </a:extLst>
          </p:cNvPr>
          <p:cNvSpPr/>
          <p:nvPr/>
        </p:nvSpPr>
        <p:spPr>
          <a:xfrm>
            <a:off x="952501" y="952500"/>
            <a:ext cx="9749334" cy="1333500"/>
          </a:xfrm>
          <a:prstGeom prst="rect">
            <a:avLst/>
          </a:prstGeom>
          <a:noFill/>
          <a:ln/>
        </p:spPr>
        <p:txBody>
          <a:bodyPr wrap="square" lIns="0" tIns="0" rIns="0" bIns="0" rtlCol="0" anchor="t"/>
          <a:lstStyle/>
          <a:p>
            <a:pPr marL="0" indent="0" algn="l">
              <a:lnSpc>
                <a:spcPts val="5500"/>
              </a:lnSpc>
              <a:buNone/>
            </a:pPr>
            <a:r>
              <a:rPr lang="en-US" sz="5000" dirty="0">
                <a:solidFill>
                  <a:srgbClr val="0E73E6"/>
                </a:solidFill>
                <a:latin typeface="Arial" panose="020B0604020202020204" pitchFamily="34" charset="0"/>
                <a:ea typeface="Proxima Nova Regular" pitchFamily="34" charset="-122"/>
                <a:cs typeface="Arial" panose="020B0604020202020204" pitchFamily="34" charset="0"/>
              </a:rPr>
              <a:t>Desire for Enterprise handheld with Smartphone-like experience</a:t>
            </a:r>
            <a:endParaRPr lang="en-US" sz="5000" dirty="0">
              <a:solidFill>
                <a:srgbClr val="0E73E6"/>
              </a:solidFill>
              <a:latin typeface="Arial" panose="020B0604020202020204" pitchFamily="34" charset="0"/>
              <a:cs typeface="Arial" panose="020B0604020202020204" pitchFamily="34" charset="0"/>
            </a:endParaRPr>
          </a:p>
        </p:txBody>
      </p:sp>
      <p:sp>
        <p:nvSpPr>
          <p:cNvPr id="11" name="Managers  Supervisors in Retail Warehouse TL Specific staff in fashion retail above-the-wing Airline Field Mobility">
            <a:extLst>
              <a:ext uri="{FF2B5EF4-FFF2-40B4-BE49-F238E27FC236}">
                <a16:creationId xmlns:a16="http://schemas.microsoft.com/office/drawing/2014/main" id="{B6306012-C554-E1E4-5DB8-0A58B11B3C57}"/>
              </a:ext>
            </a:extLst>
          </p:cNvPr>
          <p:cNvSpPr/>
          <p:nvPr/>
        </p:nvSpPr>
        <p:spPr>
          <a:xfrm>
            <a:off x="4592023" y="5824318"/>
            <a:ext cx="4551977" cy="1014370"/>
          </a:xfrm>
          <a:prstGeom prst="rect">
            <a:avLst/>
          </a:prstGeom>
          <a:noFill/>
          <a:ln/>
        </p:spPr>
        <p:txBody>
          <a:bodyPr wrap="square" lIns="0" tIns="0" rIns="0" bIns="0" rtlCol="0" anchor="t"/>
          <a:lstStyle/>
          <a:p>
            <a:pPr marL="342900" indent="-342900">
              <a:lnSpc>
                <a:spcPct val="125000"/>
              </a:lnSpc>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p:txBody>
      </p:sp>
      <p:sp>
        <p:nvSpPr>
          <p:cNvPr id="14" name="Switch between handheld  attachments plus a smartphone Consumer Smartphones lack enterprise-grade deployment  management  longevity increasing costs reducing productivity and operational efficiency">
            <a:extLst>
              <a:ext uri="{FF2B5EF4-FFF2-40B4-BE49-F238E27FC236}">
                <a16:creationId xmlns:a16="http://schemas.microsoft.com/office/drawing/2014/main" id="{E56D0FD4-B729-D05F-55C4-CBDAD208A450}"/>
              </a:ext>
            </a:extLst>
          </p:cNvPr>
          <p:cNvSpPr/>
          <p:nvPr/>
        </p:nvSpPr>
        <p:spPr>
          <a:xfrm>
            <a:off x="4599093" y="7362016"/>
            <a:ext cx="4767379" cy="2306755"/>
          </a:xfrm>
          <a:prstGeom prst="rect">
            <a:avLst/>
          </a:prstGeom>
          <a:noFill/>
          <a:ln/>
        </p:spPr>
        <p:txBody>
          <a:bodyPr wrap="square" lIns="0" tIns="0" rIns="0" bIns="0" rtlCol="0" anchor="t"/>
          <a:lstStyle/>
          <a:p>
            <a:pPr marL="342900" indent="-342900" algn="l">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FE6AEF9-7825-AA34-A891-3A9B75A57AA3}"/>
              </a:ext>
            </a:extLst>
          </p:cNvPr>
          <p:cNvCxnSpPr>
            <a:cxnSpLocks/>
          </p:cNvCxnSpPr>
          <p:nvPr/>
        </p:nvCxnSpPr>
        <p:spPr>
          <a:xfrm>
            <a:off x="952501" y="8709507"/>
            <a:ext cx="8991393" cy="0"/>
          </a:xfrm>
          <a:prstGeom prst="line">
            <a:avLst/>
          </a:prstGeom>
          <a:ln w="19050"/>
        </p:spPr>
        <p:style>
          <a:lnRef idx="1">
            <a:schemeClr val="dk1"/>
          </a:lnRef>
          <a:fillRef idx="0">
            <a:schemeClr val="dk1"/>
          </a:fillRef>
          <a:effectRef idx="0">
            <a:schemeClr val="dk1"/>
          </a:effectRef>
          <a:fontRef idx="minor">
            <a:schemeClr val="tx1"/>
          </a:fontRef>
        </p:style>
      </p:cxnSp>
      <p:pic>
        <p:nvPicPr>
          <p:cNvPr id="18" name="Rectangle 5">
            <a:extLst>
              <a:ext uri="{FF2B5EF4-FFF2-40B4-BE49-F238E27FC236}">
                <a16:creationId xmlns:a16="http://schemas.microsoft.com/office/drawing/2014/main" id="{489EA60B-0BA5-8E2F-F235-9975604D86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38069" y="0"/>
            <a:ext cx="7586165" cy="10287000"/>
          </a:xfrm>
          <a:prstGeom prst="rect">
            <a:avLst/>
          </a:prstGeom>
        </p:spPr>
      </p:pic>
      <p:pic>
        <p:nvPicPr>
          <p:cNvPr id="4" name="Group 49005" descr="preencoded.png">
            <a:extLst>
              <a:ext uri="{FF2B5EF4-FFF2-40B4-BE49-F238E27FC236}">
                <a16:creationId xmlns:a16="http://schemas.microsoft.com/office/drawing/2014/main" id="{30A1F9D3-C17A-BA86-532F-7CE0FE49897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511360" y="9244775"/>
            <a:ext cx="1828800" cy="561975"/>
          </a:xfrm>
          <a:prstGeom prst="rect">
            <a:avLst/>
          </a:prstGeom>
        </p:spPr>
      </p:pic>
      <p:sp>
        <p:nvSpPr>
          <p:cNvPr id="5" name="Managers  Supervisors in Retail Warehouse TL Specific staff in fashion retail above-the-wing Airline Field Mobility">
            <a:extLst>
              <a:ext uri="{FF2B5EF4-FFF2-40B4-BE49-F238E27FC236}">
                <a16:creationId xmlns:a16="http://schemas.microsoft.com/office/drawing/2014/main" id="{2E55DE69-ABF4-7B27-0ACD-73C2A0F5C530}"/>
              </a:ext>
            </a:extLst>
          </p:cNvPr>
          <p:cNvSpPr/>
          <p:nvPr/>
        </p:nvSpPr>
        <p:spPr>
          <a:xfrm>
            <a:off x="974297" y="2793674"/>
            <a:ext cx="9427003" cy="7188526"/>
          </a:xfrm>
          <a:prstGeom prst="rect">
            <a:avLst/>
          </a:prstGeom>
          <a:noFill/>
          <a:ln/>
        </p:spPr>
        <p:txBody>
          <a:bodyPr wrap="square" lIns="0" tIns="0" rIns="0" bIns="0" rtlCol="0" anchor="t"/>
          <a:lstStyle/>
          <a:p>
            <a:pPr algn="l">
              <a:lnSpc>
                <a:spcPct val="125000"/>
              </a:lnSpc>
            </a:pPr>
            <a:r>
              <a:rPr lang="en-US" sz="3200" dirty="0">
                <a:solidFill>
                  <a:srgbClr val="000000"/>
                </a:solidFill>
                <a:latin typeface="Arial" panose="020B0604020202020204" pitchFamily="34" charset="0"/>
                <a:ea typeface="Proxima Nova Regular" pitchFamily="34" charset="-122"/>
                <a:cs typeface="Arial" panose="020B0604020202020204" pitchFamily="34" charset="0"/>
              </a:rPr>
              <a:t>Your frontline is connected. </a:t>
            </a:r>
          </a:p>
          <a:p>
            <a:pPr algn="l">
              <a:lnSpc>
                <a:spcPct val="125000"/>
              </a:lnSpc>
            </a:pPr>
            <a:endParaRPr lang="en-US" sz="3200" dirty="0">
              <a:solidFill>
                <a:srgbClr val="000000"/>
              </a:solidFill>
              <a:latin typeface="Arial" panose="020B0604020202020204" pitchFamily="34" charset="0"/>
              <a:ea typeface="Proxima Nova Regular" pitchFamily="34" charset="-122"/>
              <a:cs typeface="Arial" panose="020B0604020202020204" pitchFamily="34" charset="0"/>
            </a:endParaRPr>
          </a:p>
          <a:p>
            <a:pPr algn="l">
              <a:lnSpc>
                <a:spcPct val="125000"/>
              </a:lnSpc>
            </a:pPr>
            <a:r>
              <a:rPr lang="en-US" sz="3200" dirty="0">
                <a:solidFill>
                  <a:srgbClr val="000000"/>
                </a:solidFill>
                <a:latin typeface="Arial" panose="020B0604020202020204" pitchFamily="34" charset="0"/>
                <a:ea typeface="Proxima Nova Regular" pitchFamily="34" charset="-122"/>
                <a:cs typeface="Arial" panose="020B0604020202020204" pitchFamily="34" charset="0"/>
              </a:rPr>
              <a:t>What about managers and supervisors in your retail, warehouse, hospitality, logistics, and airline environments? </a:t>
            </a:r>
          </a:p>
          <a:p>
            <a:pPr algn="l">
              <a:lnSpc>
                <a:spcPct val="125000"/>
              </a:lnSpc>
            </a:pPr>
            <a:endParaRPr lang="en-US" sz="3200" dirty="0">
              <a:solidFill>
                <a:srgbClr val="000000"/>
              </a:solidFill>
              <a:latin typeface="Arial" panose="020B0604020202020204" pitchFamily="34" charset="0"/>
              <a:ea typeface="Proxima Nova Regular" pitchFamily="34" charset="-122"/>
              <a:cs typeface="Arial" panose="020B0604020202020204" pitchFamily="34" charset="0"/>
            </a:endParaRPr>
          </a:p>
          <a:p>
            <a:pPr>
              <a:lnSpc>
                <a:spcPct val="125000"/>
              </a:lnSpc>
            </a:pPr>
            <a:r>
              <a:rPr lang="en-US" sz="3200" dirty="0">
                <a:solidFill>
                  <a:srgbClr val="000000"/>
                </a:solidFill>
                <a:latin typeface="Arial" panose="020B0604020202020204" pitchFamily="34" charset="0"/>
                <a:ea typeface="Proxima Nova Regular" pitchFamily="34" charset="-122"/>
                <a:cs typeface="Arial" panose="020B0604020202020204" pitchFamily="34" charset="0"/>
              </a:rPr>
              <a:t>They prefer smartphone ergonomics, single user devices and only need occasional barcode scanning. </a:t>
            </a:r>
          </a:p>
          <a:p>
            <a:pPr>
              <a:lnSpc>
                <a:spcPct val="125000"/>
              </a:lnSpc>
            </a:pPr>
            <a:endParaRPr lang="en-US" sz="3200" dirty="0">
              <a:solidFill>
                <a:srgbClr val="000000"/>
              </a:solidFill>
              <a:latin typeface="Arial" panose="020B0604020202020204" pitchFamily="34" charset="0"/>
              <a:ea typeface="Proxima Nova Regular" pitchFamily="34" charset="-122"/>
              <a:cs typeface="Arial" panose="020B0604020202020204" pitchFamily="34" charset="0"/>
            </a:endParaRPr>
          </a:p>
          <a:p>
            <a:pPr>
              <a:lnSpc>
                <a:spcPct val="125000"/>
              </a:lnSpc>
            </a:pPr>
            <a:r>
              <a:rPr lang="en-US" sz="3200" b="1" dirty="0">
                <a:solidFill>
                  <a:srgbClr val="000000"/>
                </a:solidFill>
                <a:latin typeface="Arial" panose="020B0604020202020204" pitchFamily="34" charset="0"/>
                <a:ea typeface="Proxima Nova Regular" pitchFamily="34" charset="-122"/>
                <a:cs typeface="Arial" panose="020B0604020202020204" pitchFamily="34" charset="0"/>
              </a:rPr>
              <a:t>No more juggling multiple devices or platforms.</a:t>
            </a:r>
          </a:p>
          <a:p>
            <a:pPr>
              <a:lnSpc>
                <a:spcPct val="125000"/>
              </a:lnSpc>
            </a:pPr>
            <a:r>
              <a:rPr lang="en-US" sz="3200" b="1" dirty="0">
                <a:solidFill>
                  <a:srgbClr val="000000"/>
                </a:solidFill>
                <a:latin typeface="Arial" panose="020B0604020202020204" pitchFamily="34" charset="0"/>
                <a:ea typeface="Proxima Nova Regular" pitchFamily="34" charset="-122"/>
                <a:cs typeface="Arial" panose="020B0604020202020204" pitchFamily="34" charset="0"/>
              </a:rPr>
              <a:t>Simplify your tech.</a:t>
            </a:r>
          </a:p>
          <a:p>
            <a:pPr>
              <a:lnSpc>
                <a:spcPct val="125000"/>
              </a:lnSpc>
            </a:pPr>
            <a:endParaRPr lang="en-US" sz="3200" dirty="0">
              <a:solidFill>
                <a:srgbClr val="000000"/>
              </a:solidFill>
              <a:latin typeface="Arial" panose="020B0604020202020204" pitchFamily="34" charset="0"/>
              <a:ea typeface="Proxima Nova Regular" pitchFamily="34" charset="-122"/>
              <a:cs typeface="Arial" panose="020B0604020202020204" pitchFamily="34" charset="0"/>
            </a:endParaRPr>
          </a:p>
          <a:p>
            <a:pPr algn="l">
              <a:lnSpc>
                <a:spcPct val="125000"/>
              </a:lnSpc>
            </a:pPr>
            <a:endParaRPr lang="en-US" sz="3200" dirty="0">
              <a:solidFill>
                <a:srgbClr val="000000"/>
              </a:solidFill>
              <a:latin typeface="Arial" panose="020B0604020202020204" pitchFamily="34" charset="0"/>
              <a:ea typeface="Proxima Nova Regular" pitchFamily="34" charset="-122"/>
              <a:cs typeface="Arial" panose="020B0604020202020204" pitchFamily="34" charset="0"/>
            </a:endParaRPr>
          </a:p>
          <a:p>
            <a:pPr algn="l">
              <a:lnSpc>
                <a:spcPct val="125000"/>
              </a:lnSpc>
            </a:pPr>
            <a:r>
              <a:rPr lang="en-US" sz="3200" dirty="0">
                <a:solidFill>
                  <a:srgbClr val="000000"/>
                </a:solidFill>
                <a:latin typeface="Arial" panose="020B0604020202020204" pitchFamily="34" charset="0"/>
                <a:ea typeface="Proxima Nova Regular" pitchFamily="34" charset="-122"/>
                <a:cs typeface="Arial" panose="020B0604020202020204" pitchFamily="34" charset="0"/>
              </a:rPr>
              <a:t>  
</a:t>
            </a:r>
          </a:p>
        </p:txBody>
      </p:sp>
    </p:spTree>
    <p:extLst>
      <p:ext uri="{BB962C8B-B14F-4D97-AF65-F5344CB8AC3E}">
        <p14:creationId xmlns:p14="http://schemas.microsoft.com/office/powerpoint/2010/main" val="7371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ame 8" descr="preencoded.png"/>
          <p:cNvPicPr>
            <a:picLocks noChangeAspect="1"/>
          </p:cNvPicPr>
          <p:nvPr/>
        </p:nvPicPr>
        <p:blipFill>
          <a:blip r:embed="rId3" cstate="screen">
            <a:extLst>
              <a:ext uri="{28A0092B-C50C-407E-A947-70E740481C1C}">
                <a14:useLocalDpi xmlns:a14="http://schemas.microsoft.com/office/drawing/2010/main"/>
              </a:ext>
            </a:extLst>
          </a:blip>
          <a:srcRect r="7189" b="7189"/>
          <a:stretch>
            <a:fillRect/>
          </a:stretch>
        </p:blipFill>
        <p:spPr>
          <a:xfrm>
            <a:off x="0" y="0"/>
            <a:ext cx="18288000" cy="10287000"/>
          </a:xfrm>
          <a:prstGeom prst="rect">
            <a:avLst/>
          </a:prstGeom>
        </p:spPr>
      </p:pic>
      <p:pic>
        <p:nvPicPr>
          <p:cNvPr id="3" name="Group 4900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077633" y="9387785"/>
            <a:ext cx="1828800" cy="561975"/>
          </a:xfrm>
          <a:prstGeom prst="rect">
            <a:avLst/>
          </a:prstGeom>
        </p:spPr>
      </p:pic>
      <p:sp>
        <p:nvSpPr>
          <p:cNvPr id="5" name="Consumer smartphones"/>
          <p:cNvSpPr/>
          <p:nvPr/>
        </p:nvSpPr>
        <p:spPr>
          <a:xfrm>
            <a:off x="932330" y="4438650"/>
            <a:ext cx="6402968" cy="571500"/>
          </a:xfrm>
          <a:prstGeom prst="rect">
            <a:avLst/>
          </a:prstGeom>
          <a:noFill/>
          <a:ln/>
        </p:spPr>
        <p:txBody>
          <a:bodyPr wrap="square" lIns="0" tIns="0" rIns="0" bIns="0" rtlCol="0" anchor="ctr"/>
          <a:lstStyle/>
          <a:p>
            <a:pPr algn="r">
              <a:lnSpc>
                <a:spcPts val="5475"/>
              </a:lnSpc>
            </a:pPr>
            <a:r>
              <a:rPr lang="en-US" sz="4200" b="1" dirty="0">
                <a:solidFill>
                  <a:srgbClr val="FFFFFF"/>
                </a:solidFill>
                <a:latin typeface="Arial" panose="020B0604020202020204" pitchFamily="34" charset="0"/>
                <a:ea typeface="Proxima Nova Light" pitchFamily="34" charset="-122"/>
                <a:cs typeface="Arial" panose="020B0604020202020204" pitchFamily="34" charset="0"/>
              </a:rPr>
              <a:t>Consumer smartphones</a:t>
            </a:r>
            <a:endParaRPr lang="en-US" sz="4200" b="1" dirty="0">
              <a:latin typeface="Arial" panose="020B0604020202020204" pitchFamily="34" charset="0"/>
              <a:cs typeface="Arial" panose="020B0604020202020204" pitchFamily="34" charset="0"/>
            </a:endParaRPr>
          </a:p>
        </p:txBody>
      </p:sp>
      <p:sp>
        <p:nvSpPr>
          <p:cNvPr id="6" name="just dont cut it"/>
          <p:cNvSpPr/>
          <p:nvPr/>
        </p:nvSpPr>
        <p:spPr>
          <a:xfrm>
            <a:off x="12160829" y="4448175"/>
            <a:ext cx="5638595" cy="571500"/>
          </a:xfrm>
          <a:prstGeom prst="rect">
            <a:avLst/>
          </a:prstGeom>
          <a:noFill/>
          <a:ln/>
        </p:spPr>
        <p:txBody>
          <a:bodyPr wrap="square" lIns="0" tIns="0" rIns="0" bIns="0" rtlCol="0" anchor="ctr"/>
          <a:lstStyle/>
          <a:p>
            <a:pPr>
              <a:lnSpc>
                <a:spcPts val="5475"/>
              </a:lnSpc>
            </a:pPr>
            <a:r>
              <a:rPr lang="en-US" sz="4200" b="1" dirty="0">
                <a:solidFill>
                  <a:srgbClr val="151932"/>
                </a:solidFill>
                <a:latin typeface="Arial" panose="020B0604020202020204" pitchFamily="34" charset="0"/>
                <a:ea typeface="Proxima Nova Light" pitchFamily="34" charset="-122"/>
                <a:cs typeface="Arial" panose="020B0604020202020204" pitchFamily="34" charset="0"/>
              </a:rPr>
              <a:t>just don’t cut it</a:t>
            </a:r>
            <a:endParaRPr lang="en-US" sz="4200" b="1"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4" name="Rectangle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747879" y="3433515"/>
            <a:ext cx="6782723" cy="6874057"/>
          </a:xfrm>
          <a:prstGeom prst="rect">
            <a:avLst/>
          </a:prstGeom>
        </p:spPr>
      </p:pic>
      <p:sp>
        <p:nvSpPr>
          <p:cNvPr id="11" name="Demand more with Zebra enterprise mobile devices"/>
          <p:cNvSpPr/>
          <p:nvPr/>
        </p:nvSpPr>
        <p:spPr>
          <a:xfrm>
            <a:off x="952500" y="952500"/>
            <a:ext cx="9744075" cy="1333500"/>
          </a:xfrm>
          <a:prstGeom prst="rect">
            <a:avLst/>
          </a:prstGeom>
          <a:noFill/>
          <a:ln/>
        </p:spPr>
        <p:txBody>
          <a:bodyPr wrap="square" lIns="0" tIns="0" rIns="0" bIns="0" rtlCol="0" anchor="t"/>
          <a:lstStyle/>
          <a:p>
            <a:pPr marL="0" indent="0" algn="l">
              <a:lnSpc>
                <a:spcPct val="90000"/>
              </a:lnSpc>
              <a:buNone/>
            </a:pPr>
            <a:r>
              <a:rPr lang="en-US" sz="5250" dirty="0">
                <a:solidFill>
                  <a:srgbClr val="000000"/>
                </a:solidFill>
                <a:latin typeface="Arial" panose="020B0604020202020204" pitchFamily="34" charset="0"/>
                <a:ea typeface="Proxima Nova Regular" pitchFamily="34" charset="-122"/>
                <a:cs typeface="Arial" panose="020B0604020202020204" pitchFamily="34" charset="0"/>
              </a:rPr>
              <a:t>Demand more with Zebra enterprise mobile devices.</a:t>
            </a:r>
            <a:endParaRPr lang="en-US" sz="5250" dirty="0">
              <a:latin typeface="Arial" panose="020B0604020202020204" pitchFamily="34" charset="0"/>
              <a:cs typeface="Arial" panose="020B0604020202020204" pitchFamily="34" charset="0"/>
            </a:endParaRPr>
          </a:p>
        </p:txBody>
      </p:sp>
      <p:sp>
        <p:nvSpPr>
          <p:cNvPr id="13" name="EM45"/>
          <p:cNvSpPr/>
          <p:nvPr/>
        </p:nvSpPr>
        <p:spPr>
          <a:xfrm>
            <a:off x="11737310" y="3242111"/>
            <a:ext cx="523875" cy="190500"/>
          </a:xfrm>
          <a:prstGeom prst="rect">
            <a:avLst/>
          </a:prstGeom>
          <a:noFill/>
          <a:ln/>
        </p:spPr>
        <p:txBody>
          <a:bodyPr wrap="square" lIns="0" tIns="0" rIns="0" bIns="0" rtlCol="0" anchor="ctr"/>
          <a:lstStyle/>
          <a:p>
            <a:pPr marL="0" indent="0" algn="l">
              <a:lnSpc>
                <a:spcPts val="1800"/>
              </a:lnSpc>
              <a:buNone/>
            </a:pPr>
            <a:r>
              <a:rPr lang="en-US" sz="1500" b="1" dirty="0">
                <a:solidFill>
                  <a:srgbClr val="000000"/>
                </a:solidFill>
                <a:latin typeface="Arial" panose="020B0604020202020204" pitchFamily="34" charset="0"/>
                <a:ea typeface="Proxima Nova Bold" pitchFamily="34" charset="-122"/>
                <a:cs typeface="Arial" panose="020B0604020202020204" pitchFamily="34" charset="0"/>
              </a:rPr>
              <a:t>EM45</a:t>
            </a:r>
            <a:endParaRPr lang="en-US" sz="1500" dirty="0">
              <a:latin typeface="Arial" panose="020B0604020202020204" pitchFamily="34" charset="0"/>
              <a:cs typeface="Arial" panose="020B0604020202020204" pitchFamily="34" charset="0"/>
            </a:endParaRPr>
          </a:p>
        </p:txBody>
      </p:sp>
      <p:sp>
        <p:nvSpPr>
          <p:cNvPr id="14" name="TC22"/>
          <p:cNvSpPr/>
          <p:nvPr/>
        </p:nvSpPr>
        <p:spPr>
          <a:xfrm>
            <a:off x="16761575" y="3575683"/>
            <a:ext cx="485775" cy="190500"/>
          </a:xfrm>
          <a:prstGeom prst="rect">
            <a:avLst/>
          </a:prstGeom>
          <a:noFill/>
          <a:ln/>
        </p:spPr>
        <p:txBody>
          <a:bodyPr wrap="square" lIns="0" tIns="0" rIns="0" bIns="0" rtlCol="0" anchor="ctr"/>
          <a:lstStyle/>
          <a:p>
            <a:pPr marL="0" indent="0" algn="l">
              <a:lnSpc>
                <a:spcPts val="1800"/>
              </a:lnSpc>
              <a:buNone/>
            </a:pPr>
            <a:r>
              <a:rPr lang="en-US" sz="1500" b="1" dirty="0">
                <a:solidFill>
                  <a:srgbClr val="000000"/>
                </a:solidFill>
                <a:latin typeface="Arial" panose="020B0604020202020204" pitchFamily="34" charset="0"/>
                <a:ea typeface="Proxima Nova Bold" pitchFamily="34" charset="-122"/>
                <a:cs typeface="Arial" panose="020B0604020202020204" pitchFamily="34" charset="0"/>
              </a:rPr>
              <a:t>TC78</a:t>
            </a:r>
            <a:endParaRPr lang="en-US" sz="1500" dirty="0">
              <a:latin typeface="Arial" panose="020B0604020202020204" pitchFamily="34" charset="0"/>
              <a:cs typeface="Arial" panose="020B0604020202020204" pitchFamily="34" charset="0"/>
            </a:endParaRPr>
          </a:p>
        </p:txBody>
      </p:sp>
      <p:sp>
        <p:nvSpPr>
          <p:cNvPr id="15" name="TC58e"/>
          <p:cNvSpPr/>
          <p:nvPr/>
        </p:nvSpPr>
        <p:spPr>
          <a:xfrm>
            <a:off x="15424939" y="3485246"/>
            <a:ext cx="600075" cy="190500"/>
          </a:xfrm>
          <a:prstGeom prst="rect">
            <a:avLst/>
          </a:prstGeom>
          <a:noFill/>
          <a:ln/>
        </p:spPr>
        <p:txBody>
          <a:bodyPr wrap="square" lIns="0" tIns="0" rIns="0" bIns="0" rtlCol="0" anchor="ctr"/>
          <a:lstStyle/>
          <a:p>
            <a:pPr marL="0" indent="0" algn="l">
              <a:lnSpc>
                <a:spcPts val="1800"/>
              </a:lnSpc>
              <a:buNone/>
            </a:pPr>
            <a:r>
              <a:rPr lang="en-US" sz="1500" b="1" dirty="0">
                <a:solidFill>
                  <a:srgbClr val="000000"/>
                </a:solidFill>
                <a:latin typeface="Arial" panose="020B0604020202020204" pitchFamily="34" charset="0"/>
                <a:ea typeface="Proxima Nova Bold" pitchFamily="34" charset="-122"/>
                <a:cs typeface="Arial" panose="020B0604020202020204" pitchFamily="34" charset="0"/>
              </a:rPr>
              <a:t>TC58</a:t>
            </a:r>
            <a:endParaRPr lang="en-US" sz="1500" dirty="0">
              <a:latin typeface="Arial" panose="020B0604020202020204" pitchFamily="34" charset="0"/>
              <a:cs typeface="Arial" panose="020B0604020202020204" pitchFamily="34" charset="0"/>
            </a:endParaRPr>
          </a:p>
        </p:txBody>
      </p:sp>
      <p:sp>
        <p:nvSpPr>
          <p:cNvPr id="16" name="TC58"/>
          <p:cNvSpPr/>
          <p:nvPr/>
        </p:nvSpPr>
        <p:spPr>
          <a:xfrm>
            <a:off x="14237955" y="3445113"/>
            <a:ext cx="597422" cy="211583"/>
          </a:xfrm>
          <a:prstGeom prst="rect">
            <a:avLst/>
          </a:prstGeom>
          <a:noFill/>
          <a:ln/>
        </p:spPr>
        <p:txBody>
          <a:bodyPr wrap="square" lIns="0" tIns="0" rIns="0" bIns="0" rtlCol="0" anchor="ctr"/>
          <a:lstStyle/>
          <a:p>
            <a:pPr>
              <a:lnSpc>
                <a:spcPts val="1800"/>
              </a:lnSpc>
            </a:pPr>
            <a:r>
              <a:rPr lang="en-US" sz="1500" b="1" dirty="0">
                <a:solidFill>
                  <a:srgbClr val="000000"/>
                </a:solidFill>
                <a:latin typeface="Arial" panose="020B0604020202020204" pitchFamily="34" charset="0"/>
                <a:ea typeface="Proxima Nova Bold" pitchFamily="34" charset="-122"/>
                <a:cs typeface="Arial" panose="020B0604020202020204" pitchFamily="34" charset="0"/>
              </a:rPr>
              <a:t>TC58e</a:t>
            </a:r>
            <a:endParaRPr lang="en-US" sz="1500" dirty="0">
              <a:latin typeface="Arial" panose="020B0604020202020204" pitchFamily="34" charset="0"/>
              <a:cs typeface="Arial" panose="020B0604020202020204" pitchFamily="34" charset="0"/>
            </a:endParaRPr>
          </a:p>
        </p:txBody>
      </p:sp>
      <p:sp>
        <p:nvSpPr>
          <p:cNvPr id="17" name="TC78"/>
          <p:cNvSpPr/>
          <p:nvPr/>
        </p:nvSpPr>
        <p:spPr>
          <a:xfrm>
            <a:off x="13046578" y="3332846"/>
            <a:ext cx="476250" cy="190500"/>
          </a:xfrm>
          <a:prstGeom prst="rect">
            <a:avLst/>
          </a:prstGeom>
          <a:noFill/>
          <a:ln/>
        </p:spPr>
        <p:txBody>
          <a:bodyPr wrap="square" lIns="0" tIns="0" rIns="0" bIns="0" rtlCol="0" anchor="ctr"/>
          <a:lstStyle/>
          <a:p>
            <a:pPr marL="0" indent="0" algn="l">
              <a:lnSpc>
                <a:spcPts val="1800"/>
              </a:lnSpc>
              <a:buNone/>
            </a:pPr>
            <a:r>
              <a:rPr lang="en-US" sz="1500" b="1" dirty="0">
                <a:solidFill>
                  <a:srgbClr val="000000"/>
                </a:solidFill>
                <a:latin typeface="Arial" panose="020B0604020202020204" pitchFamily="34" charset="0"/>
                <a:ea typeface="Proxima Nova Bold" pitchFamily="34" charset="-122"/>
                <a:cs typeface="Arial" panose="020B0604020202020204" pitchFamily="34" charset="0"/>
              </a:rPr>
              <a:t>TC27</a:t>
            </a:r>
            <a:endParaRPr lang="en-US" sz="1500" dirty="0">
              <a:latin typeface="Arial" panose="020B0604020202020204" pitchFamily="34" charset="0"/>
              <a:cs typeface="Arial" panose="020B0604020202020204" pitchFamily="34" charset="0"/>
            </a:endParaRPr>
          </a:p>
        </p:txBody>
      </p:sp>
      <p:sp>
        <p:nvSpPr>
          <p:cNvPr id="20" name="Consumer Devices"/>
          <p:cNvSpPr/>
          <p:nvPr/>
        </p:nvSpPr>
        <p:spPr>
          <a:xfrm>
            <a:off x="4065720" y="4191873"/>
            <a:ext cx="5558406" cy="1198318"/>
          </a:xfrm>
          <a:prstGeom prst="rect">
            <a:avLst/>
          </a:prstGeom>
          <a:noFill/>
          <a:ln/>
        </p:spPr>
        <p:txBody>
          <a:bodyPr wrap="square" lIns="0" tIns="0" rIns="0" bIns="0" rtlCol="0" anchor="t"/>
          <a:lstStyle/>
          <a:p>
            <a:pPr>
              <a:lnSpc>
                <a:spcPts val="4575"/>
              </a:lnSpc>
            </a:pPr>
            <a:r>
              <a:rPr lang="en-US" sz="3600" b="1" dirty="0">
                <a:solidFill>
                  <a:srgbClr val="0E73E6"/>
                </a:solidFill>
                <a:latin typeface="Arial" panose="020B0604020202020204" pitchFamily="34" charset="0"/>
                <a:ea typeface="Proxima Nova Regular" pitchFamily="34" charset="-122"/>
                <a:cs typeface="Arial" panose="020B0604020202020204" pitchFamily="34" charset="0"/>
              </a:rPr>
              <a:t>Zebra Devices</a:t>
            </a:r>
            <a:endParaRPr lang="en-US" sz="3600" b="1" dirty="0">
              <a:solidFill>
                <a:srgbClr val="0E73E6"/>
              </a:solidFill>
              <a:latin typeface="Arial" panose="020B0604020202020204" pitchFamily="34" charset="0"/>
              <a:cs typeface="Arial" panose="020B0604020202020204" pitchFamily="34" charset="0"/>
            </a:endParaRPr>
          </a:p>
        </p:txBody>
      </p:sp>
      <p:graphicFrame>
        <p:nvGraphicFramePr>
          <p:cNvPr id="24" name="Table 23">
            <a:extLst>
              <a:ext uri="{FF2B5EF4-FFF2-40B4-BE49-F238E27FC236}">
                <a16:creationId xmlns:a16="http://schemas.microsoft.com/office/drawing/2014/main" id="{09F0AA86-05E6-4029-11F6-B0E4D2A5A82F}"/>
              </a:ext>
            </a:extLst>
          </p:cNvPr>
          <p:cNvGraphicFramePr>
            <a:graphicFrameLocks noGrp="1"/>
          </p:cNvGraphicFramePr>
          <p:nvPr>
            <p:extLst>
              <p:ext uri="{D42A27DB-BD31-4B8C-83A1-F6EECF244321}">
                <p14:modId xmlns:p14="http://schemas.microsoft.com/office/powerpoint/2010/main" val="1110996973"/>
              </p:ext>
            </p:extLst>
          </p:nvPr>
        </p:nvGraphicFramePr>
        <p:xfrm>
          <a:off x="742263" y="4859503"/>
          <a:ext cx="17038320" cy="5285459"/>
        </p:xfrm>
        <a:graphic>
          <a:graphicData uri="http://schemas.openxmlformats.org/drawingml/2006/table">
            <a:tbl>
              <a:tblPr bandRow="1">
                <a:tableStyleId>{C083E6E3-FA7D-4D7B-A595-EF9225AFEA82}</a:tableStyleId>
              </a:tblPr>
              <a:tblGrid>
                <a:gridCol w="3274213">
                  <a:extLst>
                    <a:ext uri="{9D8B030D-6E8A-4147-A177-3AD203B41FA5}">
                      <a16:colId xmlns:a16="http://schemas.microsoft.com/office/drawing/2014/main" val="2628721204"/>
                    </a:ext>
                  </a:extLst>
                </a:gridCol>
                <a:gridCol w="6575324">
                  <a:extLst>
                    <a:ext uri="{9D8B030D-6E8A-4147-A177-3AD203B41FA5}">
                      <a16:colId xmlns:a16="http://schemas.microsoft.com/office/drawing/2014/main" val="1485197854"/>
                    </a:ext>
                  </a:extLst>
                </a:gridCol>
                <a:gridCol w="7188783">
                  <a:extLst>
                    <a:ext uri="{9D8B030D-6E8A-4147-A177-3AD203B41FA5}">
                      <a16:colId xmlns:a16="http://schemas.microsoft.com/office/drawing/2014/main" val="925261864"/>
                    </a:ext>
                  </a:extLst>
                </a:gridCol>
              </a:tblGrid>
              <a:tr h="454520">
                <a:tc>
                  <a:txBody>
                    <a:bodyPr/>
                    <a:lstStyle/>
                    <a:p>
                      <a:r>
                        <a:rPr lang="en-US" sz="1800" b="1" dirty="0">
                          <a:latin typeface="Arial" panose="020B0604020202020204" pitchFamily="34" charset="0"/>
                          <a:cs typeface="Arial" panose="020B0604020202020204" pitchFamily="34" charset="0"/>
                        </a:rPr>
                        <a:t>Focus Area</a:t>
                      </a:r>
                      <a:endParaRPr lang="en-MX" sz="1800" b="1" dirty="0">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Committed to Enterprise</a:t>
                      </a:r>
                      <a:endParaRPr lang="en-MX" sz="1800" dirty="0">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a:solidFill>
                            <a:srgbClr val="000000"/>
                          </a:solidFill>
                          <a:latin typeface="Arial" panose="020B0604020202020204" pitchFamily="34" charset="0"/>
                          <a:cs typeface="Arial" panose="020B0604020202020204" pitchFamily="34" charset="0"/>
                        </a:rPr>
                        <a:t>Focused on consumer features</a:t>
                      </a:r>
                      <a:endParaRPr lang="en-MX" sz="1800" b="0" dirty="0">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0313187"/>
                  </a:ext>
                </a:extLst>
              </a:tr>
              <a:tr h="460832">
                <a:tc>
                  <a:txBody>
                    <a:bodyPr/>
                    <a:lstStyle/>
                    <a:p>
                      <a:endParaRPr lang="en-MX" sz="1800" b="1" dirty="0">
                        <a:latin typeface="Arial" panose="020B0604020202020204" pitchFamily="34" charset="0"/>
                        <a:cs typeface="Arial" panose="020B0604020202020204" pitchFamily="34" charset="0"/>
                      </a:endParaRPr>
                    </a:p>
                  </a:txBody>
                  <a:tcPr anchor="ctr">
                    <a:lnT w="12700" cmpd="sng">
                      <a:noFill/>
                    </a:lnT>
                    <a:lnB>
                      <a:noFill/>
                    </a:lnB>
                  </a:tcPr>
                </a:tc>
                <a:tc>
                  <a:txBody>
                    <a:bodyPr/>
                    <a:lstStyle/>
                    <a:p>
                      <a:r>
                        <a:rPr lang="en-US" sz="1800" dirty="0">
                          <a:solidFill>
                            <a:srgbClr val="000000"/>
                          </a:solidFill>
                          <a:latin typeface="Arial" panose="020B0604020202020204" pitchFamily="34" charset="0"/>
                          <a:cs typeface="Arial" panose="020B0604020202020204" pitchFamily="34" charset="0"/>
                        </a:rPr>
                        <a:t>Built from ground up to address enterprise use cases</a:t>
                      </a:r>
                      <a:endParaRPr lang="en-MX" sz="1800" dirty="0">
                        <a:latin typeface="Arial" panose="020B0604020202020204" pitchFamily="34" charset="0"/>
                        <a:cs typeface="Arial" panose="020B0604020202020204" pitchFamily="34" charset="0"/>
                      </a:endParaRPr>
                    </a:p>
                  </a:txBody>
                  <a:tcPr anchor="ctr">
                    <a:lnT w="12700" cmpd="sng">
                      <a:noFill/>
                    </a:lnT>
                    <a:lnB>
                      <a:noFill/>
                    </a:lnB>
                  </a:tcPr>
                </a:tc>
                <a:tc>
                  <a:txBody>
                    <a:bodyPr/>
                    <a:lstStyle/>
                    <a:p>
                      <a:r>
                        <a:rPr lang="en-US" sz="1800" b="0" dirty="0">
                          <a:solidFill>
                            <a:srgbClr val="000000"/>
                          </a:solidFill>
                          <a:latin typeface="Arial" panose="020B0604020202020204" pitchFamily="34" charset="0"/>
                          <a:cs typeface="Arial" panose="020B0604020202020204" pitchFamily="34" charset="0"/>
                        </a:rPr>
                        <a:t>Focusing on consumer features only</a:t>
                      </a:r>
                      <a:endParaRPr lang="en-MX" sz="1800" b="0" dirty="0">
                        <a:latin typeface="Arial" panose="020B0604020202020204" pitchFamily="34" charset="0"/>
                        <a:cs typeface="Arial" panose="020B0604020202020204" pitchFamily="34" charset="0"/>
                      </a:endParaRPr>
                    </a:p>
                  </a:txBody>
                  <a:tcPr anchor="ctr">
                    <a:lnT w="12700" cmpd="sng">
                      <a:noFill/>
                    </a:lnT>
                    <a:lnB>
                      <a:noFill/>
                    </a:lnB>
                  </a:tcPr>
                </a:tc>
                <a:extLst>
                  <a:ext uri="{0D108BD9-81ED-4DB2-BD59-A6C34878D82A}">
                    <a16:rowId xmlns:a16="http://schemas.microsoft.com/office/drawing/2014/main" val="2121767094"/>
                  </a:ext>
                </a:extLst>
              </a:tr>
              <a:tr h="460832">
                <a:tc>
                  <a:txBody>
                    <a:bodyPr/>
                    <a:lstStyle/>
                    <a:p>
                      <a:r>
                        <a:rPr lang="en-US" sz="1800" b="1" dirty="0">
                          <a:latin typeface="Arial" panose="020B0604020202020204" pitchFamily="34" charset="0"/>
                          <a:cs typeface="Arial" panose="020B0604020202020204" pitchFamily="34" charset="0"/>
                        </a:rPr>
                        <a:t>Platform</a:t>
                      </a:r>
                      <a:endParaRPr lang="en-MX" sz="1800" b="1" dirty="0">
                        <a:latin typeface="Arial" panose="020B0604020202020204" pitchFamily="34" charset="0"/>
                        <a:cs typeface="Arial" panose="020B0604020202020204" pitchFamily="34" charset="0"/>
                      </a:endParaRPr>
                    </a:p>
                  </a:txBody>
                  <a:tcPr anchor="ctr">
                    <a:lnT w="12700" cmpd="sng">
                      <a:noFill/>
                    </a:lnT>
                  </a:tcPr>
                </a:tc>
                <a:tc>
                  <a:txBody>
                    <a:bodyPr/>
                    <a:lstStyle/>
                    <a:p>
                      <a:r>
                        <a:rPr lang="en-US" sz="1800" dirty="0">
                          <a:solidFill>
                            <a:srgbClr val="000000"/>
                          </a:solidFill>
                          <a:latin typeface="Arial" panose="020B0604020202020204" pitchFamily="34" charset="0"/>
                          <a:cs typeface="Arial" panose="020B0604020202020204" pitchFamily="34" charset="0"/>
                        </a:rPr>
                        <a:t>Share common Android Zebra DNA platform</a:t>
                      </a:r>
                      <a:endParaRPr lang="en-MX" sz="1800" dirty="0">
                        <a:latin typeface="Arial" panose="020B0604020202020204" pitchFamily="34" charset="0"/>
                        <a:cs typeface="Arial" panose="020B0604020202020204" pitchFamily="34" charset="0"/>
                      </a:endParaRPr>
                    </a:p>
                  </a:txBody>
                  <a:tcPr anchor="ctr">
                    <a:lnT w="12700" cmpd="sng">
                      <a:noFill/>
                    </a:lnT>
                  </a:tcPr>
                </a:tc>
                <a:tc>
                  <a:txBody>
                    <a:bodyPr/>
                    <a:lstStyle/>
                    <a:p>
                      <a:r>
                        <a:rPr lang="en-US" sz="1800" b="0" dirty="0">
                          <a:solidFill>
                            <a:srgbClr val="000000"/>
                          </a:solidFill>
                          <a:latin typeface="Arial" panose="020B0604020202020204" pitchFamily="34" charset="0"/>
                          <a:cs typeface="Arial" panose="020B0604020202020204" pitchFamily="34" charset="0"/>
                        </a:rPr>
                        <a:t>Different OS are hard and costly to manage</a:t>
                      </a:r>
                      <a:endParaRPr lang="en-MX" sz="1800" b="0" dirty="0">
                        <a:latin typeface="Arial" panose="020B0604020202020204" pitchFamily="34" charset="0"/>
                        <a:cs typeface="Arial" panose="020B0604020202020204" pitchFamily="34" charset="0"/>
                      </a:endParaRPr>
                    </a:p>
                  </a:txBody>
                  <a:tcPr anchor="ctr">
                    <a:lnT w="12700" cmpd="sng">
                      <a:noFill/>
                    </a:lnT>
                  </a:tcPr>
                </a:tc>
                <a:extLst>
                  <a:ext uri="{0D108BD9-81ED-4DB2-BD59-A6C34878D82A}">
                    <a16:rowId xmlns:a16="http://schemas.microsoft.com/office/drawing/2014/main" val="2417525067"/>
                  </a:ext>
                </a:extLst>
              </a:tr>
              <a:tr h="727407">
                <a:tc>
                  <a:txBody>
                    <a:bodyPr/>
                    <a:lstStyle/>
                    <a:p>
                      <a:endParaRPr lang="en-MX" sz="1800" b="1" dirty="0">
                        <a:latin typeface="Arial" panose="020B0604020202020204" pitchFamily="34" charset="0"/>
                        <a:cs typeface="Arial" panose="020B0604020202020204" pitchFamily="34" charset="0"/>
                      </a:endParaRPr>
                    </a:p>
                  </a:txBody>
                  <a:tcPr anchor="ctr"/>
                </a:tc>
                <a:tc>
                  <a:txBody>
                    <a:bodyPr/>
                    <a:lstStyle/>
                    <a:p>
                      <a:r>
                        <a:rPr lang="en-US" sz="1800" dirty="0">
                          <a:solidFill>
                            <a:srgbClr val="000000"/>
                          </a:solidFill>
                          <a:latin typeface="Arial" panose="020B0604020202020204" pitchFamily="34" charset="0"/>
                          <a:cs typeface="Arial" panose="020B0604020202020204" pitchFamily="34" charset="0"/>
                        </a:rPr>
                        <a:t>DNA platform is built on knowledge and real-world applications of our enterprise customers</a:t>
                      </a:r>
                      <a:endParaRPr lang="en-MX" sz="1800" dirty="0">
                        <a:latin typeface="Arial" panose="020B0604020202020204" pitchFamily="34" charset="0"/>
                        <a:cs typeface="Arial" panose="020B0604020202020204" pitchFamily="34" charset="0"/>
                      </a:endParaRPr>
                    </a:p>
                  </a:txBody>
                  <a:tcPr anchor="ctr"/>
                </a:tc>
                <a:tc>
                  <a:txBody>
                    <a:bodyPr/>
                    <a:lstStyle/>
                    <a:p>
                      <a:r>
                        <a:rPr lang="en-US" sz="1800" b="0" dirty="0">
                          <a:solidFill>
                            <a:srgbClr val="000000"/>
                          </a:solidFill>
                          <a:latin typeface="Arial" panose="020B0604020202020204" pitchFamily="34" charset="0"/>
                          <a:cs typeface="Arial" panose="020B0604020202020204" pitchFamily="34" charset="0"/>
                        </a:rPr>
                        <a:t>OS focuses on consumer experience only</a:t>
                      </a:r>
                      <a:endParaRPr lang="en-US" sz="1800" b="0" dirty="0">
                        <a:solidFill>
                          <a:srgbClr val="000000"/>
                        </a:solidFill>
                        <a:latin typeface="Arial" panose="020B0604020202020204" pitchFamily="34" charset="0"/>
                        <a:ea typeface="Proxima Nova Regular" pitchFamily="34" charset="-122"/>
                        <a:cs typeface="Arial" panose="020B0604020202020204" pitchFamily="34" charset="0"/>
                      </a:endParaRPr>
                    </a:p>
                  </a:txBody>
                  <a:tcPr anchor="ctr"/>
                </a:tc>
                <a:extLst>
                  <a:ext uri="{0D108BD9-81ED-4DB2-BD59-A6C34878D82A}">
                    <a16:rowId xmlns:a16="http://schemas.microsoft.com/office/drawing/2014/main" val="1444006696"/>
                  </a:ext>
                </a:extLst>
              </a:tr>
              <a:tr h="416876">
                <a:tc>
                  <a:txBody>
                    <a:bodyPr/>
                    <a:lstStyle/>
                    <a:p>
                      <a:endParaRPr lang="en-MX" sz="1800" b="1" dirty="0">
                        <a:latin typeface="Arial" panose="020B0604020202020204" pitchFamily="34" charset="0"/>
                        <a:cs typeface="Arial" panose="020B0604020202020204" pitchFamily="34" charset="0"/>
                      </a:endParaRPr>
                    </a:p>
                  </a:txBody>
                  <a:tcPr anchor="ctr"/>
                </a:tc>
                <a:tc>
                  <a:txBody>
                    <a:bodyPr/>
                    <a:lstStyle/>
                    <a:p>
                      <a:r>
                        <a:rPr lang="en-US" sz="1800" dirty="0">
                          <a:solidFill>
                            <a:srgbClr val="000000"/>
                          </a:solidFill>
                          <a:latin typeface="Arial" panose="020B0604020202020204" pitchFamily="34" charset="0"/>
                          <a:cs typeface="Arial" panose="020B0604020202020204" pitchFamily="34" charset="0"/>
                        </a:rPr>
                        <a:t>Committed and communicated Android++ versions</a:t>
                      </a:r>
                      <a:endParaRPr lang="en-MX" sz="1800" dirty="0">
                        <a:latin typeface="Arial" panose="020B0604020202020204" pitchFamily="34" charset="0"/>
                        <a:cs typeface="Arial" panose="020B0604020202020204" pitchFamily="34" charset="0"/>
                      </a:endParaRPr>
                    </a:p>
                  </a:txBody>
                  <a:tcPr anchor="ctr"/>
                </a:tc>
                <a:tc>
                  <a:txBody>
                    <a:bodyPr/>
                    <a:lstStyle/>
                    <a:p>
                      <a:r>
                        <a:rPr lang="en-US" sz="1800" b="0" dirty="0">
                          <a:solidFill>
                            <a:srgbClr val="000000"/>
                          </a:solidFill>
                          <a:latin typeface="Arial" panose="020B0604020202020204" pitchFamily="34" charset="0"/>
                          <a:cs typeface="Arial" panose="020B0604020202020204" pitchFamily="34" charset="0"/>
                        </a:rPr>
                        <a:t>Unclear and uncommitted OS</a:t>
                      </a:r>
                      <a:endParaRPr lang="en-MX"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90534160"/>
                  </a:ext>
                </a:extLst>
              </a:tr>
              <a:tr h="460832">
                <a:tc>
                  <a:txBody>
                    <a:bodyPr/>
                    <a:lstStyle/>
                    <a:p>
                      <a:r>
                        <a:rPr lang="en-US" sz="1800" b="1" dirty="0">
                          <a:latin typeface="Arial" panose="020B0604020202020204" pitchFamily="34" charset="0"/>
                          <a:cs typeface="Arial" panose="020B0604020202020204" pitchFamily="34" charset="0"/>
                        </a:rPr>
                        <a:t>Sales Cycle</a:t>
                      </a:r>
                      <a:endParaRPr lang="en-MX" sz="1800" b="1" dirty="0">
                        <a:latin typeface="Arial" panose="020B0604020202020204" pitchFamily="34" charset="0"/>
                        <a:cs typeface="Arial" panose="020B0604020202020204" pitchFamily="34" charset="0"/>
                      </a:endParaRPr>
                    </a:p>
                  </a:txBody>
                  <a:tcPr anchor="ctr"/>
                </a:tc>
                <a:tc>
                  <a:txBody>
                    <a:bodyPr/>
                    <a:lstStyle/>
                    <a:p>
                      <a:r>
                        <a:rPr lang="en-US" sz="1800" dirty="0">
                          <a:solidFill>
                            <a:srgbClr val="000000"/>
                          </a:solidFill>
                          <a:latin typeface="Arial" panose="020B0604020202020204" pitchFamily="34" charset="0"/>
                          <a:cs typeface="Arial" panose="020B0604020202020204" pitchFamily="34" charset="0"/>
                        </a:rPr>
                        <a:t>Extended sales cycles</a:t>
                      </a:r>
                      <a:endParaRPr lang="en-MX" sz="1800" dirty="0">
                        <a:latin typeface="Arial" panose="020B0604020202020204" pitchFamily="34" charset="0"/>
                        <a:cs typeface="Arial" panose="020B0604020202020204" pitchFamily="34" charset="0"/>
                      </a:endParaRPr>
                    </a:p>
                  </a:txBody>
                  <a:tcPr anchor="ctr"/>
                </a:tc>
                <a:tc>
                  <a:txBody>
                    <a:bodyPr/>
                    <a:lstStyle/>
                    <a:p>
                      <a:r>
                        <a:rPr lang="en-US" sz="1800" b="0" dirty="0">
                          <a:solidFill>
                            <a:srgbClr val="000000"/>
                          </a:solidFill>
                          <a:latin typeface="Arial" panose="020B0604020202020204" pitchFamily="34" charset="0"/>
                          <a:cs typeface="Arial" panose="020B0604020202020204" pitchFamily="34" charset="0"/>
                        </a:rPr>
                        <a:t>Short-lived sales cycle</a:t>
                      </a:r>
                      <a:endParaRPr lang="en-MX"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88029235"/>
                  </a:ext>
                </a:extLst>
              </a:tr>
              <a:tr h="460832">
                <a:tc>
                  <a:txBody>
                    <a:bodyPr/>
                    <a:lstStyle/>
                    <a:p>
                      <a:r>
                        <a:rPr lang="en-US" sz="1800" b="1" dirty="0">
                          <a:latin typeface="Arial" panose="020B0604020202020204" pitchFamily="34" charset="0"/>
                          <a:cs typeface="Arial" panose="020B0604020202020204" pitchFamily="34" charset="0"/>
                        </a:rPr>
                        <a:t>Support</a:t>
                      </a:r>
                      <a:endParaRPr lang="en-MX" sz="1800" b="1" dirty="0">
                        <a:latin typeface="Arial" panose="020B0604020202020204" pitchFamily="34" charset="0"/>
                        <a:cs typeface="Arial" panose="020B0604020202020204" pitchFamily="34" charset="0"/>
                      </a:endParaRPr>
                    </a:p>
                  </a:txBody>
                  <a:tcPr anchor="ctr"/>
                </a:tc>
                <a:tc>
                  <a:txBody>
                    <a:bodyPr/>
                    <a:lstStyle/>
                    <a:p>
                      <a:r>
                        <a:rPr lang="en-US" sz="1800" dirty="0">
                          <a:solidFill>
                            <a:srgbClr val="000000"/>
                          </a:solidFill>
                          <a:latin typeface="Arial" panose="020B0604020202020204" pitchFamily="34" charset="0"/>
                          <a:cs typeface="Arial" panose="020B0604020202020204" pitchFamily="34" charset="0"/>
                        </a:rPr>
                        <a:t>Extended after sale support</a:t>
                      </a:r>
                      <a:endParaRPr lang="en-MX" sz="1800" dirty="0">
                        <a:latin typeface="Arial" panose="020B0604020202020204" pitchFamily="34" charset="0"/>
                        <a:cs typeface="Arial" panose="020B0604020202020204" pitchFamily="34" charset="0"/>
                      </a:endParaRPr>
                    </a:p>
                  </a:txBody>
                  <a:tcPr anchor="ctr"/>
                </a:tc>
                <a:tc>
                  <a:txBody>
                    <a:bodyPr/>
                    <a:lstStyle/>
                    <a:p>
                      <a:r>
                        <a:rPr lang="en-US" sz="1800" b="0" dirty="0">
                          <a:solidFill>
                            <a:srgbClr val="000000"/>
                          </a:solidFill>
                          <a:latin typeface="Arial" panose="020B0604020202020204" pitchFamily="34" charset="0"/>
                          <a:cs typeface="Arial" panose="020B0604020202020204" pitchFamily="34" charset="0"/>
                        </a:rPr>
                        <a:t>Limited and short-lived service policies</a:t>
                      </a:r>
                      <a:endParaRPr lang="en-MX"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4177473"/>
                  </a:ext>
                </a:extLst>
              </a:tr>
              <a:tr h="460832">
                <a:tc>
                  <a:txBody>
                    <a:bodyPr/>
                    <a:lstStyle/>
                    <a:p>
                      <a:endParaRPr lang="en-MX" sz="1800" b="1" dirty="0">
                        <a:latin typeface="Arial" panose="020B0604020202020204" pitchFamily="34" charset="0"/>
                        <a:cs typeface="Arial" panose="020B0604020202020204" pitchFamily="34" charset="0"/>
                      </a:endParaRPr>
                    </a:p>
                  </a:txBody>
                  <a:tcPr anchor="ctr"/>
                </a:tc>
                <a:tc>
                  <a:txBody>
                    <a:bodyPr/>
                    <a:lstStyle/>
                    <a:p>
                      <a:r>
                        <a:rPr lang="en-US" sz="1800" dirty="0">
                          <a:solidFill>
                            <a:srgbClr val="000000"/>
                          </a:solidFill>
                          <a:latin typeface="Arial" panose="020B0604020202020204" pitchFamily="34" charset="0"/>
                          <a:cs typeface="Arial" panose="020B0604020202020204" pitchFamily="34" charset="0"/>
                        </a:rPr>
                        <a:t>Comprehensive care plans</a:t>
                      </a:r>
                      <a:endParaRPr lang="en-MX" sz="1800" dirty="0">
                        <a:latin typeface="Arial" panose="020B0604020202020204" pitchFamily="34" charset="0"/>
                        <a:cs typeface="Arial" panose="020B0604020202020204" pitchFamily="34" charset="0"/>
                      </a:endParaRPr>
                    </a:p>
                  </a:txBody>
                  <a:tcPr anchor="ctr"/>
                </a:tc>
                <a:tc>
                  <a:txBody>
                    <a:bodyPr/>
                    <a:lstStyle/>
                    <a:p>
                      <a:r>
                        <a:rPr lang="en-US" sz="1800" b="0" dirty="0">
                          <a:solidFill>
                            <a:srgbClr val="000000"/>
                          </a:solidFill>
                          <a:latin typeface="Arial" panose="020B0604020202020204" pitchFamily="34" charset="0"/>
                          <a:cs typeface="Arial" panose="020B0604020202020204" pitchFamily="34" charset="0"/>
                        </a:rPr>
                        <a:t>Limited care plans</a:t>
                      </a:r>
                      <a:endParaRPr lang="en-MX"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60558518"/>
                  </a:ext>
                </a:extLst>
              </a:tr>
              <a:tr h="460832">
                <a:tc>
                  <a:txBody>
                    <a:bodyPr/>
                    <a:lstStyle/>
                    <a:p>
                      <a:r>
                        <a:rPr lang="en-US" sz="1800" b="1" dirty="0">
                          <a:latin typeface="Arial" panose="020B0604020202020204" pitchFamily="34" charset="0"/>
                          <a:cs typeface="Arial" panose="020B0604020202020204" pitchFamily="34" charset="0"/>
                        </a:rPr>
                        <a:t>Security</a:t>
                      </a:r>
                      <a:endParaRPr lang="en-MX" sz="1800" b="1" dirty="0">
                        <a:latin typeface="Arial" panose="020B0604020202020204" pitchFamily="34" charset="0"/>
                        <a:cs typeface="Arial" panose="020B0604020202020204" pitchFamily="34" charset="0"/>
                      </a:endParaRPr>
                    </a:p>
                  </a:txBody>
                  <a:tcPr anchor="ctr"/>
                </a:tc>
                <a:tc>
                  <a:txBody>
                    <a:bodyPr/>
                    <a:lstStyle/>
                    <a:p>
                      <a:r>
                        <a:rPr lang="en-US" sz="1800" dirty="0">
                          <a:solidFill>
                            <a:srgbClr val="000000"/>
                          </a:solidFill>
                          <a:latin typeface="Arial" panose="020B0604020202020204" pitchFamily="34" charset="0"/>
                          <a:cs typeface="Arial" panose="020B0604020202020204" pitchFamily="34" charset="0"/>
                        </a:rPr>
                        <a:t>Security updates that enterprises control</a:t>
                      </a:r>
                      <a:endParaRPr lang="en-MX" sz="1800" dirty="0">
                        <a:latin typeface="Arial" panose="020B0604020202020204" pitchFamily="34" charset="0"/>
                        <a:cs typeface="Arial" panose="020B0604020202020204" pitchFamily="34" charset="0"/>
                      </a:endParaRPr>
                    </a:p>
                  </a:txBody>
                  <a:tcPr anchor="ctr"/>
                </a:tc>
                <a:tc>
                  <a:txBody>
                    <a:bodyPr/>
                    <a:lstStyle/>
                    <a:p>
                      <a:r>
                        <a:rPr lang="en-US" sz="1800" b="0" dirty="0">
                          <a:solidFill>
                            <a:srgbClr val="000000"/>
                          </a:solidFill>
                          <a:latin typeface="Arial" panose="020B0604020202020204" pitchFamily="34" charset="0"/>
                          <a:cs typeface="Arial" panose="020B0604020202020204" pitchFamily="34" charset="0"/>
                        </a:rPr>
                        <a:t>Automatic updates on consumer devices</a:t>
                      </a:r>
                      <a:endParaRPr lang="en-MX"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21810826"/>
                  </a:ext>
                </a:extLst>
              </a:tr>
              <a:tr h="460832">
                <a:tc>
                  <a:txBody>
                    <a:bodyPr/>
                    <a:lstStyle/>
                    <a:p>
                      <a:r>
                        <a:rPr lang="en-US" sz="1800" b="1" dirty="0">
                          <a:latin typeface="Arial" panose="020B0604020202020204" pitchFamily="34" charset="0"/>
                          <a:cs typeface="Arial" panose="020B0604020202020204" pitchFamily="34" charset="0"/>
                        </a:rPr>
                        <a:t>Ruggedness</a:t>
                      </a:r>
                      <a:endParaRPr lang="en-MX" sz="1800" b="1" dirty="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r>
                        <a:rPr lang="en-US" sz="1800" dirty="0">
                          <a:solidFill>
                            <a:srgbClr val="000000"/>
                          </a:solidFill>
                          <a:latin typeface="Arial" panose="020B0604020202020204" pitchFamily="34" charset="0"/>
                          <a:cs typeface="Arial" panose="020B0604020202020204" pitchFamily="34" charset="0"/>
                        </a:rPr>
                        <a:t>Ruggedly built, conservatively tested exceeding standards</a:t>
                      </a:r>
                      <a:endParaRPr lang="en-MX" sz="1800" dirty="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r>
                        <a:rPr lang="en-US" sz="1800" b="0" dirty="0">
                          <a:solidFill>
                            <a:srgbClr val="000000"/>
                          </a:solidFill>
                          <a:latin typeface="Arial" panose="020B0604020202020204" pitchFamily="34" charset="0"/>
                          <a:cs typeface="Arial" panose="020B0604020202020204" pitchFamily="34" charset="0"/>
                        </a:rPr>
                        <a:t>Easily breakable</a:t>
                      </a:r>
                      <a:endParaRPr lang="en-MX" sz="1800" b="0" dirty="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554063109"/>
                  </a:ext>
                </a:extLst>
              </a:tr>
              <a:tr h="460832">
                <a:tc>
                  <a:txBody>
                    <a:bodyPr/>
                    <a:lstStyle/>
                    <a:p>
                      <a:r>
                        <a:rPr lang="en-US" sz="1800" b="1" dirty="0">
                          <a:latin typeface="Arial" panose="020B0604020202020204" pitchFamily="34" charset="0"/>
                          <a:cs typeface="Arial" panose="020B0604020202020204" pitchFamily="34" charset="0"/>
                        </a:rPr>
                        <a:t>Accessory Ecosystem</a:t>
                      </a:r>
                      <a:endParaRPr lang="en-MX" sz="1800" b="1" dirty="0">
                        <a:latin typeface="Arial" panose="020B0604020202020204" pitchFamily="34" charset="0"/>
                        <a:cs typeface="Arial" panose="020B0604020202020204"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800" dirty="0">
                          <a:solidFill>
                            <a:srgbClr val="000000"/>
                          </a:solidFill>
                          <a:latin typeface="Arial" panose="020B0604020202020204" pitchFamily="34" charset="0"/>
                          <a:cs typeface="Arial" panose="020B0604020202020204" pitchFamily="34" charset="0"/>
                        </a:rPr>
                        <a:t>Compatible accessories ecosystem</a:t>
                      </a:r>
                      <a:endParaRPr lang="en-MX" sz="1800" dirty="0">
                        <a:latin typeface="Arial" panose="020B0604020202020204" pitchFamily="34" charset="0"/>
                        <a:cs typeface="Arial" panose="020B0604020202020204"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800" b="0" dirty="0">
                          <a:solidFill>
                            <a:srgbClr val="000000"/>
                          </a:solidFill>
                          <a:latin typeface="Arial" panose="020B0604020202020204" pitchFamily="34" charset="0"/>
                          <a:cs typeface="Arial" panose="020B0604020202020204" pitchFamily="34" charset="0"/>
                        </a:rPr>
                        <a:t>Need to buy new accessories with each new product</a:t>
                      </a:r>
                      <a:endParaRPr lang="en-MX" sz="1800" b="0" dirty="0">
                        <a:latin typeface="Arial" panose="020B0604020202020204" pitchFamily="34" charset="0"/>
                        <a:cs typeface="Arial" panose="020B0604020202020204" pitchFamily="34" charset="0"/>
                      </a:endParaRPr>
                    </a:p>
                  </a:txBody>
                  <a:tcPr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52462148"/>
                  </a:ext>
                </a:extLst>
              </a:tr>
            </a:tbl>
          </a:graphicData>
        </a:graphic>
      </p:graphicFrame>
      <p:pic>
        <p:nvPicPr>
          <p:cNvPr id="25" name="image 5" descr="preencoded.png">
            <a:extLst>
              <a:ext uri="{FF2B5EF4-FFF2-40B4-BE49-F238E27FC236}">
                <a16:creationId xmlns:a16="http://schemas.microsoft.com/office/drawing/2014/main" id="{E25EC02C-E6FD-5CC5-2284-A07D16F1960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837480" y="208016"/>
            <a:ext cx="1099197" cy="3017520"/>
          </a:xfrm>
          <a:prstGeom prst="rect">
            <a:avLst/>
          </a:prstGeom>
        </p:spPr>
      </p:pic>
      <p:pic>
        <p:nvPicPr>
          <p:cNvPr id="22" name="image 6" descr="preencoded.png">
            <a:extLst>
              <a:ext uri="{FF2B5EF4-FFF2-40B4-BE49-F238E27FC236}">
                <a16:creationId xmlns:a16="http://schemas.microsoft.com/office/drawing/2014/main" id="{11796040-99A3-FE70-E407-226CEA676D5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004385" y="234649"/>
            <a:ext cx="1153076" cy="3108960"/>
          </a:xfrm>
          <a:prstGeom prst="rect">
            <a:avLst/>
          </a:prstGeom>
        </p:spPr>
      </p:pic>
      <p:pic>
        <p:nvPicPr>
          <p:cNvPr id="21" name="image 7" descr="preencoded.png">
            <a:extLst>
              <a:ext uri="{FF2B5EF4-FFF2-40B4-BE49-F238E27FC236}">
                <a16:creationId xmlns:a16="http://schemas.microsoft.com/office/drawing/2014/main" id="{29912F70-7BCD-4DC7-EC81-6CB75828D96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5170078" y="188929"/>
            <a:ext cx="1178310" cy="3200400"/>
          </a:xfrm>
          <a:prstGeom prst="rect">
            <a:avLst/>
          </a:prstGeom>
        </p:spPr>
      </p:pic>
      <p:pic>
        <p:nvPicPr>
          <p:cNvPr id="19" name="image 8" descr="preencoded.png">
            <a:extLst>
              <a:ext uri="{FF2B5EF4-FFF2-40B4-BE49-F238E27FC236}">
                <a16:creationId xmlns:a16="http://schemas.microsoft.com/office/drawing/2014/main" id="{D0F6236F-E042-50D0-2C62-663E771C2AA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6348388" y="156371"/>
            <a:ext cx="1360282" cy="3344020"/>
          </a:xfrm>
          <a:prstGeom prst="rect">
            <a:avLst/>
          </a:prstGeom>
        </p:spPr>
      </p:pic>
      <p:pic>
        <p:nvPicPr>
          <p:cNvPr id="9" name="em45-photography-product-render-utility-front 1" descr="preencoded.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1119757" y="188929"/>
            <a:ext cx="1650015" cy="2969474"/>
          </a:xfrm>
          <a:prstGeom prst="rect">
            <a:avLst/>
          </a:prstGeom>
        </p:spPr>
      </p:pic>
      <p:sp>
        <p:nvSpPr>
          <p:cNvPr id="12" name="Zebra Devices"/>
          <p:cNvSpPr/>
          <p:nvPr/>
        </p:nvSpPr>
        <p:spPr>
          <a:xfrm>
            <a:off x="10640624" y="4222476"/>
            <a:ext cx="7029936" cy="886295"/>
          </a:xfrm>
          <a:prstGeom prst="rect">
            <a:avLst/>
          </a:prstGeom>
          <a:noFill/>
          <a:ln/>
        </p:spPr>
        <p:txBody>
          <a:bodyPr wrap="square" lIns="0" tIns="0" rIns="0" bIns="0" rtlCol="0" anchor="t"/>
          <a:lstStyle/>
          <a:p>
            <a:pPr marL="0" indent="0">
              <a:lnSpc>
                <a:spcPts val="4575"/>
              </a:lnSpc>
              <a:buNone/>
            </a:pPr>
            <a:r>
              <a:rPr lang="en-US" sz="3600" b="1" dirty="0">
                <a:latin typeface="Arial" panose="020B0604020202020204" pitchFamily="34" charset="0"/>
                <a:ea typeface="Proxima Nova Regular" pitchFamily="34" charset="-122"/>
                <a:cs typeface="Arial" panose="020B0604020202020204" pitchFamily="34" charset="0"/>
              </a:rPr>
              <a:t>Consumer Devices</a:t>
            </a:r>
            <a:endParaRPr lang="en-US" sz="3600" b="1" dirty="0">
              <a:latin typeface="Arial" panose="020B0604020202020204" pitchFamily="34" charset="0"/>
              <a:cs typeface="Arial" panose="020B0604020202020204" pitchFamily="34" charset="0"/>
            </a:endParaRPr>
          </a:p>
        </p:txBody>
      </p:sp>
      <p:sp>
        <p:nvSpPr>
          <p:cNvPr id="23" name="Consumer Devices">
            <a:extLst>
              <a:ext uri="{FF2B5EF4-FFF2-40B4-BE49-F238E27FC236}">
                <a16:creationId xmlns:a16="http://schemas.microsoft.com/office/drawing/2014/main" id="{E7B770F1-A9D1-1641-F380-FC884D77653D}"/>
              </a:ext>
            </a:extLst>
          </p:cNvPr>
          <p:cNvSpPr/>
          <p:nvPr/>
        </p:nvSpPr>
        <p:spPr>
          <a:xfrm>
            <a:off x="9490302" y="4222476"/>
            <a:ext cx="966051" cy="637027"/>
          </a:xfrm>
          <a:prstGeom prst="rect">
            <a:avLst/>
          </a:prstGeom>
          <a:noFill/>
          <a:ln/>
        </p:spPr>
        <p:txBody>
          <a:bodyPr wrap="square" lIns="0" tIns="0" rIns="0" bIns="0" rtlCol="0" anchor="t"/>
          <a:lstStyle/>
          <a:p>
            <a:pPr algn="ctr">
              <a:lnSpc>
                <a:spcPts val="4575"/>
              </a:lnSpc>
            </a:pPr>
            <a:r>
              <a:rPr lang="en-US" sz="3600" b="1" dirty="0">
                <a:latin typeface="Arial" panose="020B0604020202020204" pitchFamily="34" charset="0"/>
                <a:ea typeface="Proxima Nova Regular" pitchFamily="34" charset="-122"/>
                <a:cs typeface="Arial" panose="020B0604020202020204" pitchFamily="34" charset="0"/>
              </a:rPr>
              <a:t>vs</a:t>
            </a:r>
            <a:endParaRPr lang="en-US" sz="3600"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EM45"/>
          <p:cNvSpPr/>
          <p:nvPr/>
        </p:nvSpPr>
        <p:spPr>
          <a:xfrm>
            <a:off x="-1795461" y="1545687"/>
            <a:ext cx="22374225" cy="8277225"/>
          </a:xfrm>
          <a:prstGeom prst="rect">
            <a:avLst/>
          </a:prstGeom>
          <a:noFill/>
          <a:ln/>
        </p:spPr>
        <p:txBody>
          <a:bodyPr wrap="square" lIns="0" tIns="0" rIns="0" bIns="0" rtlCol="0" anchor="ctr"/>
          <a:lstStyle/>
          <a:p>
            <a:pPr>
              <a:lnSpc>
                <a:spcPts val="78830"/>
              </a:lnSpc>
            </a:pPr>
            <a:r>
              <a:rPr lang="en-US" sz="65151" b="1" dirty="0">
                <a:solidFill>
                  <a:srgbClr val="0E73E6">
                    <a:alpha val="40000"/>
                  </a:srgbClr>
                </a:solidFill>
                <a:latin typeface="Arial" panose="020B0604020202020204" pitchFamily="34" charset="0"/>
                <a:ea typeface="Proxima Nova Bold" pitchFamily="34" charset="-122"/>
                <a:cs typeface="Arial" panose="020B0604020202020204" pitchFamily="34" charset="0"/>
              </a:rPr>
              <a:t>EM45</a:t>
            </a:r>
            <a:endParaRPr lang="en-US" sz="65151" dirty="0">
              <a:solidFill>
                <a:srgbClr val="0E73E6">
                  <a:alpha val="40000"/>
                </a:srgbClr>
              </a:solidFill>
              <a:latin typeface="Arial" panose="020B0604020202020204" pitchFamily="34" charset="0"/>
              <a:cs typeface="Arial" panose="020B0604020202020204" pitchFamily="34" charset="0"/>
            </a:endParaRPr>
          </a:p>
        </p:txBody>
      </p:sp>
      <p:pic>
        <p:nvPicPr>
          <p:cNvPr id="4" name="em45-photography-product-render-beauty-camera 1" descr="preencoded.pn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463776" y="0"/>
            <a:ext cx="8824224" cy="10287000"/>
          </a:xfrm>
          <a:prstGeom prst="rect">
            <a:avLst/>
          </a:prstGeom>
        </p:spPr>
      </p:pic>
      <p:sp>
        <p:nvSpPr>
          <p:cNvPr id="7" name="Introducing EM45"/>
          <p:cNvSpPr/>
          <p:nvPr/>
        </p:nvSpPr>
        <p:spPr>
          <a:xfrm>
            <a:off x="952500" y="3714750"/>
            <a:ext cx="8191500" cy="2857500"/>
          </a:xfrm>
          <a:prstGeom prst="rect">
            <a:avLst/>
          </a:prstGeom>
          <a:noFill/>
          <a:ln/>
        </p:spPr>
        <p:txBody>
          <a:bodyPr wrap="square" lIns="0" tIns="0" rIns="0" bIns="0" rtlCol="0" anchor="t"/>
          <a:lstStyle/>
          <a:p>
            <a:pPr>
              <a:lnSpc>
                <a:spcPct val="90000"/>
              </a:lnSpc>
            </a:pPr>
            <a:r>
              <a:rPr lang="en-US" sz="11400" dirty="0">
                <a:solidFill>
                  <a:srgbClr val="FFFFFF"/>
                </a:solidFill>
                <a:latin typeface="Arial" panose="020B0604020202020204" pitchFamily="34" charset="0"/>
                <a:ea typeface="Proxima Nova Light" pitchFamily="34" charset="-122"/>
                <a:cs typeface="Arial" panose="020B0604020202020204" pitchFamily="34" charset="0"/>
              </a:rPr>
              <a:t>Introducing
</a:t>
            </a:r>
            <a:r>
              <a:rPr lang="en-US" sz="11400" b="1" dirty="0">
                <a:solidFill>
                  <a:srgbClr val="FFFFFF"/>
                </a:solidFill>
                <a:latin typeface="Arial" panose="020B0604020202020204" pitchFamily="34" charset="0"/>
                <a:ea typeface="Proxima Nova Bold" pitchFamily="34" charset="-122"/>
                <a:cs typeface="Arial" panose="020B0604020202020204" pitchFamily="34" charset="0"/>
              </a:rPr>
              <a:t>EM45</a:t>
            </a:r>
            <a:endParaRPr lang="en-US" sz="11400" dirty="0">
              <a:latin typeface="Arial" panose="020B0604020202020204" pitchFamily="34" charset="0"/>
              <a:cs typeface="Arial" panose="020B0604020202020204" pitchFamily="34" charset="0"/>
            </a:endParaRPr>
          </a:p>
        </p:txBody>
      </p:sp>
      <p:pic>
        <p:nvPicPr>
          <p:cNvPr id="9" name="Group 49005" descr="preencoded.png">
            <a:extLst>
              <a:ext uri="{FF2B5EF4-FFF2-40B4-BE49-F238E27FC236}">
                <a16:creationId xmlns:a16="http://schemas.microsoft.com/office/drawing/2014/main" id="{FB83DEDD-611F-B32F-B6BA-C31C59C1AD8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077633" y="9387785"/>
            <a:ext cx="1828800" cy="5619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d8555b6-3dee-446d-a522-484a5f61e70d">
      <Terms xmlns="http://schemas.microsoft.com/office/infopath/2007/PartnerControls"/>
    </lcf76f155ced4ddcb4097134ff3c332f>
    <Hyperlink xmlns="8d8555b6-3dee-446d-a522-484a5f61e70d">
      <Url xsi:nil="true"/>
      <Description xsi:nil="true"/>
    </Hyperlink>
    <TaxCatchAll xmlns="10928d0b-6759-4f1c-880c-58968c29d2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601BC3A64DF44CAD3DFC94F7803C29" ma:contentTypeVersion="22" ma:contentTypeDescription="Create a new document." ma:contentTypeScope="" ma:versionID="d4c729e4dc8d70eb5488daea0702ff01">
  <xsd:schema xmlns:xsd="http://www.w3.org/2001/XMLSchema" xmlns:xs="http://www.w3.org/2001/XMLSchema" xmlns:p="http://schemas.microsoft.com/office/2006/metadata/properties" xmlns:ns2="8d8555b6-3dee-446d-a522-484a5f61e70d" xmlns:ns3="10928d0b-6759-4f1c-880c-58968c29d203" targetNamespace="http://schemas.microsoft.com/office/2006/metadata/properties" ma:root="true" ma:fieldsID="89267e0dac7fc0d84f4b57014987649c" ns2:_="" ns3:_="">
    <xsd:import namespace="8d8555b6-3dee-446d-a522-484a5f61e70d"/>
    <xsd:import namespace="10928d0b-6759-4f1c-880c-58968c29d2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Hyper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555b6-3dee-446d-a522-484a5f61e7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1b9f02-2e42-4fff-9a04-4fa9bed0f1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Hyperlink" ma:index="26"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28d0b-6759-4f1c-880c-58968c29d20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543c778-5737-4b4e-9e10-eeae0aec8cb0}" ma:internalName="TaxCatchAll" ma:showField="CatchAllData" ma:web="10928d0b-6759-4f1c-880c-58968c29d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AA5DA5-B6D1-4B48-82F4-0737D225A126}">
  <ds:schemaRefs>
    <ds:schemaRef ds:uri="http://schemas.microsoft.com/office/2006/metadata/properties"/>
    <ds:schemaRef ds:uri="http://schemas.microsoft.com/office/infopath/2007/PartnerControls"/>
    <ds:schemaRef ds:uri="8d8555b6-3dee-446d-a522-484a5f61e70d"/>
    <ds:schemaRef ds:uri="10928d0b-6759-4f1c-880c-58968c29d203"/>
  </ds:schemaRefs>
</ds:datastoreItem>
</file>

<file path=customXml/itemProps2.xml><?xml version="1.0" encoding="utf-8"?>
<ds:datastoreItem xmlns:ds="http://schemas.openxmlformats.org/officeDocument/2006/customXml" ds:itemID="{1E2753E0-AF87-4FB7-885E-4061BF49A9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555b6-3dee-446d-a522-484a5f61e70d"/>
    <ds:schemaRef ds:uri="10928d0b-6759-4f1c-880c-58968c29d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FB7146-DEFC-49D6-B0CE-B5B221BCB6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1232</TotalTime>
  <Words>3851</Words>
  <Application>Microsoft Office PowerPoint</Application>
  <PresentationFormat>Custom</PresentationFormat>
  <Paragraphs>438</Paragraphs>
  <Slides>35</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Proxima Nova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Zebra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EM45 Enterprise Mobile</dc:title>
  <dc:subject>EM45 Enterprise Mobile</dc:subject>
  <dc:creator>Tretyak, Tanya</dc:creator>
  <cp:keywords>em45, enterprise mobile, customer</cp:keywords>
  <dc:description>A detailed deck outlining the key selling points for EM45 for customers.</dc:description>
  <cp:lastModifiedBy>James Davis</cp:lastModifiedBy>
  <cp:revision>22</cp:revision>
  <dcterms:created xsi:type="dcterms:W3CDTF">2025-05-15T22:02:02Z</dcterms:created>
  <dcterms:modified xsi:type="dcterms:W3CDTF">2026-03-16T18:34:04Z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0x0101006D601BC3A64DF44CAD3DFC94F7803C29</vt:lpwstr>
  </property>
</Properties>
</file>