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45"/>
  </p:notesMasterIdLst>
  <p:sldIdLst>
    <p:sldId id="262" r:id="rId5"/>
    <p:sldId id="2147478425" r:id="rId6"/>
    <p:sldId id="2147483647" r:id="rId7"/>
    <p:sldId id="2147483635" r:id="rId8"/>
    <p:sldId id="2147483636" r:id="rId9"/>
    <p:sldId id="2147483634" r:id="rId10"/>
    <p:sldId id="2147478673" r:id="rId11"/>
    <p:sldId id="265" r:id="rId12"/>
    <p:sldId id="285" r:id="rId13"/>
    <p:sldId id="2147483643" r:id="rId14"/>
    <p:sldId id="256" r:id="rId15"/>
    <p:sldId id="296" r:id="rId16"/>
    <p:sldId id="268" r:id="rId17"/>
    <p:sldId id="261" r:id="rId18"/>
    <p:sldId id="257" r:id="rId19"/>
    <p:sldId id="270" r:id="rId20"/>
    <p:sldId id="258" r:id="rId21"/>
    <p:sldId id="289" r:id="rId22"/>
    <p:sldId id="2147478629" r:id="rId23"/>
    <p:sldId id="291" r:id="rId24"/>
    <p:sldId id="269" r:id="rId25"/>
    <p:sldId id="272" r:id="rId26"/>
    <p:sldId id="287" r:id="rId27"/>
    <p:sldId id="2147483645" r:id="rId28"/>
    <p:sldId id="259" r:id="rId29"/>
    <p:sldId id="260" r:id="rId30"/>
    <p:sldId id="264" r:id="rId31"/>
    <p:sldId id="308" r:id="rId32"/>
    <p:sldId id="307" r:id="rId33"/>
    <p:sldId id="2147483638" r:id="rId34"/>
    <p:sldId id="479" r:id="rId35"/>
    <p:sldId id="267" r:id="rId36"/>
    <p:sldId id="482" r:id="rId37"/>
    <p:sldId id="2147478503" r:id="rId38"/>
    <p:sldId id="2147478563" r:id="rId39"/>
    <p:sldId id="2147478596" r:id="rId40"/>
    <p:sldId id="2147483644" r:id="rId41"/>
    <p:sldId id="401" r:id="rId42"/>
    <p:sldId id="284" r:id="rId43"/>
    <p:sldId id="2147478574" r:id="rId44"/>
  </p:sldIdLst>
  <p:sldSz cx="12192000" cy="6858000"/>
  <p:notesSz cx="6858000" cy="9144000"/>
  <p:embeddedFontLst>
    <p:embeddedFont>
      <p:font typeface="Zebra Mono ExtraBold" panose="020B0604020202020204" charset="0"/>
      <p:bold r:id="rId46"/>
    </p:embeddedFont>
    <p:embeddedFont>
      <p:font typeface="Zebra Mono Medium" panose="020B0604020202020204" charset="0"/>
      <p:regular r:id="rId47"/>
    </p:embeddedFont>
    <p:embeddedFont>
      <p:font typeface="Zebra Sans" panose="020B0604020202020204" charset="0"/>
      <p:regular r:id="rId48"/>
      <p:bold r:id="rId49"/>
      <p:italic r:id="rId50"/>
    </p:embeddedFont>
    <p:embeddedFont>
      <p:font typeface="Zebra Sans Bold" panose="020B0604020202020204" charset="0"/>
      <p:bold r:id="rId51"/>
      <p:italic r:id="rId52"/>
      <p:boldItalic r:id="rId53"/>
    </p:embeddedFont>
    <p:embeddedFont>
      <p:font typeface="Zebra Sans Cnd ExtraBold" panose="020B0604020202020204" charset="0"/>
      <p:bold r:id="rId54"/>
    </p:embeddedFont>
    <p:embeddedFont>
      <p:font typeface="ZebraSans" panose="020B0604020202020204" charset="0"/>
      <p:regular r:id="rId55"/>
      <p:bold r:id="rId56"/>
      <p:italic r:id="rId57"/>
      <p:bold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76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451" userDrawn="1">
          <p15:clr>
            <a:srgbClr val="A4A3A4"/>
          </p15:clr>
        </p15:guide>
        <p15:guide id="7" pos="175" userDrawn="1">
          <p15:clr>
            <a:srgbClr val="A4A3A4"/>
          </p15:clr>
        </p15:guide>
        <p15:guide id="8" orient="horz" pos="18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F95704-0AC6-8A5F-EA95-1801B4409DAA}" name="Danielle John" initials="DJ" userId="S::daniellejohn@verdanabold.com::04164f54-470f-4293-a736-edcd10309d4b" providerId="AD"/>
  <p188:author id="{B99BB60D-6373-DEB1-18AA-0369FF17520E}" name="Pardo, Julian" initials="PJ" userId="S::jpardo@zebra.com::56c9a655-f7ff-46be-a32a-c5cc852c743b" providerId="AD"/>
  <p188:author id="{DFCF9E14-5CAC-28F4-B0D6-CD06D621D657}" name="Kelly, Sabine" initials="SK" userId="S::SK5177@zebra.com::04977582-f75b-4ad2-9c9c-45a92fdc7e78" providerId="AD"/>
  <p188:author id="{807B0621-8EC9-D30C-AEAD-BBB22822BF0F}" name="White, Michelle" initials="WM" userId="S::mw1474@zebra.com::88697c02-c399-42f5-872b-3d1d5e7c4c0c" providerId="AD"/>
  <p188:author id="{E6F7CB27-F5A0-B599-776F-5AD98FF62080}" name="Ololade Ayoola" initials="OA" userId="S::OloladeAyoola@verdanabold.onmicrosoft.com::0d5a52d2-423e-4a24-ac64-bbb9c7b3569c" providerId="AD"/>
  <p188:author id="{7DC11657-F8AB-9895-6418-5D8E2D92DC2C}" name="Trew, Amanda" initials="TA" userId="S::ATrew@zebra.com::7d81cc0d-2cf7-47a0-9c37-ea048362918c" providerId="AD"/>
  <p188:author id="{D850E35F-C079-3FA8-5F29-5B1B5CF90105}" name="Hanley, Chris" initials="HC" userId="S::ch1479@zebra.com::a2f833e9-f7da-4898-be55-541559e91290" providerId="AD"/>
  <p188:author id="{5FEB5263-EC94-B542-AC8D-276BE1269DF5}" name="Delloiacono, Lisa" initials="DL" userId="S::ld9519@zebra.com::b24188e7-6e04-4fd1-9300-72665b75f561" providerId="AD"/>
  <p188:author id="{C1097C64-656C-9C23-68A0-44EEE6618E3A}" name="Stockbridge, Tania" initials="TS" userId="S::TS2674@zebra.com::fa5678ec-2722-405f-b04f-cd61ce4efb33" providerId="AD"/>
  <p188:author id="{CF330966-7AB9-6279-B931-11C2F44311EC}" name="Feng, Rachel" initials="FR" userId="S::rf8312@zebra.com::74833933-fa8c-4d5c-b2a5-8a1fe4d3f2a1" providerId="AD"/>
  <p188:author id="{747A696B-EC77-9D72-705A-38D85C27ADFF}" name="Jefferys, Hannah" initials="JH" userId="S::fjbr36@zebra.com::40668111-e43f-485a-af4a-c5bf4117d725" providerId="AD"/>
  <p188:author id="{6972EE78-5CC4-7485-D20C-391B50E25152}" name="LaCoste, Mary" initials="" userId="S::ML9338@zebra.com::5a2ec8f6-c84b-42f0-86e1-ded26e265732" providerId="AD"/>
  <p188:author id="{74EE897E-FB8E-1AC4-333E-84E76CD5C205}" name="Courtois, Kate" initials="CK" userId="S::gqw367@zebra.com::af2a55a2-ac95-46ed-a0e1-c9e8d868eb48" providerId="AD"/>
  <p188:author id="{ED952789-1399-E9CB-6D27-18C9D4621FA0}" name="Hatfield, TJ" initials="" userId="S::TH2425@zebra.com::2c14a082-b3f6-4fd4-a004-3e8c991eaf64" providerId="AD"/>
  <p188:author id="{58AD2B92-649D-D381-6F9B-227A6899662A}" name="Emily Quinn" initials="EQ" userId="S::emilyquinn@verdanabold.onmicrosoft.com::1cc5b205-c6c4-4b20-89d3-cb09415c9786" providerId="AD"/>
  <p188:author id="{EAF57C93-93C8-9D4A-5ECA-9F2A1E7873F7}" name="Trew, Amanda" initials="TA" userId="S::atrew@zebra.com::7d81cc0d-2cf7-47a0-9c37-ea048362918c" providerId="AD"/>
  <p188:author id="{861416A0-0F06-F9E8-705F-DD371B780B47}" name="Baghdasarian, Megan" initials="BM" userId="S::mb7789@zebra.com::6ba55bd5-eb91-4912-975e-e5606d8e9c5b" providerId="AD"/>
  <p188:author id="{59C03BA6-869A-7A3E-AA1C-A3CCA8196A09}" name="Deja, Casey" initials="CD" userId="S::CD1252@zebra.com::7e093abd-7142-4ec7-857d-982daea7aac5" providerId="AD"/>
  <p188:author id="{783810AE-7D74-CC78-D903-3FAF5D2808CC}" name="Pattitoni, Chris" initials="PC" userId="S::cp4651@zebra.com::a0583355-1ade-474d-8f72-7ad37b9b3168" providerId="AD"/>
  <p188:author id="{322F33AF-9E7D-8648-693F-AB9133C8168A}" name="LaCoste, Mary" initials="LM" userId="S::ml9338@zebra.com::5a2ec8f6-c84b-42f0-86e1-ded26e265732" providerId="AD"/>
  <p188:author id="{295823B3-86E7-A11E-2028-3962EB20A4F6}" name="Patino Anguiano, Adriana" initials="AP" userId="S::APatinoanguiano@zebra.com::5c1b63f1-fa06-41c4-9527-2350c45acb2c" providerId="AD"/>
  <p188:author id="{099845B3-6763-0433-A73B-8043BE4D247E}" name="Schwanke, Michele (Horowitz)" initials="MS" userId="S::MS7398@zebra.com::98569f3a-a2cd-4582-873a-27d944b44e58" providerId="AD"/>
  <p188:author id="{CD4BCCBC-1025-1113-0979-393B9EC6E6B9}" name="Hanley, Chris" initials="HC" userId="S::CH1479@zebra.com::a2f833e9-f7da-4898-be55-541559e91290" providerId="AD"/>
  <p188:author id="{4CF70AC4-9982-5C23-1B9E-E86231BA6F5B}" name="Yager, Chip" initials="CY" userId="S::C12362@zebra.com::88efa90b-caaf-4c76-bbd9-bcc6e0bcf9d9" providerId="AD"/>
  <p188:author id="{3CCEE7CB-0CF5-4D46-E028-CF81F85D246E}" name="Kurtenbach, Nicholas" initials="NK" userId="S::KDT864@zebra.com::26d87017-d4b7-45c5-894f-703ddcd3b8a4" providerId="AD"/>
  <p188:author id="{A05375CC-B9C4-C159-B0F8-AEFBFA2FFD94}" name="Pattitoni, Chris" initials="PC" userId="S::CP4651@zebra.com::a0583355-1ade-474d-8f72-7ad37b9b3168" providerId="AD"/>
  <p188:author id="{E76B97D2-B7FF-ADDF-FDAC-8DD234837CA5}" name="White, Michelle" initials="MW" userId="S::MW1474@zebra.com::88697c02-c399-42f5-872b-3d1d5e7c4c0c" providerId="AD"/>
  <p188:author id="{176582D6-8044-27DA-C76D-30554E62C2D1}" name="Dave Mattfield" initials="DM" userId="S::davemattfield@verdanabold.onmicrosoft.com::7f7fa560-fe06-4177-b1a8-b1a780c27fc9" providerId="AD"/>
  <p188:author id="{D37E13DB-10D9-F3BB-CBBD-F7A179F69F41}" name="Armstrong, Robert" initials="RA" userId="S::C77921@zebra.com::528b4323-10d8-4cd2-acd3-ab6af0586920" providerId="AD"/>
  <p188:author id="{05D409EA-11A6-6671-B130-53DA2F19A653}" name="Baghdasarian, Megan" initials="" userId="S::MB7789@zebra.com::6ba55bd5-eb91-4912-975e-e5606d8e9c5b" providerId="AD"/>
  <p188:author id="{E5C94CEC-D3AF-E2FF-92D1-D279D0F085D8}" name="Kirk, Liz" initials="KL" userId="S::lk5398@zebra.com::6a59fba0-1e35-4d6c-a035-09f4fece4e1c" providerId="AD"/>
  <p188:author id="{F4681AF0-1C6A-A73E-D73C-0E7967E7BB49}" name="Hatfield, TJ" initials="HT" userId="S::th2425@zebra.com::2c14a082-b3f6-4fd4-a004-3e8c991eaf64" providerId="AD"/>
  <p188:author id="{8A0450F4-0B42-912E-CC44-0396C5E62B50}" name="Danielle John" initials="DJ" userId="S::daniellejohn@verdanabold.onmicrosoft.com::04164f54-470f-4293-a736-edcd10309d4b" providerId="AD"/>
  <p188:author id="{4BF706F9-CFCF-B7C5-FD10-249FA8BA3021}" name="Pennetti, Matt" initials="PM" userId="S::MP7589@zebra.com::fe2a18e7-c906-408b-b01a-ed40184e3158" providerId="AD"/>
  <p188:author id="{4E6B73FB-ABC8-400E-2DB5-BE4F357EDCE9}" name="Deja, Casey" initials="DC" userId="S::cd1252@zebra.com::7e093abd-7142-4ec7-857d-982daea7aac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BDBD"/>
    <a:srgbClr val="ECECEC"/>
    <a:srgbClr val="FF4D00"/>
    <a:srgbClr val="ABF930"/>
    <a:srgbClr val="000000"/>
    <a:srgbClr val="F51CE4"/>
    <a:srgbClr val="EEFED6"/>
    <a:srgbClr val="CDFC83"/>
    <a:srgbClr val="E6E6E6"/>
    <a:srgbClr val="5852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27"/>
    <p:restoredTop sz="95940"/>
  </p:normalViewPr>
  <p:slideViewPr>
    <p:cSldViewPr snapToGrid="0">
      <p:cViewPr varScale="1">
        <p:scale>
          <a:sx n="128" d="100"/>
          <a:sy n="128" d="100"/>
        </p:scale>
        <p:origin x="928" y="176"/>
      </p:cViewPr>
      <p:guideLst>
        <p:guide pos="376"/>
        <p:guide pos="3840"/>
        <p:guide orient="horz" pos="451"/>
        <p:guide pos="175"/>
        <p:guide orient="horz" pos="1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Zebra Sans" pitchFamily="2" charset="77"/>
              </a:defRPr>
            </a:lvl1pPr>
          </a:lstStyle>
          <a:p>
            <a:fld id="{725C1EC1-5F39-E647-8926-36129BA545D4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Zebra Sans" pitchFamily="2" charset="77"/>
              </a:defRPr>
            </a:lvl1pPr>
          </a:lstStyle>
          <a:p>
            <a:fld id="{F5FE28F3-DAAD-6044-ABED-A942BD03C1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731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Zebra Sans" pitchFamily="2" charset="77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13FD1-D589-D41B-AE33-53E9FA903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CF6AC8-3CE1-AC07-2028-2A2C662398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85F518-6001-BC93-A270-11F93D5AA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Speaking of recognition, don’t just take it from us, Zebra has, once again, been awarded #1 in Gartner’s Magic Quadrant for location services, citing our </a:t>
            </a:r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c</a:t>
            </a:r>
            <a:r>
              <a:rPr lang="en-US" sz="1200" dirty="0">
                <a:ea typeface="+mn-lt"/>
                <a:cs typeface="+mn-lt"/>
              </a:rPr>
              <a:t>ompleteness of vision and ability to execute</a:t>
            </a:r>
            <a:endParaRPr lang="en-US" sz="1200" dirty="0">
              <a:solidFill>
                <a:srgbClr val="00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92D76-8587-A2DC-6CCA-87ABABB24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25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1BFDF-E166-EFEB-5F5B-50FA9AC1D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FEABC1-DB74-DCCC-6B68-6C6C106281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9C7C40-FB1F-3BF9-C54A-D2C4CA43B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27243-14D3-C448-35BE-4296CDE47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17924B-1B10-5F4D-A125-DE5AAF4824E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842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D179A-513C-F2DD-C71F-48CB3AA82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AFC6DF-CEA8-4354-5394-4CD5EBF82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5CF1E4-AD4E-9276-BA45-F76CC4AA5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53792-8997-41C3-C62A-586347219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17924B-1B10-5F4D-A125-DE5AAF4824E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24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7C159-BE18-1998-6EDD-CF7BFF540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D857DC-3E57-17BF-5E6C-1EBEFA857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A26576-5FB6-2AE6-BBAC-DFDAA3E5A1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ABE26-5675-0DE5-801E-CD49B0F4E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080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D5E97-FFB0-64CC-3357-EB3A10978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F83890-6F46-CBB0-1B38-ED44D8247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27C202-89BC-54E0-1550-C8D81130EE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89359-363B-7D22-68C1-A23F6C2BA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17924B-1B10-5F4D-A125-DE5AAF4824E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33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A25FE-B5F1-2936-F293-89248D6D5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0DAAD3-35DC-EBF6-B91B-7535951DE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2BB63B-03F2-EDAE-671D-E322C2560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33D37-3A8B-625A-BA94-D736B5594B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957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79D3A-A54C-D172-4D08-503CFD5F4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34B5AF-247E-153A-BD2D-8D04ECC48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1AEAB2-DD70-69CD-623E-5688ADCF5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A404E-2FB9-C4CD-53DA-49DE51DBA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56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F30EC-A55E-0136-FB6E-89F03F525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C65F76-0432-49DD-2EE5-325F11C3D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1ED402-7E36-5A31-8DB0-4D4AB49DD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469F7-B319-BEC2-B10A-4AFB0D85D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155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4BD74-76AE-4C25-B2FA-64F4BF8F9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067394-709B-DE7A-C64E-F88526EB4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252F2B-D882-1E6F-390B-B319F8E9F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2D69D-8522-D078-F4CB-9F02399CF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987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7B3EE-96D2-5379-E51D-60316C99D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F45CE7-4A24-E072-44AF-BE366A16D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5418D-0776-7A52-64A2-092B33881D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87B64-7F56-7AC6-8D3A-90F0092C6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465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EE4AE-6BFE-373F-7595-FF6A0EAC2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533D37-F7FF-94EB-4E5F-8527599DB9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68F9B3-EF81-609E-F4B1-44B2BA06A8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75FF3-CE2C-1998-2EBE-374719838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667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04EC7-12A3-1D65-7F0C-529E07B1B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781320-63DD-5D8B-A731-A08DAC430C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5DCBDB-EDFA-FF7D-92DD-D63A809C53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920DD-8749-FAAF-84DB-BB87B6D8A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6458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99D5B-A4C0-A0FD-895C-46C22EDD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C04557-D270-D14F-B219-C17BFBAE3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3F6DF8-05B0-CE0F-9063-0662021441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5B073-D9C9-7AA2-B1DE-1A53DC9AF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1872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CDD9-0D2E-8B7A-15E5-CFCF30D56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528914-FDFA-AEFE-E959-8610A7AD8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CC987-0341-BAD1-1002-1729BF1BF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60C76-A300-E79A-DA1F-8080FD238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93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297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63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6C336-DEB1-D11D-8692-B022F025D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91CF3A-086B-1B2A-D315-9845D0B26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68AF3E-CDA6-8B2C-74B7-3F3303BF4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D28FC4-2A2C-FEF1-E95A-8B55EE6930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17924B-1B10-5F4D-A125-DE5AAF4824E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3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99A06-298B-F9D1-0C70-6AB65B040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2E58C-892E-7BA7-BA6C-B38028C51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64D174-FEB2-EB03-D75E-32E0BF19A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F6298-A862-7FD6-09DC-350CB2C2D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17924B-1B10-5F4D-A125-DE5AAF4824E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58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32622-FB09-C7A0-D725-72595D43E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119A5B-DC25-9D75-6EA7-7464F62D6F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8D167-8F48-C508-204B-31D5A32D56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77B43-CC76-17BB-8D82-647C12742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650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2FFB1-EC96-CC5A-D272-A1C5CCA59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CE6F12-6818-1F0C-4B60-3B58FC7A37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A45319-5EA8-31D0-E331-6F79316FFA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DADEC-BAE0-A0CF-BEB7-86183B61E3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639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226FC-66BE-E9C0-B03F-AA4CDC24F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088CF3-A459-645C-5C4A-39D4BC94D1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41A13-751C-340A-3F3F-749F10BFC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300"/>
              </a:spcBef>
              <a:defRPr/>
            </a:pPr>
            <a:r>
              <a:rPr lang="en-US" sz="1200" dirty="0">
                <a:solidFill>
                  <a:srgbClr val="000000"/>
                </a:solidFill>
                <a:latin typeface="Zebra Sans" pitchFamily="2" charset="77"/>
              </a:rPr>
              <a:t>While many companies are talking about AI, Zebra is developing and deploying AI tools designed for the front line.  Our Frontline AI Suite can enhance your frontline performance by:</a:t>
            </a:r>
          </a:p>
          <a:p>
            <a:pPr marL="285750" lvl="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  <a:latin typeface="Zebra Sans" pitchFamily="2" charset="77"/>
              </a:rPr>
              <a:t>Using data-fueled models to digitize your environments </a:t>
            </a:r>
          </a:p>
          <a:p>
            <a:pPr marL="285750" lvl="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  <a:latin typeface="Zebra Sans" pitchFamily="2" charset="77"/>
              </a:rPr>
              <a:t>Operationalizing your intelligence with seamlessly connected teams</a:t>
            </a:r>
          </a:p>
          <a:p>
            <a:pPr marL="285750" lvl="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  <a:latin typeface="Zebra Sans" pitchFamily="2" charset="77"/>
              </a:rPr>
              <a:t>And optimizing your operations with real-time insights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092E6-EB52-5E09-EBC4-9FB2D8583F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E28F3-DAAD-6044-ABED-A942BD03C1A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06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EF2AA-DEEE-D3A6-5655-7601786FE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731641-1226-47BE-4F2C-456E228B13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1F378-0BE9-EA34-92BB-D3E4A306E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A2DD6-C7A7-6127-3FA7-DC8E154F5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17924B-1B10-5F4D-A125-DE5AAF4824E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5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1B788-7612-137D-9943-93D4272AC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23956-37DC-F965-661C-041785500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EA1504-D763-D3B7-332F-C7DED66F0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E1AA7-D6D9-3D7A-9FCB-F3209D802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17924B-1B10-5F4D-A125-DE5AAF4824E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297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olorful lines on a black background&#10;&#10;AI-generated content may be incorrect.">
            <a:extLst>
              <a:ext uri="{FF2B5EF4-FFF2-40B4-BE49-F238E27FC236}">
                <a16:creationId xmlns:a16="http://schemas.microsoft.com/office/drawing/2014/main" id="{009012F3-336E-38F6-8CA8-D2AD3571FE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2"/>
          <a:stretch/>
        </p:blipFill>
        <p:spPr>
          <a:xfrm>
            <a:off x="2143126" y="1514142"/>
            <a:ext cx="10048874" cy="53438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5EE8BD-D881-16F9-1FFD-7C311E03DC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8" y="787822"/>
            <a:ext cx="9362661" cy="2498718"/>
          </a:xfrm>
        </p:spPr>
        <p:txBody>
          <a:bodyPr anchor="t" anchorCtr="0"/>
          <a:lstStyle>
            <a:lvl1pPr algn="l">
              <a:lnSpc>
                <a:spcPct val="85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AFBCED-3786-C8C4-37C0-3354E02A8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8" y="3285553"/>
            <a:ext cx="9362660" cy="514508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BA563D0-E982-3E44-7607-DEC334AE90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7BB424-C58F-2313-2308-BC8411DEA16E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3436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hot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F486D85-2584-EF2D-BDAD-506AFAF80F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bIns="1828800" anchor="ctr" anchorCtr="0"/>
          <a:lstStyle>
            <a:lvl1pPr algn="ctr">
              <a:defRPr b="0" i="0">
                <a:latin typeface="Zebra Sans" pitchFamily="2" charset="77"/>
              </a:defRPr>
            </a:lvl1pPr>
          </a:lstStyle>
          <a:p>
            <a:r>
              <a:rPr lang="en-US" dirty="0"/>
              <a:t>Insert background picture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E1102E3-0326-B460-C2D3-E90E058FCA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1106905"/>
            <a:ext cx="12192000" cy="5756901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25108"/>
                </a:schemeClr>
              </a:gs>
            </a:gsLst>
            <a:lin ang="54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tx1">
                    <a:alpha val="0"/>
                  </a:schemeClr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2CE422-B719-5BE2-104C-E9FDC3154A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C8356E8-FCDB-420A-5361-8CA16EA4B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727084B-94AD-9F81-939E-C958A3743129}"/>
              </a:ext>
            </a:extLst>
          </p:cNvPr>
          <p:cNvSpPr>
            <a:spLocks noGrp="1" noChangeAspect="1"/>
          </p:cNvSpPr>
          <p:nvPr>
            <p:ph type="body" sz="quarter" idx="19"/>
          </p:nvPr>
        </p:nvSpPr>
        <p:spPr>
          <a:xfrm>
            <a:off x="460373" y="5976333"/>
            <a:ext cx="1636776" cy="512064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ainers 1">
    <p:bg>
      <p:bgPr>
        <a:solidFill>
          <a:srgbClr val="302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A2F37A0-C37C-B31A-2922-B05E32360F4A}"/>
              </a:ext>
            </a:extLst>
          </p:cNvPr>
          <p:cNvSpPr/>
          <p:nvPr userDrawn="1"/>
        </p:nvSpPr>
        <p:spPr>
          <a:xfrm>
            <a:off x="463899" y="464870"/>
            <a:ext cx="3040695" cy="5928260"/>
          </a:xfrm>
          <a:prstGeom prst="roundRect">
            <a:avLst>
              <a:gd name="adj" fmla="val 695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2CE422-B719-5BE2-104C-E9FDC3154A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0727" y="464869"/>
            <a:ext cx="7987373" cy="3308999"/>
          </a:xfrm>
          <a:prstGeom prst="roundRect">
            <a:avLst>
              <a:gd name="adj" fmla="val 3305"/>
            </a:avLst>
          </a:prstGeom>
          <a:solidFill>
            <a:schemeClr val="tx1"/>
          </a:solidFill>
        </p:spPr>
        <p:txBody>
          <a:bodyPr lIns="274320" tIns="91440" anchor="ctr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CEEB1C9-36C6-F3C0-504C-AF398AA460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4027" y="3996597"/>
            <a:ext cx="7994072" cy="2396533"/>
          </a:xfrm>
          <a:prstGeom prst="roundRect">
            <a:avLst>
              <a:gd name="adj" fmla="val 4599"/>
            </a:avLst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8D7A649-A4ED-7D77-84D4-4920CA3E9E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84063" y="3083065"/>
            <a:ext cx="2200366" cy="68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2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ainers 2">
    <p:bg>
      <p:bgPr>
        <a:solidFill>
          <a:srgbClr val="302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F8EBF1-901F-3B8B-A00A-021E198066AD}"/>
              </a:ext>
            </a:extLst>
          </p:cNvPr>
          <p:cNvSpPr/>
          <p:nvPr userDrawn="1"/>
        </p:nvSpPr>
        <p:spPr>
          <a:xfrm>
            <a:off x="8687404" y="459692"/>
            <a:ext cx="3040695" cy="5933437"/>
          </a:xfrm>
          <a:prstGeom prst="roundRect">
            <a:avLst>
              <a:gd name="adj" fmla="val 695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2CE422-B719-5BE2-104C-E9FDC3154A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0599" y="464869"/>
            <a:ext cx="7987373" cy="3308999"/>
          </a:xfrm>
          <a:prstGeom prst="roundRect">
            <a:avLst>
              <a:gd name="adj" fmla="val 3305"/>
            </a:avLst>
          </a:prstGeom>
          <a:solidFill>
            <a:schemeClr val="tx1"/>
          </a:solidFill>
        </p:spPr>
        <p:txBody>
          <a:bodyPr lIns="274320" tIns="91440" anchor="ctr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CEEB1C9-36C6-F3C0-504C-AF398AA460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899" y="3996597"/>
            <a:ext cx="7994072" cy="2396533"/>
          </a:xfrm>
          <a:prstGeom prst="roundRect">
            <a:avLst>
              <a:gd name="adj" fmla="val 4599"/>
            </a:avLst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4CBE3F5-2BCC-407B-44FC-05F06EAEF2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107568" y="3083065"/>
            <a:ext cx="2200366" cy="68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8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ainer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F8EBF1-901F-3B8B-A00A-021E198066AD}"/>
              </a:ext>
            </a:extLst>
          </p:cNvPr>
          <p:cNvSpPr/>
          <p:nvPr userDrawn="1"/>
        </p:nvSpPr>
        <p:spPr>
          <a:xfrm>
            <a:off x="8687404" y="4892842"/>
            <a:ext cx="3040695" cy="1500287"/>
          </a:xfrm>
          <a:prstGeom prst="roundRect">
            <a:avLst>
              <a:gd name="adj" fmla="val 695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2CE422-B719-5BE2-104C-E9FDC3154A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0599" y="464869"/>
            <a:ext cx="7987373" cy="3308999"/>
          </a:xfrm>
          <a:prstGeom prst="roundRect">
            <a:avLst>
              <a:gd name="adj" fmla="val 3305"/>
            </a:avLst>
          </a:prstGeom>
          <a:solidFill>
            <a:srgbClr val="2F2E2E"/>
          </a:solidFill>
        </p:spPr>
        <p:txBody>
          <a:bodyPr lIns="274320" tIns="91440" anchor="ctr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4CBE3F5-2BCC-407B-44FC-05F06EAEF2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107568" y="5299639"/>
            <a:ext cx="2200366" cy="686691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23C9879-5D9F-BDB1-9041-3288945031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7297" y="3996596"/>
            <a:ext cx="7987373" cy="2396533"/>
          </a:xfrm>
          <a:prstGeom prst="roundRect">
            <a:avLst>
              <a:gd name="adj" fmla="val 4648"/>
            </a:avLst>
          </a:prstGeom>
          <a:solidFill>
            <a:srgbClr val="2F2E2E"/>
          </a:solidFill>
          <a:ln w="12700">
            <a:noFill/>
          </a:ln>
        </p:spPr>
        <p:txBody>
          <a:bodyPr vert="horz" lIns="0" tIns="0" rIns="0" bIns="914400" rtlCol="0" anchor="ctr" anchorCtr="0">
            <a:noAutofit/>
          </a:bodyPr>
          <a:lstStyle>
            <a:lvl1pPr>
              <a:defRPr lang="en-US"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/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90D9159-1BCE-D979-5DF9-524138E6CF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94102" y="464868"/>
            <a:ext cx="3040695" cy="4201132"/>
          </a:xfrm>
          <a:prstGeom prst="roundRect">
            <a:avLst>
              <a:gd name="adj" fmla="val 3713"/>
            </a:avLst>
          </a:prstGeom>
          <a:solidFill>
            <a:srgbClr val="2F2E2E"/>
          </a:solidFill>
          <a:ln w="12700">
            <a:noFill/>
          </a:ln>
        </p:spPr>
        <p:txBody>
          <a:bodyPr vert="horz" lIns="0" tIns="0" rIns="0" bIns="914400" rtlCol="0" anchor="ctr" anchorCtr="0">
            <a:noAutofit/>
          </a:bodyPr>
          <a:lstStyle>
            <a:lvl1pPr>
              <a:defRPr lang="en-US" sz="1400" b="0" i="0" dirty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4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ainers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F8EBF1-901F-3B8B-A00A-021E198066AD}"/>
              </a:ext>
            </a:extLst>
          </p:cNvPr>
          <p:cNvSpPr/>
          <p:nvPr userDrawn="1"/>
        </p:nvSpPr>
        <p:spPr>
          <a:xfrm>
            <a:off x="457203" y="4892842"/>
            <a:ext cx="3040695" cy="1500287"/>
          </a:xfrm>
          <a:prstGeom prst="roundRect">
            <a:avLst>
              <a:gd name="adj" fmla="val 695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2CE422-B719-5BE2-104C-E9FDC3154A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0726" y="464869"/>
            <a:ext cx="7987373" cy="3308999"/>
          </a:xfrm>
          <a:prstGeom prst="roundRect">
            <a:avLst>
              <a:gd name="adj" fmla="val 3305"/>
            </a:avLst>
          </a:prstGeom>
          <a:solidFill>
            <a:srgbClr val="2F2E2E"/>
          </a:solidFill>
        </p:spPr>
        <p:txBody>
          <a:bodyPr lIns="274320" tIns="91440" anchor="ctr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4CBE3F5-2BCC-407B-44FC-05F06EAEF2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7367" y="5299639"/>
            <a:ext cx="2200366" cy="686691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23C9879-5D9F-BDB1-9041-3288945031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47424" y="3996596"/>
            <a:ext cx="7987373" cy="2396533"/>
          </a:xfrm>
          <a:prstGeom prst="roundRect">
            <a:avLst>
              <a:gd name="adj" fmla="val 4648"/>
            </a:avLst>
          </a:prstGeom>
          <a:solidFill>
            <a:srgbClr val="2F2E2E"/>
          </a:solidFill>
          <a:ln w="12700">
            <a:noFill/>
          </a:ln>
        </p:spPr>
        <p:txBody>
          <a:bodyPr vert="horz" lIns="0" tIns="0" rIns="0" bIns="914400" rtlCol="0" anchor="ctr" anchorCtr="0">
            <a:noAutofit/>
          </a:bodyPr>
          <a:lstStyle>
            <a:lvl1pPr>
              <a:defRPr lang="en-US"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/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90D9159-1BCE-D979-5DF9-524138E6CF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3901" y="464868"/>
            <a:ext cx="3040695" cy="4201132"/>
          </a:xfrm>
          <a:prstGeom prst="roundRect">
            <a:avLst>
              <a:gd name="adj" fmla="val 3713"/>
            </a:avLst>
          </a:prstGeom>
          <a:solidFill>
            <a:srgbClr val="2F2E2E"/>
          </a:solidFill>
          <a:ln w="12700">
            <a:noFill/>
          </a:ln>
        </p:spPr>
        <p:txBody>
          <a:bodyPr vert="horz" lIns="0" tIns="0" rIns="0" bIns="914400" rtlCol="0" anchor="ctr" anchorCtr="0">
            <a:noAutofit/>
          </a:bodyPr>
          <a:lstStyle>
            <a:lvl1pPr>
              <a:defRPr lang="en-US" sz="1400" b="0" i="0" dirty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87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Containers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32CE422-B719-5BE2-104C-E9FDC3154A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0726" y="464869"/>
            <a:ext cx="7987373" cy="3308999"/>
          </a:xfrm>
          <a:prstGeom prst="roundRect">
            <a:avLst>
              <a:gd name="adj" fmla="val 3305"/>
            </a:avLst>
          </a:prstGeom>
          <a:solidFill>
            <a:schemeClr val="bg1"/>
          </a:solidFill>
        </p:spPr>
        <p:txBody>
          <a:bodyPr lIns="274320" tIns="91440" anchor="ctr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 Goes</a:t>
            </a:r>
            <a:br>
              <a:rPr lang="en-US" dirty="0"/>
            </a:br>
            <a:r>
              <a:rPr lang="en-US" dirty="0"/>
              <a:t>In This Spot Here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4CBE3F5-2BCC-407B-44FC-05F06EAEF2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6739" y="5798609"/>
            <a:ext cx="1905022" cy="59452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23C9879-5D9F-BDB1-9041-3288945031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47424" y="3996596"/>
            <a:ext cx="7987373" cy="2396533"/>
          </a:xfrm>
          <a:prstGeom prst="roundRect">
            <a:avLst>
              <a:gd name="adj" fmla="val 4648"/>
            </a:avLst>
          </a:prstGeom>
          <a:solidFill>
            <a:schemeClr val="bg1"/>
          </a:solidFill>
          <a:ln w="12700">
            <a:noFill/>
          </a:ln>
        </p:spPr>
        <p:txBody>
          <a:bodyPr vert="horz" lIns="0" tIns="0" rIns="0" bIns="914400" rtlCol="0" anchor="ctr" anchorCtr="0">
            <a:noAutofit/>
          </a:bodyPr>
          <a:lstStyle>
            <a:lvl1pPr>
              <a:defRPr lang="en-US"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1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ines on a black background&#10;&#10;AI-generated content may be incorrect.">
            <a:extLst>
              <a:ext uri="{FF2B5EF4-FFF2-40B4-BE49-F238E27FC236}">
                <a16:creationId xmlns:a16="http://schemas.microsoft.com/office/drawing/2014/main" id="{83F58751-EB55-AC35-30D0-9535D82685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272846" y="0"/>
            <a:ext cx="5919154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8695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967566-9789-22D3-844B-CF104BFD7B4A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17031EB9-A518-A216-14C8-63EC62F6E8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4628E2-F8D6-2F4B-C725-BAEC54D113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91294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Gre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967566-9789-22D3-844B-CF104BFD7B4A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17031EB9-A518-A216-14C8-63EC62F6E8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4628E2-F8D6-2F4B-C725-BAEC54D113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96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7177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7031EB9-A518-A216-14C8-63EC62F6E8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096463" y="2492904"/>
            <a:ext cx="5999074" cy="187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5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lines on a black background&#10;&#10;AI-generated content may be incorrect.">
            <a:extLst>
              <a:ext uri="{FF2B5EF4-FFF2-40B4-BE49-F238E27FC236}">
                <a16:creationId xmlns:a16="http://schemas.microsoft.com/office/drawing/2014/main" id="{B5BC391F-717E-B960-E033-A648FB393E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7962" y="3778837"/>
            <a:ext cx="8024037" cy="307916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7BB424-C58F-2313-2308-BC8411DEA16E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4B458B-722F-0634-30AF-36BEF919D0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F0E6225-459D-CAE1-4107-B52D097604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787822"/>
            <a:ext cx="9362661" cy="2498718"/>
          </a:xfrm>
        </p:spPr>
        <p:txBody>
          <a:bodyPr anchor="t" anchorCtr="0"/>
          <a:lstStyle>
            <a:lvl1pPr algn="l">
              <a:lnSpc>
                <a:spcPct val="85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E332333-56D1-F9E7-65E3-F724CA456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8" y="3285553"/>
            <a:ext cx="9363456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106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olorful background with black background&#10;&#10;AI-generated content may be incorrect.">
            <a:extLst>
              <a:ext uri="{FF2B5EF4-FFF2-40B4-BE49-F238E27FC236}">
                <a16:creationId xmlns:a16="http://schemas.microsoft.com/office/drawing/2014/main" id="{57F82932-50B1-0994-21E5-BD53374D9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3824" y="0"/>
            <a:ext cx="79181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5EE8BD-D881-16F9-1FFD-7C311E03DC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3130630"/>
            <a:ext cx="6400800" cy="1749135"/>
          </a:xfrm>
        </p:spPr>
        <p:txBody>
          <a:bodyPr anchor="b"/>
          <a:lstStyle>
            <a:lvl1pPr algn="l"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23E0C-76C1-77F6-0780-DAB4DEBB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95520-138E-A845-966F-39B68C09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54484"/>
            <a:ext cx="457200" cy="18288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C7231F-8C44-C54D-E1DC-5828953622A9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C2A2495-787F-69C0-3C23-446EF101B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BBEF2EB-4BEB-BA76-1A39-68BFF267BD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8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7F82932-50B1-0994-21E5-BD53374D9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5913" y="0"/>
            <a:ext cx="6626085" cy="6858000"/>
          </a:xfrm>
          <a:prstGeom prst="roundRect">
            <a:avLst>
              <a:gd name="adj" fmla="val 4599"/>
            </a:avLst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23E0C-76C1-77F6-0780-DAB4DEBB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95520-138E-A845-966F-39B68C09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C7231F-8C44-C54D-E1DC-5828953622A9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E5CC55-3312-7674-E43D-7BFF1365C7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3130630"/>
            <a:ext cx="6400800" cy="1749135"/>
          </a:xfrm>
        </p:spPr>
        <p:txBody>
          <a:bodyPr anchor="b"/>
          <a:lstStyle>
            <a:lvl1pPr algn="l"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DED936D-5FF6-E4D9-FC34-E4DC339E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A4898F6-ECD4-D834-2B92-1C9F3EE93D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6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23E0C-76C1-77F6-0780-DAB4DEBB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95520-138E-A845-966F-39B68C09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C7231F-8C44-C54D-E1DC-5828953622A9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F7497AD-2E09-C51F-9383-3C6842B66AC5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5DE5CC55-3312-7674-E43D-7BFF1365C7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3130630"/>
            <a:ext cx="6400800" cy="1749135"/>
          </a:xfrm>
        </p:spPr>
        <p:txBody>
          <a:bodyPr anchor="b"/>
          <a:lstStyle>
            <a:lvl1pPr algn="l"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DED936D-5FF6-E4D9-FC34-E4DC339E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A4898F6-ECD4-D834-2B92-1C9F3EE93D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1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23E0C-76C1-77F6-0780-DAB4DEBB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95520-138E-A845-966F-39B68C09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C7231F-8C44-C54D-E1DC-5828953622A9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F7497AD-2E09-C51F-9383-3C6842B66AC5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5DE5CC55-3312-7674-E43D-7BFF1365C7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3130630"/>
            <a:ext cx="6400800" cy="1749135"/>
          </a:xfrm>
        </p:spPr>
        <p:txBody>
          <a:bodyPr anchor="b"/>
          <a:lstStyle>
            <a:lvl1pPr algn="l"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DED936D-5FF6-E4D9-FC34-E4DC339E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7615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23E0C-76C1-77F6-0780-DAB4DEBB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95520-138E-A845-966F-39B68C09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C7231F-8C44-C54D-E1DC-5828953622A9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F7497AD-2E09-C51F-9383-3C6842B66AC5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5DE5CC55-3312-7674-E43D-7BFF1365C7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3130630"/>
            <a:ext cx="6400800" cy="1749135"/>
          </a:xfrm>
        </p:spPr>
        <p:txBody>
          <a:bodyPr anchor="b"/>
          <a:lstStyle>
            <a:lvl1pPr algn="l">
              <a:lnSpc>
                <a:spcPct val="85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 Slide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DED936D-5FF6-E4D9-FC34-E4DC339E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tx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A4898F6-ECD4-D834-2B92-1C9F3EE93D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F486D85-2584-EF2D-BDAD-506AFAF80F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bIns="1828800" anchor="ctr" anchorCtr="0"/>
          <a:lstStyle>
            <a:lvl1pPr algn="ctr">
              <a:defRPr b="0" i="0">
                <a:latin typeface="Zebra Sans" pitchFamily="2" charset="77"/>
              </a:defRPr>
            </a:lvl1pPr>
          </a:lstStyle>
          <a:p>
            <a:r>
              <a:rPr lang="en-US" dirty="0"/>
              <a:t>Insert background picture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E1102E3-0326-B460-C2D3-E90E058FCA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1106905"/>
            <a:ext cx="12192000" cy="5756901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25108"/>
                </a:schemeClr>
              </a:gs>
            </a:gsLst>
            <a:lin ang="54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tx1">
                    <a:alpha val="0"/>
                  </a:schemeClr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0A8120-E747-D9FB-08D1-369D9EEB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399" y="6354482"/>
            <a:ext cx="8585792" cy="18288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2B40BE-A358-7AB0-1EA8-A5AA2361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54484"/>
            <a:ext cx="457200" cy="18288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0D0D49-530F-0BD7-A5F9-835582DC67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32788" y="6325191"/>
            <a:ext cx="816297" cy="251167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DEBEA57-5EF3-3B9E-B53D-DF5035077E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3130630"/>
            <a:ext cx="6400800" cy="1749135"/>
          </a:xfrm>
        </p:spPr>
        <p:txBody>
          <a:bodyPr anchor="b"/>
          <a:lstStyle>
            <a:lvl1pPr algn="l"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3D98612-1273-4E9E-7A2F-534A69060E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934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8229600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1AE0F1-2713-8DF7-8A15-5BAF8E13F34D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32AF69-199B-9E07-893E-1054B2A2C6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014984"/>
            <a:ext cx="11277600" cy="317500"/>
          </a:xfrm>
        </p:spPr>
        <p:txBody>
          <a:bodyPr/>
          <a:lstStyle>
            <a:lvl1pPr>
              <a:defRPr sz="1800" b="0" i="0" cap="none" baseline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F14933-D624-B4C1-E82D-F6E161876C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Content single</a:t>
            </a:r>
          </a:p>
        </p:txBody>
      </p:sp>
    </p:spTree>
    <p:extLst>
      <p:ext uri="{BB962C8B-B14F-4D97-AF65-F5344CB8AC3E}">
        <p14:creationId xmlns:p14="http://schemas.microsoft.com/office/powerpoint/2010/main" val="232375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Content double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5410201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3CF9DCC-C0A1-166D-8CBB-DCA9C39F3B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24597" y="1828800"/>
            <a:ext cx="5410201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B28525-6B65-C6C2-71D4-BEDD4E950A47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E7153E2-45DB-2FE4-1FA1-F04A07D3E5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</p:spTree>
    <p:extLst>
      <p:ext uri="{BB962C8B-B14F-4D97-AF65-F5344CB8AC3E}">
        <p14:creationId xmlns:p14="http://schemas.microsoft.com/office/powerpoint/2010/main" val="63818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r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Content triple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E71FC2-8DA8-466F-0016-FE901CEE38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8800"/>
            <a:ext cx="3454401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070A2D1-5F89-5D79-47C0-F71E0A8F9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8796" y="1828800"/>
            <a:ext cx="3454402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67FE3B23-D2E1-12F1-F878-E410447676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80394" y="1828800"/>
            <a:ext cx="3454403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284CB-D7FF-A9CE-79BD-EF6FF96305C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AA8C42A-F6F4-6354-2211-31AEF1F25A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 dirty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</p:spTree>
    <p:extLst>
      <p:ext uri="{BB962C8B-B14F-4D97-AF65-F5344CB8AC3E}">
        <p14:creationId xmlns:p14="http://schemas.microsoft.com/office/powerpoint/2010/main" val="54213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ingl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8229600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1AE0F1-2713-8DF7-8A15-5BAF8E13F34D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32AF69-199B-9E07-893E-1054B2A2C6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8C718C4-9399-94A7-2840-1D89C7F1C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11277600" cy="36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Content single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7712BEC-40ED-4AFC-23CE-4C8EEC317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F19DD9-E030-E9D3-257D-2A1D89B25178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839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ack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B87BB424-C58F-2313-2308-BC8411DEA16E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4B458B-722F-0634-30AF-36BEF919D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F0E6225-459D-CAE1-4107-B52D097604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787822"/>
            <a:ext cx="9362661" cy="2498718"/>
          </a:xfrm>
        </p:spPr>
        <p:txBody>
          <a:bodyPr anchor="t" anchorCtr="0"/>
          <a:lstStyle>
            <a:lvl1pPr algn="l">
              <a:lnSpc>
                <a:spcPct val="85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E332333-56D1-F9E7-65E3-F724CA456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8" y="3285553"/>
            <a:ext cx="9363456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7A5565-3121-CC1F-CA7F-ABD7A53BA59B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6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oubl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Content double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5410201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3CF9DCC-C0A1-166D-8CBB-DCA9C39F3B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24597" y="1828800"/>
            <a:ext cx="5410201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B28525-6B65-C6C2-71D4-BEDD4E950A47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E7153E2-45DB-2FE4-1FA1-F04A07D3E5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C5FD0B8-4B71-7152-7C07-C229F2440B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8E17D3-3C53-196C-2028-B93F9CC26B10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384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ripl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Content triple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E71FC2-8DA8-466F-0016-FE901CEE38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8800"/>
            <a:ext cx="3454401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070A2D1-5F89-5D79-47C0-F71E0A8F9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8796" y="1828800"/>
            <a:ext cx="3454402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67FE3B23-D2E1-12F1-F878-E410447676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80394" y="1828800"/>
            <a:ext cx="3454403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284CB-D7FF-A9CE-79BD-EF6FF96305C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AA8C42A-F6F4-6354-2211-31AEF1F25A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10A81DC-DC52-29C3-D76C-5C9D9934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566F4B7-37B4-FE52-B388-553E534D5505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309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8229600" cy="3886200"/>
          </a:xfrm>
        </p:spPr>
        <p:txBody>
          <a:bodyPr/>
          <a:lstStyle>
            <a:lvl1pPr marL="352425" indent="-352425">
              <a:buFont typeface="+mj-lt"/>
              <a:buAutoNum type="arabicPeriod"/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 marL="693738" indent="-282575">
              <a:buFont typeface="+mj-lt"/>
              <a:buAutoNum type="arabicPeriod"/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 marL="974725" indent="-258763">
              <a:buFont typeface="+mj-lt"/>
              <a:buAutoNum type="arabicPeriod"/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 marL="974725" indent="-258763">
              <a:buFont typeface="+mj-lt"/>
              <a:buAutoNum type="arabicPeriod"/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 marL="974725" indent="-258763">
              <a:buFont typeface="+mj-lt"/>
              <a:buAutoNum type="arabicPeriod"/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1AE0F1-2713-8DF7-8A15-5BAF8E13F34D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32AF69-199B-9E07-893E-1054B2A2C6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D727D49-C7BB-F7BA-20D2-54926E8A66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F8C718C4-9399-94A7-2840-1D89C7F1C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11277600" cy="3699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Numbered list slide</a:t>
            </a:r>
          </a:p>
        </p:txBody>
      </p:sp>
    </p:spTree>
    <p:extLst>
      <p:ext uri="{BB962C8B-B14F-4D97-AF65-F5344CB8AC3E}">
        <p14:creationId xmlns:p14="http://schemas.microsoft.com/office/powerpoint/2010/main" val="27160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399" y="6354482"/>
            <a:ext cx="4724398" cy="18288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5181599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8A544948-53C7-03B1-8288-781A30A654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600364"/>
            <a:ext cx="5638796" cy="5253711"/>
          </a:xfrm>
          <a:prstGeom prst="roundRect">
            <a:avLst>
              <a:gd name="adj" fmla="val 3006"/>
            </a:avLst>
          </a:prstGeom>
          <a:solidFill>
            <a:schemeClr val="bg1">
              <a:lumMod val="95000"/>
            </a:schemeClr>
          </a:solidFill>
        </p:spPr>
        <p:txBody>
          <a:bodyPr bIns="1005840" anchor="ctr" anchorCtr="0"/>
          <a:lstStyle>
            <a:lvl1pPr algn="ctr">
              <a:defRPr sz="20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43B55-15D9-55F1-2C96-EF9E54BD4A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5181597" cy="369947"/>
          </a:xfrm>
        </p:spPr>
        <p:txBody>
          <a:bodyPr/>
          <a:lstStyle/>
          <a:p>
            <a:r>
              <a:rPr lang="en-US"/>
              <a:t>Half page image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0033B31-7DAC-4804-47CC-5FFFDDCE74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F86C1C-718B-4C8E-F5E4-24DBEDCF48D9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459AAF1-75DC-2BBC-855E-9DBD5F7391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14984"/>
            <a:ext cx="5181597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0DAA1A-5DDC-F398-0E85-E55AA908525D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5978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399" y="6354482"/>
            <a:ext cx="4724398" cy="18288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6705600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B5826972-BBA9-A49D-B691-07A1B1531E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16950" y="600365"/>
            <a:ext cx="4117848" cy="5275582"/>
          </a:xfrm>
          <a:prstGeom prst="roundRect">
            <a:avLst>
              <a:gd name="adj" fmla="val 3006"/>
            </a:avLst>
          </a:prstGeom>
          <a:solidFill>
            <a:schemeClr val="bg1">
              <a:lumMod val="95000"/>
            </a:schemeClr>
          </a:solidFill>
        </p:spPr>
        <p:txBody>
          <a:bodyPr bIns="1005840" anchor="ctr" anchorCtr="0"/>
          <a:lstStyle>
            <a:lvl1pPr algn="ctr">
              <a:defRPr sz="20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599B0-AE54-3871-F56B-3435311E2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6705598" cy="369947"/>
          </a:xfrm>
        </p:spPr>
        <p:txBody>
          <a:bodyPr/>
          <a:lstStyle/>
          <a:p>
            <a:r>
              <a:rPr lang="en-US"/>
              <a:t>Third page image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098A766-A8A9-8550-D5F1-C0C2CD9860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DE6F2E-A980-5663-C9DD-13C31E0415CC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47FA79C-4B0F-8AA2-4B11-ECA5AD6921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14984"/>
            <a:ext cx="6705598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8277D4-92D8-2F82-4992-D29C729A01BA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1340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ntai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0C3AC-DCA5-5683-17BC-16EE1FE20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Photo container 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333B50-2DFD-31AC-17B1-97E33CC93481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8D9F742-6113-CC51-3FA2-6AFA01902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DCB95B9-61D1-97A4-EDD8-9BD57A54C0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7201" y="1231901"/>
            <a:ext cx="1706300" cy="2202836"/>
          </a:xfrm>
          <a:prstGeom prst="roundRect">
            <a:avLst>
              <a:gd name="adj" fmla="val 6962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0938628A-BA22-3D58-43CD-14238E37A93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04201" y="1231901"/>
            <a:ext cx="3630103" cy="2202836"/>
          </a:xfrm>
          <a:prstGeom prst="roundRect">
            <a:avLst>
              <a:gd name="adj" fmla="val 5260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654341A1-1F0B-183B-A0C3-7AF91CFE016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04804" y="3650292"/>
            <a:ext cx="7429500" cy="2225165"/>
          </a:xfrm>
          <a:prstGeom prst="roundRect">
            <a:avLst>
              <a:gd name="adj" fmla="val 5260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9DDB6E45-1C34-375A-0EAE-41C2D77F9D0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7200" y="3650292"/>
            <a:ext cx="3630103" cy="2225165"/>
          </a:xfrm>
          <a:prstGeom prst="roundRect">
            <a:avLst>
              <a:gd name="adj" fmla="val 5260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AEBADB4-9AF9-0ABC-C44A-B07619C53B2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81001" y="1231901"/>
            <a:ext cx="5505699" cy="2225165"/>
          </a:xfrm>
          <a:prstGeom prst="roundRect">
            <a:avLst>
              <a:gd name="adj" fmla="val 5260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6AC69B-5466-20B2-7C5F-06D1D758390F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1513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ntain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0C3AC-DCA5-5683-17BC-16EE1FE20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Photo container 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333B50-2DFD-31AC-17B1-97E33CC93481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8D9F742-6113-CC51-3FA2-6AFA01902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DCB95B9-61D1-97A4-EDD8-9BD57A54C0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7200" y="1231901"/>
            <a:ext cx="7429500" cy="4643556"/>
          </a:xfrm>
          <a:prstGeom prst="roundRect">
            <a:avLst>
              <a:gd name="adj" fmla="val 2525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0938628A-BA22-3D58-43CD-14238E37A93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04201" y="1231901"/>
            <a:ext cx="3630103" cy="3053736"/>
          </a:xfrm>
          <a:prstGeom prst="roundRect">
            <a:avLst>
              <a:gd name="adj" fmla="val 4012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654341A1-1F0B-183B-A0C3-7AF91CFE016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04200" y="4501192"/>
            <a:ext cx="3630104" cy="1374265"/>
          </a:xfrm>
          <a:prstGeom prst="roundRect">
            <a:avLst>
              <a:gd name="adj" fmla="val 7108"/>
            </a:avLst>
          </a:prstGeom>
          <a:solidFill>
            <a:schemeClr val="bg2"/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7029FE-19AA-7340-92F7-C682CAE62D04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6445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hoto Gr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5B82C53-1012-3481-1D8B-9A973A6A63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7200" y="2226625"/>
            <a:ext cx="3654530" cy="3653135"/>
          </a:xfrm>
          <a:prstGeom prst="roundRect">
            <a:avLst>
              <a:gd name="adj" fmla="val 3022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A7059C6-7CE6-4D82-DDE9-F3F98E74AE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7200" y="1379990"/>
            <a:ext cx="3654530" cy="615129"/>
          </a:xfrm>
        </p:spPr>
        <p:txBody>
          <a:bodyPr anchor="t" anchorCtr="0"/>
          <a:lstStyle>
            <a:lvl1pPr algn="l">
              <a:defRPr sz="14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l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 marL="14288" indent="0" algn="ctr">
              <a:buNone/>
              <a:tabLst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22DF01B-7644-A390-E4F6-764DA6136C3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68735" y="1367998"/>
            <a:ext cx="3654530" cy="615129"/>
          </a:xfrm>
        </p:spPr>
        <p:txBody>
          <a:bodyPr anchor="t" anchorCtr="0"/>
          <a:lstStyle>
            <a:lvl1pPr algn="l">
              <a:defRPr sz="14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l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 marL="14288" indent="0" algn="ctr">
              <a:buNone/>
              <a:tabLst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7075102D-538C-69B0-5D60-897D6C9D033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80270" y="1367998"/>
            <a:ext cx="3654530" cy="615129"/>
          </a:xfrm>
        </p:spPr>
        <p:txBody>
          <a:bodyPr anchor="t" anchorCtr="0"/>
          <a:lstStyle>
            <a:lvl1pPr algn="l">
              <a:defRPr sz="14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l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 marL="14288" indent="0" algn="ctr">
              <a:buNone/>
              <a:tabLst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9FC40A-9097-99BD-31C7-22F8A1B1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Three photo grid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E5307B-62D5-A2FA-0E9C-E7D5F81CB830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D3773843-5075-A465-123E-D681549C1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E7E14B-A355-E3DD-A5B0-62C4E720AB4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268735" y="2226625"/>
            <a:ext cx="3654530" cy="3653135"/>
          </a:xfrm>
          <a:prstGeom prst="roundRect">
            <a:avLst>
              <a:gd name="adj" fmla="val 3022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BDF3E4C-83A4-D88C-ED2A-1212317E6F3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080270" y="2226625"/>
            <a:ext cx="3654530" cy="3653135"/>
          </a:xfrm>
          <a:prstGeom prst="roundRect">
            <a:avLst>
              <a:gd name="adj" fmla="val 3022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E8315E-8157-978E-F720-5A757B127074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9997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key point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7" y="1823951"/>
            <a:ext cx="11277599" cy="3879174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8426363-2A41-4CB6-1D06-3BC074570C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212E472-FCD0-E647-FE92-19A862DCC36A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35A5C9D-CD12-F4FD-6AE6-F0B911B96E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5D185A-F1DE-0777-5097-1C0BDAB08321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7915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key points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3951"/>
            <a:ext cx="5570222" cy="3879174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D6802556-83A6-B1F9-7E5A-9B6B8BDA50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4576" y="1823951"/>
            <a:ext cx="5570221" cy="3891049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A7A1D92-E078-CD38-555C-4278D53B0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808C9-A583-57D6-C70D-D698B9C5621C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1FCFC42-3331-F34F-DC40-3BFA007719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F7DE23-9513-59CE-663B-DE0D0C587679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32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ee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B87BB424-C58F-2313-2308-BC8411DEA16E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8020C1-46F9-35E1-1D71-3077791EA290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CE4B458B-722F-0634-30AF-36BEF919D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F0E6225-459D-CAE1-4107-B52D097604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787822"/>
            <a:ext cx="9362661" cy="2498718"/>
          </a:xfrm>
        </p:spPr>
        <p:txBody>
          <a:bodyPr anchor="t" anchorCtr="0"/>
          <a:lstStyle>
            <a:lvl1pPr algn="l">
              <a:lnSpc>
                <a:spcPct val="85000"/>
              </a:lnSpc>
              <a:defRPr sz="9600">
                <a:solidFill>
                  <a:schemeClr val="tx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E332333-56D1-F9E7-65E3-F724CA456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8" y="3285553"/>
            <a:ext cx="9363456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tx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407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Three key points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3662429" cy="3886200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4A21615-0E9D-08B0-9FCF-E971CB5B6B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64785" y="1828800"/>
            <a:ext cx="3662429" cy="3886200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014211C-C3D7-C74F-DDC5-2B37CD2D0B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72371" y="1828800"/>
            <a:ext cx="3662429" cy="3886200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B2E307-4B1C-65C2-1E80-315E04D19C85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D36DB1F-502B-0F09-D8B4-9FB0DFC38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 dirty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1B2E5B-787C-F551-F6E5-D627F19668CD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0601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Four key points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5570222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ECEE907-9459-0A40-C34A-C7A9D668AD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64576" y="1828800"/>
            <a:ext cx="5570222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BA096EB-046F-E401-2930-4AFEBA0474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198" y="3845330"/>
            <a:ext cx="5570222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FEF09B9-C2B0-FE7F-BD3C-EE0CBA4FBF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4576" y="3845330"/>
            <a:ext cx="5570222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479C918-D371-04AF-572D-97CC37E24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E4F45A-A88F-8615-8112-0FCD8255E1E1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9557C42-95A4-5397-6F20-CF8BFA8EBD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DA47AA-F4CE-F2D3-3BA2-AB77B193ABAD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9915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Six key points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8800"/>
            <a:ext cx="3662429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ECEE907-9459-0A40-C34A-C7A9D668AD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64786" y="1828800"/>
            <a:ext cx="3662428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BA096EB-046F-E401-2930-4AFEBA0474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2372" y="1828800"/>
            <a:ext cx="3662428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FEF09B9-C2B0-FE7F-BD3C-EE0CBA4FBF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198" y="3845330"/>
            <a:ext cx="3662429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9589FCB-4404-69FC-B816-FA536B0F03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64786" y="3845330"/>
            <a:ext cx="3662428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E9CA2A1D-2B40-FF11-BB55-9F9B3FABD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72372" y="3845330"/>
            <a:ext cx="3662428" cy="1869669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07882D6-CD74-6B1C-A3DA-E243BA137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980BF2-93C3-DC69-6157-D8D9744E1832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538DFA9-74AD-86DE-F8F0-27C7568192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A30885-01E6-6AE8-B756-571107EC6D50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834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Key Point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key point with icon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7" y="2691245"/>
            <a:ext cx="11277599" cy="3016274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83FBDD53-352F-5F9B-CA49-DC44E13555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197" y="1835141"/>
            <a:ext cx="698865" cy="699380"/>
          </a:xfrm>
          <a:prstGeom prst="rect">
            <a:avLst/>
          </a:prstGeom>
          <a:solidFill>
            <a:schemeClr val="bg1"/>
          </a:solidFill>
        </p:spPr>
        <p:txBody>
          <a:bodyPr lIns="0" bIns="54864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EA0007A-7E68-FD4F-6D9B-90E41FA2D8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BD15D5A-59E9-A700-2202-BB295C8563E9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8B49B4F-A304-41AD-2BCA-C50421FC9C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14B73E-8901-A70F-BC10-F9673426A3EC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079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Key Point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key points with icons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2688597"/>
            <a:ext cx="5570222" cy="3014527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D6802556-83A6-B1F9-7E5A-9B6B8BDA50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4576" y="2691245"/>
            <a:ext cx="5570221" cy="3023755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2862D30-F5D3-64E8-3380-081AD4D6DB6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7197" y="1835141"/>
            <a:ext cx="698865" cy="699380"/>
          </a:xfrm>
          <a:prstGeom prst="rect">
            <a:avLst/>
          </a:prstGeom>
          <a:noFill/>
        </p:spPr>
        <p:txBody>
          <a:bodyPr lIns="0" bIns="54864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F9AFF6-6275-390C-4F9A-6B08254C518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64576" y="1835141"/>
            <a:ext cx="698865" cy="699380"/>
          </a:xfrm>
          <a:prstGeom prst="rect">
            <a:avLst/>
          </a:prstGeom>
          <a:noFill/>
        </p:spPr>
        <p:txBody>
          <a:bodyPr lIns="0" bIns="54864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36DAB16-4456-B914-73F1-75E1EF5775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C0F133-4FFE-AF37-87C8-6274151E118D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96D5229-1DC8-2BD4-C1FD-13DC202ACC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852E75-20BA-9FA6-9B3C-F45493ED9ECF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1945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Key Point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Three key points with icons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2688596"/>
            <a:ext cx="3662429" cy="3026403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4A21615-0E9D-08B0-9FCF-E971CB5B6B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64785" y="2688596"/>
            <a:ext cx="3662429" cy="3026403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014211C-C3D7-C74F-DDC5-2B37CD2D0B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72371" y="2688596"/>
            <a:ext cx="3662429" cy="3026403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B120F6F-7C6F-7716-DB1A-93DAA36DD47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7197" y="1835141"/>
            <a:ext cx="698865" cy="699380"/>
          </a:xfrm>
          <a:prstGeom prst="rect">
            <a:avLst/>
          </a:prstGeom>
          <a:noFill/>
        </p:spPr>
        <p:txBody>
          <a:bodyPr lIns="0" bIns="54864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A9F117D-135B-064B-1E2F-E5C93C2D8A6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4785" y="1835141"/>
            <a:ext cx="698865" cy="699380"/>
          </a:xfrm>
          <a:prstGeom prst="rect">
            <a:avLst/>
          </a:prstGeom>
          <a:noFill/>
        </p:spPr>
        <p:txBody>
          <a:bodyPr lIns="0" bIns="54864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E54A74A-A97F-C94A-9940-6C4907675C6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72371" y="1835141"/>
            <a:ext cx="698865" cy="699380"/>
          </a:xfrm>
          <a:prstGeom prst="rect">
            <a:avLst/>
          </a:prstGeom>
          <a:noFill/>
        </p:spPr>
        <p:txBody>
          <a:bodyPr lIns="0" bIns="54864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8551BB4-CA6B-4D73-7FF7-0CE527B953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7BC7D8A-66FC-0C8A-F57A-39409FE169FF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748335A5-CD97-BEBD-3CD0-F607EE2FEE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9B66F6-49C6-37E8-4C2D-6968AA2E5977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7460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Key Point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Four key points with icons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2492020"/>
            <a:ext cx="5570222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ECEE907-9459-0A40-C34A-C7A9D668AD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64576" y="2492020"/>
            <a:ext cx="5570222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BA096EB-046F-E401-2930-4AFEBA0474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198" y="4589663"/>
            <a:ext cx="5570222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FEF09B9-C2B0-FE7F-BD3C-EE0CBA4FBF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4576" y="4589663"/>
            <a:ext cx="5570222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00A4AC8E-F8DC-72BB-45B0-F21DCA847AE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7198" y="1835141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25E0BC9-A63D-347C-9E72-01FE31B3EEB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4577" y="1835141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A728221-7755-BA4B-B6E8-5D65B5C181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7198" y="3950933"/>
            <a:ext cx="489896" cy="490257"/>
          </a:xfrm>
          <a:prstGeom prst="rect">
            <a:avLst/>
          </a:prstGeom>
          <a:noFill/>
        </p:spPr>
        <p:txBody>
          <a:bodyPr vert="horz" lIns="0" tIns="0" rIns="0" bIns="91440" rtlCol="0" anchor="ctr" anchorCtr="0">
            <a:noAutofit/>
          </a:bodyPr>
          <a:lstStyle>
            <a:lvl1pPr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Icon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204EF673-C49D-9541-679B-EEEF4F69E68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64577" y="3950933"/>
            <a:ext cx="489896" cy="490257"/>
          </a:xfrm>
          <a:prstGeom prst="rect">
            <a:avLst/>
          </a:prstGeom>
          <a:noFill/>
        </p:spPr>
        <p:txBody>
          <a:bodyPr vert="horz" lIns="0" tIns="0" rIns="0" bIns="91440" rtlCol="0" anchor="ctr" anchorCtr="0">
            <a:noAutofit/>
          </a:bodyPr>
          <a:lstStyle>
            <a:lvl1pPr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Icon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3B013E1-C31D-608E-7CDF-CC7F7C3416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A435AD-C95D-6454-04C9-B49BD38E76B2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68C0F7A0-6B86-4116-35B1-16E38DE78A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87552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</p:spTree>
    <p:extLst>
      <p:ext uri="{BB962C8B-B14F-4D97-AF65-F5344CB8AC3E}">
        <p14:creationId xmlns:p14="http://schemas.microsoft.com/office/powerpoint/2010/main" val="393645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Key Point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Six key points with icons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FEF09B9-C2B0-FE7F-BD3C-EE0CBA4FBF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198" y="4589663"/>
            <a:ext cx="3662429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9589FCB-4404-69FC-B816-FA536B0F03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64786" y="4589663"/>
            <a:ext cx="3662428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E9CA2A1D-2B40-FF11-BB55-9F9B3FABD8B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72372" y="4589663"/>
            <a:ext cx="3662428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9A6891C-9FC4-BE7A-C7DE-8208843E627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7198" y="2492020"/>
            <a:ext cx="3662428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CFF38BC6-556B-1971-4802-E37936CC20A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7198" y="1835141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EAAD7883-D51E-DC74-2E53-D506660793D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64786" y="2492020"/>
            <a:ext cx="3662428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A5C6EEB9-1C62-F13C-0AFA-683F018CB82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2372" y="2492020"/>
            <a:ext cx="3662428" cy="1125336"/>
          </a:xfrm>
          <a:prstGeom prst="roundRect">
            <a:avLst>
              <a:gd name="adj" fmla="val 5707"/>
            </a:avLst>
          </a:prstGeom>
          <a:solidFill>
            <a:schemeClr val="bg2"/>
          </a:solidFill>
          <a:ln>
            <a:noFill/>
          </a:ln>
        </p:spPr>
        <p:txBody>
          <a:bodyPr lIns="182880" tIns="182880" rIns="182880" bIns="182880"/>
          <a:lstStyle>
            <a:lvl1pPr>
              <a:lnSpc>
                <a:spcPct val="90000"/>
              </a:lnSpc>
              <a:spcBef>
                <a:spcPts val="1800"/>
              </a:spcBef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AF1349E6-4F00-57DA-D8D2-F4991A1FB45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62282" y="1835141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80B49674-07F3-064D-0728-F86D96B6C49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67366" y="1835141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D4EA1D5-3C43-03C1-47F0-F0362FB567EF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7198" y="3950178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D63A449-498C-0A76-0124-2A048AA40C4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262282" y="3950178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2799FB56-6BD4-424F-CA41-96F452CED5F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067366" y="3950178"/>
            <a:ext cx="489896" cy="490257"/>
          </a:xfrm>
          <a:prstGeom prst="rect">
            <a:avLst/>
          </a:prstGeom>
          <a:noFill/>
        </p:spPr>
        <p:txBody>
          <a:bodyPr lIns="0" bIns="91440" anchor="ctr" anchorCtr="0"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8175ACC-3D85-CB68-2C72-2C3AE51A7B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294429-F1D2-6620-1046-0A192A369E34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99E98CE-BAEF-9C88-26FE-3E86B1A005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D1602F-4123-1808-D74B-4FFBC653D953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1910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+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4393671-9E85-7C92-AF96-53ADE48F320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vert="horz" lIns="5852160" tIns="0" rIns="0" bIns="0" rtlCol="0" anchor="ctr" anchorCtr="1">
            <a:noAutofit/>
          </a:bodyPr>
          <a:lstStyle>
            <a:lvl1pPr>
              <a:defRPr lang="en-US" b="0" i="0" dirty="0">
                <a:latin typeface="Zebra Sans" pitchFamily="2" charset="77"/>
              </a:defRPr>
            </a:lvl1pPr>
          </a:lstStyle>
          <a:p>
            <a:pPr lvl="0" algn="r"/>
            <a:r>
              <a:rPr lang="en-US" dirty="0"/>
              <a:t>Insert background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600364"/>
            <a:ext cx="5638796" cy="5253711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E636C7F-6C1F-34D8-F9C1-B312770E57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32788" y="6325191"/>
            <a:ext cx="816297" cy="251167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57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+ Phot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4393671-9E85-7C92-AF96-53ADE48F320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vert="horz" lIns="0" tIns="0" rIns="5852160" bIns="0" rtlCol="0" anchor="ctr" anchorCtr="1">
            <a:noAutofit/>
          </a:bodyPr>
          <a:lstStyle>
            <a:lvl1pPr>
              <a:defRPr lang="en-US" b="0" i="0" dirty="0">
                <a:latin typeface="Zebra Sans" pitchFamily="2" charset="77"/>
              </a:defRPr>
            </a:lvl1pPr>
          </a:lstStyle>
          <a:p>
            <a:pPr lvl="0" algn="r"/>
            <a:r>
              <a:rPr lang="en-US" dirty="0"/>
              <a:t>Insert background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600364"/>
            <a:ext cx="5638796" cy="5253711"/>
          </a:xfrm>
          <a:prstGeom prst="roundRect">
            <a:avLst>
              <a:gd name="adj" fmla="val 3064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D9027F3-85DD-34D0-C621-291E65F5CFC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32788" y="6325191"/>
            <a:ext cx="816297" cy="251167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07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lines on a black background&#10;&#10;AI-generated content may be incorrect.">
            <a:extLst>
              <a:ext uri="{FF2B5EF4-FFF2-40B4-BE49-F238E27FC236}">
                <a16:creationId xmlns:a16="http://schemas.microsoft.com/office/drawing/2014/main" id="{807F5D37-D382-81A8-52CF-DDCA9DC2D7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3512" y="0"/>
            <a:ext cx="6888488" cy="68579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2226D81-E3D8-BE87-A7F8-9E03E48839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76FA81D-88A7-B414-AB3E-7470BDF48F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091866E-8729-5A57-9C50-D60CD64EA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782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+ Phot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4393671-9E85-7C92-AF96-53ADE48F320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vert="horz" lIns="5852160" tIns="0" rIns="0" bIns="0" rtlCol="0" anchor="ctr" anchorCtr="1">
            <a:noAutofit/>
          </a:bodyPr>
          <a:lstStyle>
            <a:lvl1pPr>
              <a:defRPr lang="en-US" b="0" i="0" dirty="0">
                <a:latin typeface="Zebra Sans" pitchFamily="2" charset="77"/>
              </a:defRPr>
            </a:lvl1pPr>
          </a:lstStyle>
          <a:p>
            <a:pPr lvl="0" algn="r"/>
            <a:r>
              <a:rPr lang="en-US" dirty="0"/>
              <a:t>Insert background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600364"/>
            <a:ext cx="4117848" cy="5253711"/>
          </a:xfrm>
          <a:prstGeom prst="roundRect">
            <a:avLst>
              <a:gd name="adj" fmla="val 3500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E79F7A3-8E51-0C80-555F-24813D51DC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32788" y="6325191"/>
            <a:ext cx="816297" cy="251167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2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+ Photo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4393671-9E85-7C92-AF96-53ADE48F320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vert="horz" lIns="0" tIns="0" rIns="5852160" bIns="0" rtlCol="0" anchor="ctr" anchorCtr="1">
            <a:noAutofit/>
          </a:bodyPr>
          <a:lstStyle>
            <a:lvl1pPr>
              <a:defRPr lang="en-US" b="0" i="0" dirty="0">
                <a:latin typeface="Zebra Sans" pitchFamily="2" charset="77"/>
              </a:defRPr>
            </a:lvl1pPr>
          </a:lstStyle>
          <a:p>
            <a:pPr lvl="0" algn="r"/>
            <a:r>
              <a:rPr lang="en-US" dirty="0"/>
              <a:t>Insert background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16948" y="600364"/>
            <a:ext cx="4117848" cy="5253711"/>
          </a:xfrm>
          <a:prstGeom prst="roundRect">
            <a:avLst>
              <a:gd name="adj" fmla="val 3500"/>
            </a:avLst>
          </a:prstGeom>
          <a:solidFill>
            <a:schemeClr val="bg2"/>
          </a:solidFill>
          <a:ln>
            <a:noFill/>
          </a:ln>
        </p:spPr>
        <p:txBody>
          <a:bodyPr lIns="274320" tIns="182880" rIns="274320" bIns="182880"/>
          <a:lstStyle>
            <a:lvl1pPr>
              <a:lnSpc>
                <a:spcPct val="90000"/>
              </a:lnSpc>
              <a:spcBef>
                <a:spcPts val="1800"/>
              </a:spcBef>
              <a:defRPr sz="4000" b="0" i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12F6554-D64F-EC2F-C38A-1A39BFEB593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32788" y="6325191"/>
            <a:ext cx="816297" cy="251167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08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2E969-3AC0-AF8F-0564-1900D0C2B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Headline only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7770B-58F9-7CE6-1ACD-523F3516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957E2E-5D8F-BFB8-38B4-D8E67EBD064F}"/>
              </a:ext>
            </a:extLst>
          </p:cNvPr>
          <p:cNvCxnSpPr>
            <a:cxnSpLocks/>
          </p:cNvCxnSpPr>
          <p:nvPr userDrawn="1"/>
        </p:nvCxnSpPr>
        <p:spPr>
          <a:xfrm>
            <a:off x="457198" y="46989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8D3DF23-B69C-741F-5B58-4CCA58953476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17344FB-101B-6E81-7F78-ACBF1ACF8C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008C45-E053-B8E4-2CD3-9BEA58E11D83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1808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u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726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8800"/>
            <a:ext cx="11277600" cy="38862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tabLst/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0" indent="0">
              <a:lnSpc>
                <a:spcPct val="90000"/>
              </a:lnSpc>
              <a:spcBef>
                <a:spcPts val="300"/>
              </a:spcBef>
              <a:buNone/>
              <a:defRPr sz="7200" b="0" i="0" spc="-50" baseline="0">
                <a:solidFill>
                  <a:schemeClr val="tx2"/>
                </a:solidFill>
                <a:latin typeface="Zebra Sans Cnd ExtraBold" pitchFamily="2" charset="77"/>
              </a:defRPr>
            </a:lvl2pPr>
            <a:lvl3pPr marL="165100" indent="-165100">
              <a:spcBef>
                <a:spcPts val="600"/>
              </a:spcBef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 marL="165100" indent="-165100">
              <a:spcBef>
                <a:spcPts val="600"/>
              </a:spcBef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 marL="165100" indent="-165100">
              <a:spcBef>
                <a:spcPts val="600"/>
              </a:spcBef>
              <a:tabLst/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EYEBROW TEXT GOES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5C90A5D-1A3D-12A4-6412-5F373CD4FE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26472BB-856F-9FB5-C370-2163D2AD50C4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316BAA2-F49B-A199-4034-C80263E97DA1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6830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2E969-3AC0-AF8F-0564-1900D0C2B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only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42D072-56D4-6ADB-EBE4-91E571C65774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E23BEAB-5296-2928-99DA-AEC7F4E5AC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</p:spTree>
    <p:extLst>
      <p:ext uri="{BB962C8B-B14F-4D97-AF65-F5344CB8AC3E}">
        <p14:creationId xmlns:p14="http://schemas.microsoft.com/office/powerpoint/2010/main" val="105357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u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39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8800"/>
            <a:ext cx="11277600" cy="38862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tabLst/>
              <a:defRPr sz="1400" b="0" i="0">
                <a:solidFill>
                  <a:schemeClr val="bg1"/>
                </a:solidFill>
                <a:latin typeface="Zebra Sans" pitchFamily="2" charset="77"/>
              </a:defRPr>
            </a:lvl1pPr>
            <a:lvl2pPr marL="0" indent="0">
              <a:lnSpc>
                <a:spcPct val="90000"/>
              </a:lnSpc>
              <a:spcBef>
                <a:spcPts val="300"/>
              </a:spcBef>
              <a:buNone/>
              <a:defRPr sz="7200" b="0" i="0" spc="-50" baseline="0">
                <a:solidFill>
                  <a:schemeClr val="bg1"/>
                </a:solidFill>
                <a:latin typeface="Zebra Sans Cnd ExtraBold" pitchFamily="2" charset="77"/>
              </a:defRPr>
            </a:lvl2pPr>
            <a:lvl3pPr marL="165100" indent="-165100">
              <a:spcBef>
                <a:spcPts val="600"/>
              </a:spcBef>
              <a:tabLst/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 marL="165100" indent="-165100">
              <a:spcBef>
                <a:spcPts val="600"/>
              </a:spcBef>
              <a:tabLst/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 marL="165100" indent="-165100">
              <a:spcBef>
                <a:spcPts val="600"/>
              </a:spcBef>
              <a:tabLst/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EYEBROW TEXT GOES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5553ED-3DF8-C2DE-8E6B-3F750584D0AF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5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Table full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1A9F9AEC-777A-1D1D-2F3C-9F269BC0CD6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57198" y="1330036"/>
            <a:ext cx="11277600" cy="4389812"/>
          </a:xfrm>
        </p:spPr>
        <p:txBody>
          <a:bodyPr bIns="1097280" anchor="ctr" anchorCtr="1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AB80E41-93A2-EAD1-2A05-2B4D5AC8BF5A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4E062E07-5301-C781-0A7A-F97E78E6E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F34B63-860A-E2BB-A4F9-C160FC37ADFE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04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1A9F9AEC-777A-1D1D-2F3C-9F269BC0CD6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68796" y="600365"/>
            <a:ext cx="7366001" cy="5119484"/>
          </a:xfrm>
        </p:spPr>
        <p:txBody>
          <a:bodyPr bIns="1097280" anchor="ctr" anchorCtr="1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DC700E3-AD88-3157-A054-A0BD7A2280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8800"/>
            <a:ext cx="3454401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FFB157B-8792-AC7A-4D95-9066BF27A3D5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2">
            <a:extLst>
              <a:ext uri="{FF2B5EF4-FFF2-40B4-BE49-F238E27FC236}">
                <a16:creationId xmlns:a16="http://schemas.microsoft.com/office/drawing/2014/main" id="{6C516945-6B64-BF9C-73B1-2F19B9127E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3454399" cy="369947"/>
          </a:xfrm>
        </p:spPr>
        <p:txBody>
          <a:bodyPr/>
          <a:lstStyle/>
          <a:p>
            <a:r>
              <a:rPr lang="en-US"/>
              <a:t>Table half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1FD843-5F17-31AD-3E33-A03BBCF2C230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210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lines on a black background&#10;&#10;AI-generated content may be incorrect.">
            <a:extLst>
              <a:ext uri="{FF2B5EF4-FFF2-40B4-BE49-F238E27FC236}">
                <a16:creationId xmlns:a16="http://schemas.microsoft.com/office/drawing/2014/main" id="{78AFFC92-4550-675B-6FD4-C969D35C77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506"/>
          <a:stretch/>
        </p:blipFill>
        <p:spPr>
          <a:xfrm rot="10800000" flipH="1" flipV="1">
            <a:off x="4417403" y="0"/>
            <a:ext cx="7774598" cy="68580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4C6AA54-F83A-748F-99A9-260A734D00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5D5ACBC-5424-B1C1-AEAE-0853852BA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8093FF-F104-AB83-014F-6F5AB78A3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590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Table half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1A9F9AEC-777A-1D1D-2F3C-9F269BC0CD6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324596" y="1823950"/>
            <a:ext cx="5410201" cy="3895898"/>
          </a:xfrm>
        </p:spPr>
        <p:txBody>
          <a:bodyPr bIns="1097280" anchor="ctr" anchorCtr="1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750C606-EB74-A016-275C-8E428EC7C4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5410201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4E5303-3E60-DA20-DEBD-3ECCC0D1647E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700BBF0D-CD50-CA1E-7AA6-D45FD3FD7A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361CC3-FC5F-B3A4-B61F-DC336DCE79DA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9110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Chart full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4CACF0D4-7050-8955-163A-74910AFB2540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57199" y="1330036"/>
            <a:ext cx="11277600" cy="4389727"/>
          </a:xfrm>
        </p:spPr>
        <p:txBody>
          <a:bodyPr vert="horz" lIns="0" tIns="0" rIns="0" bIns="1097280" rtlCol="0" anchor="ctr" anchorCtr="1">
            <a:noAutofit/>
          </a:bodyPr>
          <a:lstStyle>
            <a:lvl1pPr>
              <a:defRPr lang="en-US"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0A245F3-635C-40FC-DBC2-64B161FDED0B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EEADFE9F-FD93-1FE8-3863-E29E94E401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DBACA10-055A-CCAB-A466-292514E3B025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649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C54E3C6D-83DC-A03F-F2A7-41CF273C7CF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68797" y="600364"/>
            <a:ext cx="7366002" cy="5119399"/>
          </a:xfrm>
        </p:spPr>
        <p:txBody>
          <a:bodyPr vert="horz" lIns="0" tIns="0" rIns="0" bIns="1097280" rtlCol="0" anchor="ctr" anchorCtr="1">
            <a:noAutofit/>
          </a:bodyPr>
          <a:lstStyle>
            <a:lvl1pPr>
              <a:defRPr lang="en-US"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075F183-6324-62D6-31E7-305FB8B661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1828800"/>
            <a:ext cx="3454401" cy="38862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BF83E17-A413-636E-085D-2C25BB5347FD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11E3F9C1-A429-F4C5-B3C6-D0BEE7F5F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3454399" cy="369947"/>
          </a:xfrm>
        </p:spPr>
        <p:txBody>
          <a:bodyPr/>
          <a:lstStyle/>
          <a:p>
            <a:r>
              <a:rPr lang="en-US"/>
              <a:t>Chart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76B996-ECF1-A134-A68E-7BA404F53B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FCDE7C-201C-6C22-5F8B-5BF3244C184B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158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/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Timeline / Process 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17">
            <a:extLst>
              <a:ext uri="{FF2B5EF4-FFF2-40B4-BE49-F238E27FC236}">
                <a16:creationId xmlns:a16="http://schemas.microsoft.com/office/drawing/2014/main" id="{674F00F9-D910-BB49-AB7C-A3BC91EB5B9F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0" y="3257674"/>
            <a:ext cx="11694145" cy="1028458"/>
          </a:xfrm>
          <a:custGeom>
            <a:avLst/>
            <a:gdLst>
              <a:gd name="connsiteX0" fmla="*/ 0 w 11548263"/>
              <a:gd name="connsiteY0" fmla="*/ 0 h 1028458"/>
              <a:gd name="connsiteX1" fmla="*/ 1327759 w 11548263"/>
              <a:gd name="connsiteY1" fmla="*/ 0 h 1028458"/>
              <a:gd name="connsiteX2" fmla="*/ 4956395 w 11548263"/>
              <a:gd name="connsiteY2" fmla="*/ 0 h 1028458"/>
              <a:gd name="connsiteX3" fmla="*/ 6028464 w 11548263"/>
              <a:gd name="connsiteY3" fmla="*/ 0 h 1028458"/>
              <a:gd name="connsiteX4" fmla="*/ 6284154 w 11548263"/>
              <a:gd name="connsiteY4" fmla="*/ 0 h 1028458"/>
              <a:gd name="connsiteX5" fmla="*/ 10984859 w 11548263"/>
              <a:gd name="connsiteY5" fmla="*/ 0 h 1028458"/>
              <a:gd name="connsiteX6" fmla="*/ 11548263 w 11548263"/>
              <a:gd name="connsiteY6" fmla="*/ 514229 h 1028458"/>
              <a:gd name="connsiteX7" fmla="*/ 10984859 w 11548263"/>
              <a:gd name="connsiteY7" fmla="*/ 1028458 h 1028458"/>
              <a:gd name="connsiteX8" fmla="*/ 6284154 w 11548263"/>
              <a:gd name="connsiteY8" fmla="*/ 1028458 h 1028458"/>
              <a:gd name="connsiteX9" fmla="*/ 6028464 w 11548263"/>
              <a:gd name="connsiteY9" fmla="*/ 1028458 h 1028458"/>
              <a:gd name="connsiteX10" fmla="*/ 4956395 w 11548263"/>
              <a:gd name="connsiteY10" fmla="*/ 1028458 h 1028458"/>
              <a:gd name="connsiteX11" fmla="*/ 1327759 w 11548263"/>
              <a:gd name="connsiteY11" fmla="*/ 1028458 h 1028458"/>
              <a:gd name="connsiteX12" fmla="*/ 0 w 11548263"/>
              <a:gd name="connsiteY12" fmla="*/ 1028458 h 1028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548263" h="1028458">
                <a:moveTo>
                  <a:pt x="0" y="0"/>
                </a:moveTo>
                <a:lnTo>
                  <a:pt x="1327759" y="0"/>
                </a:lnTo>
                <a:lnTo>
                  <a:pt x="4956395" y="0"/>
                </a:lnTo>
                <a:lnTo>
                  <a:pt x="6028464" y="0"/>
                </a:lnTo>
                <a:lnTo>
                  <a:pt x="6284154" y="0"/>
                </a:lnTo>
                <a:lnTo>
                  <a:pt x="10984859" y="0"/>
                </a:lnTo>
                <a:lnTo>
                  <a:pt x="11548263" y="514229"/>
                </a:lnTo>
                <a:lnTo>
                  <a:pt x="10984859" y="1028458"/>
                </a:lnTo>
                <a:lnTo>
                  <a:pt x="6284154" y="1028458"/>
                </a:lnTo>
                <a:lnTo>
                  <a:pt x="6028464" y="1028458"/>
                </a:lnTo>
                <a:lnTo>
                  <a:pt x="4956395" y="1028458"/>
                </a:lnTo>
                <a:lnTo>
                  <a:pt x="1327759" y="1028458"/>
                </a:lnTo>
                <a:lnTo>
                  <a:pt x="0" y="1028458"/>
                </a:lnTo>
                <a:close/>
              </a:path>
            </a:pathLst>
          </a:custGeom>
          <a:solidFill>
            <a:schemeClr val="accent2"/>
          </a:solidFill>
          <a:ln w="31750">
            <a:noFill/>
          </a:ln>
          <a:scene3d>
            <a:camera prst="orthographicFront"/>
            <a:lightRig rig="balanced" dir="t"/>
          </a:scene3d>
          <a:sp3d/>
        </p:spPr>
        <p:txBody>
          <a:bodyPr vert="horz" wrap="square" lIns="0" tIns="0" rIns="0" bIns="0" rtlCol="0" anchor="ctr" anchorCtr="1">
            <a:noAutofit/>
          </a:bodyPr>
          <a:lstStyle>
            <a:lvl1pPr>
              <a:defRPr lang="en-US" sz="100" b="0" i="0" dirty="0">
                <a:solidFill>
                  <a:schemeClr val="accent3">
                    <a:alpha val="0"/>
                  </a:schemeClr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ext Placeholder 42">
            <a:extLst>
              <a:ext uri="{FF2B5EF4-FFF2-40B4-BE49-F238E27FC236}">
                <a16:creationId xmlns:a16="http://schemas.microsoft.com/office/drawing/2014/main" id="{DC3F4E3D-BE74-E2F7-977C-EA3A86064935}"/>
              </a:ext>
            </a:extLst>
          </p:cNvPr>
          <p:cNvSpPr>
            <a:spLocks noGrp="1" noChangeAspect="1"/>
          </p:cNvSpPr>
          <p:nvPr>
            <p:ph type="body" sz="quarter" idx="120" hasCustomPrompt="1"/>
          </p:nvPr>
        </p:nvSpPr>
        <p:spPr>
          <a:xfrm>
            <a:off x="543589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 algn="ctr">
              <a:defRPr lang="en-US" sz="1400" b="1" i="0" dirty="0">
                <a:solidFill>
                  <a:schemeClr val="bg1"/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/>
              <a:t>XXX</a:t>
            </a:r>
          </a:p>
        </p:txBody>
      </p:sp>
      <p:sp>
        <p:nvSpPr>
          <p:cNvPr id="10" name="Text Placeholder 42">
            <a:extLst>
              <a:ext uri="{FF2B5EF4-FFF2-40B4-BE49-F238E27FC236}">
                <a16:creationId xmlns:a16="http://schemas.microsoft.com/office/drawing/2014/main" id="{803C94F0-66B9-376D-9661-269563341303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40765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lIns="0" tIns="0" rIns="0" anchor="ctr" anchorCtr="1"/>
          <a:lstStyle>
            <a:lvl1pPr algn="ctr">
              <a:lnSpc>
                <a:spcPct val="90000"/>
              </a:lnSpc>
              <a:defRPr sz="1400" b="1" i="0">
                <a:solidFill>
                  <a:schemeClr val="bg1"/>
                </a:solidFill>
                <a:latin typeface="Zebra Sans Cnd ExtraBold" pitchFamily="2" charset="77"/>
              </a:defRPr>
            </a:lvl1pPr>
            <a:lvl2pPr marL="6350" indent="0" algn="ctr">
              <a:lnSpc>
                <a:spcPct val="90000"/>
              </a:lnSpc>
              <a:spcBef>
                <a:spcPts val="600"/>
              </a:spcBef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73037" indent="0" algn="ctr">
              <a:buNone/>
              <a:defRPr>
                <a:solidFill>
                  <a:schemeClr val="bg1"/>
                </a:solidFill>
              </a:defRPr>
            </a:lvl3pPr>
            <a:lvl4pPr marL="346075" indent="0" algn="ctr">
              <a:buNone/>
              <a:defRPr>
                <a:solidFill>
                  <a:schemeClr val="bg1"/>
                </a:solidFill>
              </a:defRPr>
            </a:lvl4pPr>
            <a:lvl5pPr marL="3460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11" name="Text Placeholder 42">
            <a:extLst>
              <a:ext uri="{FF2B5EF4-FFF2-40B4-BE49-F238E27FC236}">
                <a16:creationId xmlns:a16="http://schemas.microsoft.com/office/drawing/2014/main" id="{878C9BF8-5A2A-134F-1B97-7A49E00E8918}"/>
              </a:ext>
            </a:extLst>
          </p:cNvPr>
          <p:cNvSpPr>
            <a:spLocks noGrp="1" noChangeAspect="1"/>
          </p:cNvSpPr>
          <p:nvPr>
            <p:ph type="body" sz="quarter" idx="117" hasCustomPrompt="1"/>
          </p:nvPr>
        </p:nvSpPr>
        <p:spPr>
          <a:xfrm>
            <a:off x="166471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 algn="ctr">
              <a:defRPr lang="en-US" sz="1400" b="1" i="0" dirty="0">
                <a:solidFill>
                  <a:schemeClr val="bg1"/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/>
              <a:t>XXX</a:t>
            </a:r>
          </a:p>
        </p:txBody>
      </p:sp>
      <p:sp>
        <p:nvSpPr>
          <p:cNvPr id="12" name="Text Placeholder 42">
            <a:extLst>
              <a:ext uri="{FF2B5EF4-FFF2-40B4-BE49-F238E27FC236}">
                <a16:creationId xmlns:a16="http://schemas.microsoft.com/office/drawing/2014/main" id="{1ED6C3D5-A64C-8F66-6DB9-A54EC8A34047}"/>
              </a:ext>
            </a:extLst>
          </p:cNvPr>
          <p:cNvSpPr>
            <a:spLocks noGrp="1" noChangeAspect="1"/>
          </p:cNvSpPr>
          <p:nvPr>
            <p:ph type="body" sz="quarter" idx="118" hasCustomPrompt="1"/>
          </p:nvPr>
        </p:nvSpPr>
        <p:spPr>
          <a:xfrm>
            <a:off x="292177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 algn="ctr">
              <a:defRPr lang="en-US" sz="1400" b="1" i="0" dirty="0">
                <a:solidFill>
                  <a:schemeClr val="bg1"/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/>
              <a:t>XXX</a:t>
            </a:r>
          </a:p>
        </p:txBody>
      </p:sp>
      <p:sp>
        <p:nvSpPr>
          <p:cNvPr id="13" name="Text Placeholder 42">
            <a:extLst>
              <a:ext uri="{FF2B5EF4-FFF2-40B4-BE49-F238E27FC236}">
                <a16:creationId xmlns:a16="http://schemas.microsoft.com/office/drawing/2014/main" id="{03FD814B-16E1-256B-CF8B-28A4A9BCC475}"/>
              </a:ext>
            </a:extLst>
          </p:cNvPr>
          <p:cNvSpPr>
            <a:spLocks noGrp="1" noChangeAspect="1"/>
          </p:cNvSpPr>
          <p:nvPr>
            <p:ph type="body" sz="quarter" idx="119" hasCustomPrompt="1"/>
          </p:nvPr>
        </p:nvSpPr>
        <p:spPr>
          <a:xfrm>
            <a:off x="417883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 algn="ctr">
              <a:defRPr lang="en-US" sz="1400" b="1" i="0" dirty="0">
                <a:solidFill>
                  <a:schemeClr val="bg1"/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/>
              <a:t>XXX</a:t>
            </a:r>
          </a:p>
        </p:txBody>
      </p:sp>
      <p:sp>
        <p:nvSpPr>
          <p:cNvPr id="14" name="Text Placeholder 42">
            <a:extLst>
              <a:ext uri="{FF2B5EF4-FFF2-40B4-BE49-F238E27FC236}">
                <a16:creationId xmlns:a16="http://schemas.microsoft.com/office/drawing/2014/main" id="{6C95C2F0-793E-A1D5-8B2A-3F9F241C273D}"/>
              </a:ext>
            </a:extLst>
          </p:cNvPr>
          <p:cNvSpPr>
            <a:spLocks noGrp="1" noChangeAspect="1"/>
          </p:cNvSpPr>
          <p:nvPr>
            <p:ph type="body" sz="quarter" idx="121" hasCustomPrompt="1"/>
          </p:nvPr>
        </p:nvSpPr>
        <p:spPr>
          <a:xfrm>
            <a:off x="669295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 algn="ctr">
              <a:defRPr lang="en-US" sz="1400" b="1" i="0" dirty="0">
                <a:solidFill>
                  <a:schemeClr val="bg1"/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/>
              <a:t>XXX</a:t>
            </a:r>
          </a:p>
        </p:txBody>
      </p:sp>
      <p:sp>
        <p:nvSpPr>
          <p:cNvPr id="15" name="Text Placeholder 42">
            <a:extLst>
              <a:ext uri="{FF2B5EF4-FFF2-40B4-BE49-F238E27FC236}">
                <a16:creationId xmlns:a16="http://schemas.microsoft.com/office/drawing/2014/main" id="{D214864A-A101-C108-F37E-CE0FF412B2C9}"/>
              </a:ext>
            </a:extLst>
          </p:cNvPr>
          <p:cNvSpPr>
            <a:spLocks noGrp="1" noChangeAspect="1"/>
          </p:cNvSpPr>
          <p:nvPr>
            <p:ph type="body" sz="quarter" idx="122" hasCustomPrompt="1"/>
          </p:nvPr>
        </p:nvSpPr>
        <p:spPr>
          <a:xfrm>
            <a:off x="795001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 algn="ctr">
              <a:defRPr lang="en-US" sz="1400" b="1" i="0" dirty="0">
                <a:solidFill>
                  <a:schemeClr val="bg1"/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/>
              <a:t>XXX</a:t>
            </a:r>
          </a:p>
        </p:txBody>
      </p:sp>
      <p:sp>
        <p:nvSpPr>
          <p:cNvPr id="16" name="Text Placeholder 42">
            <a:extLst>
              <a:ext uri="{FF2B5EF4-FFF2-40B4-BE49-F238E27FC236}">
                <a16:creationId xmlns:a16="http://schemas.microsoft.com/office/drawing/2014/main" id="{5F11D196-1933-55CF-A1F8-A26797BA2988}"/>
              </a:ext>
            </a:extLst>
          </p:cNvPr>
          <p:cNvSpPr>
            <a:spLocks noGrp="1" noChangeAspect="1"/>
          </p:cNvSpPr>
          <p:nvPr>
            <p:ph type="body" sz="quarter" idx="123" hasCustomPrompt="1"/>
          </p:nvPr>
        </p:nvSpPr>
        <p:spPr>
          <a:xfrm>
            <a:off x="9207071" y="3403053"/>
            <a:ext cx="737702" cy="737700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 algn="ctr">
              <a:defRPr lang="en-US" sz="1400" b="1" i="0" dirty="0">
                <a:solidFill>
                  <a:schemeClr val="bg1"/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/>
              <a:t>XXX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B6FF8C0D-D5DA-EF25-B22C-F6CE2D9AF850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7203565" y="4603972"/>
            <a:ext cx="1938528" cy="133794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6772B915-AAD4-029E-3280-F78A7E46F484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4686403" y="4603972"/>
            <a:ext cx="1938528" cy="133794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985444AC-3928-E4BD-D3F7-CCA87FCE32E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2175272" y="4603972"/>
            <a:ext cx="1938528" cy="133794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118D9CDC-08CB-D892-27C6-7C894F1E220F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8446047" y="1559769"/>
            <a:ext cx="1938131" cy="141732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8518E24D-BDE3-AD88-0491-4B4E3C07D3D6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943476" y="1559769"/>
            <a:ext cx="1938131" cy="141732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BD7B5024-420A-A318-1F90-9CDE6E7AE3B6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429330" y="1559769"/>
            <a:ext cx="1938131" cy="141732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BB8488A8-2782-DFFA-2835-FD33A102F280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903609" y="1567939"/>
            <a:ext cx="1938131" cy="141732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37C083F-8A8F-457A-D377-B9C55064EA7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Graphic 33">
            <a:extLst>
              <a:ext uri="{FF2B5EF4-FFF2-40B4-BE49-F238E27FC236}">
                <a16:creationId xmlns:a16="http://schemas.microsoft.com/office/drawing/2014/main" id="{FDE77A30-6E0C-C53F-BBDC-BA5C3A914A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D82BE684-BE3F-1624-8356-D19CBC97DEBC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9718295" y="4603972"/>
            <a:ext cx="1938528" cy="133794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17475" indent="-11112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5236F7-C51B-CF38-6E5A-AE50D2904489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97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/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90C7-6C60-4290-A7AE-65AF2A9F3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Timeline / Process 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31">
            <a:extLst>
              <a:ext uri="{FF2B5EF4-FFF2-40B4-BE49-F238E27FC236}">
                <a16:creationId xmlns:a16="http://schemas.microsoft.com/office/drawing/2014/main" id="{5004CE8D-E375-8C6B-B57F-DEF0BB9F36D8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428625" y="3205927"/>
            <a:ext cx="1784223" cy="1481137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600"/>
              </a:spcBef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2F9AAD4-E695-78A1-FCDD-710A293250F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106654" y="2497454"/>
            <a:ext cx="2034889" cy="457200"/>
          </a:xfrm>
          <a:custGeom>
            <a:avLst/>
            <a:gdLst>
              <a:gd name="connsiteX0" fmla="*/ 0 w 2034889"/>
              <a:gd name="connsiteY0" fmla="*/ 0 h 457200"/>
              <a:gd name="connsiteX1" fmla="*/ 1806289 w 2034889"/>
              <a:gd name="connsiteY1" fmla="*/ 0 h 457200"/>
              <a:gd name="connsiteX2" fmla="*/ 2034889 w 2034889"/>
              <a:gd name="connsiteY2" fmla="*/ 228600 h 457200"/>
              <a:gd name="connsiteX3" fmla="*/ 1806289 w 2034889"/>
              <a:gd name="connsiteY3" fmla="*/ 457200 h 457200"/>
              <a:gd name="connsiteX4" fmla="*/ 0 w 2034889"/>
              <a:gd name="connsiteY4" fmla="*/ 457200 h 457200"/>
              <a:gd name="connsiteX5" fmla="*/ 228600 w 2034889"/>
              <a:gd name="connsiteY5" fmla="*/ 2286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4889" h="457200">
                <a:moveTo>
                  <a:pt x="0" y="0"/>
                </a:moveTo>
                <a:lnTo>
                  <a:pt x="1806289" y="0"/>
                </a:lnTo>
                <a:lnTo>
                  <a:pt x="2034889" y="228600"/>
                </a:lnTo>
                <a:lnTo>
                  <a:pt x="1806289" y="457200"/>
                </a:lnTo>
                <a:lnTo>
                  <a:pt x="0" y="457200"/>
                </a:lnTo>
                <a:lnTo>
                  <a:pt x="228600" y="228600"/>
                </a:lnTo>
                <a:close/>
              </a:path>
            </a:pathLst>
          </a:custGeom>
          <a:solidFill>
            <a:schemeClr val="accent2"/>
          </a:solidFill>
          <a:ln w="31750">
            <a:noFill/>
          </a:ln>
          <a:scene3d>
            <a:camera prst="orthographicFront"/>
            <a:lightRig rig="balanced" dir="t"/>
          </a:scene3d>
          <a:sp3d/>
        </p:spPr>
        <p:txBody>
          <a:bodyPr vert="horz" wrap="square" lIns="365760" tIns="0" rIns="365760" bIns="0" rtlCol="0" anchor="ctr" anchorCtr="0">
            <a:noAutofit/>
          </a:bodyPr>
          <a:lstStyle>
            <a:lvl1pPr algn="l"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DA485CCF-9D13-C900-EF90-B9968F0915D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0" y="2496851"/>
            <a:ext cx="2204164" cy="457200"/>
          </a:xfrm>
          <a:custGeom>
            <a:avLst/>
            <a:gdLst>
              <a:gd name="connsiteX0" fmla="*/ 0 w 2204163"/>
              <a:gd name="connsiteY0" fmla="*/ 0 h 457200"/>
              <a:gd name="connsiteX1" fmla="*/ 169274 w 2204163"/>
              <a:gd name="connsiteY1" fmla="*/ 0 h 457200"/>
              <a:gd name="connsiteX2" fmla="*/ 1632247 w 2204163"/>
              <a:gd name="connsiteY2" fmla="*/ 0 h 457200"/>
              <a:gd name="connsiteX3" fmla="*/ 1975563 w 2204163"/>
              <a:gd name="connsiteY3" fmla="*/ 0 h 457200"/>
              <a:gd name="connsiteX4" fmla="*/ 2204163 w 2204163"/>
              <a:gd name="connsiteY4" fmla="*/ 228600 h 457200"/>
              <a:gd name="connsiteX5" fmla="*/ 1975563 w 2204163"/>
              <a:gd name="connsiteY5" fmla="*/ 457200 h 457200"/>
              <a:gd name="connsiteX6" fmla="*/ 1632247 w 2204163"/>
              <a:gd name="connsiteY6" fmla="*/ 457200 h 457200"/>
              <a:gd name="connsiteX7" fmla="*/ 169274 w 2204163"/>
              <a:gd name="connsiteY7" fmla="*/ 457200 h 457200"/>
              <a:gd name="connsiteX8" fmla="*/ 0 w 2204163"/>
              <a:gd name="connsiteY8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04163" h="457200">
                <a:moveTo>
                  <a:pt x="0" y="0"/>
                </a:moveTo>
                <a:lnTo>
                  <a:pt x="169274" y="0"/>
                </a:lnTo>
                <a:lnTo>
                  <a:pt x="1632247" y="0"/>
                </a:lnTo>
                <a:lnTo>
                  <a:pt x="1975563" y="0"/>
                </a:lnTo>
                <a:lnTo>
                  <a:pt x="2204163" y="228600"/>
                </a:lnTo>
                <a:lnTo>
                  <a:pt x="1975563" y="457200"/>
                </a:lnTo>
                <a:lnTo>
                  <a:pt x="1632247" y="457200"/>
                </a:lnTo>
                <a:lnTo>
                  <a:pt x="169274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 w="31750">
            <a:noFill/>
          </a:ln>
          <a:scene3d>
            <a:camera prst="orthographicFront"/>
            <a:lightRig rig="balanced" dir="t"/>
          </a:scene3d>
          <a:sp3d/>
        </p:spPr>
        <p:txBody>
          <a:bodyPr vert="horz" wrap="square" lIns="429768" tIns="0" rIns="365760" bIns="0" rtlCol="0" anchor="ctr" anchorCtr="0">
            <a:noAutofit/>
          </a:bodyPr>
          <a:lstStyle>
            <a:lvl1pPr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7897FEB-8909-E872-B2ED-60A5277CFB3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044034" y="2496851"/>
            <a:ext cx="2034889" cy="457200"/>
          </a:xfrm>
          <a:custGeom>
            <a:avLst/>
            <a:gdLst>
              <a:gd name="connsiteX0" fmla="*/ 0 w 2034889"/>
              <a:gd name="connsiteY0" fmla="*/ 0 h 457200"/>
              <a:gd name="connsiteX1" fmla="*/ 1806289 w 2034889"/>
              <a:gd name="connsiteY1" fmla="*/ 0 h 457200"/>
              <a:gd name="connsiteX2" fmla="*/ 2034889 w 2034889"/>
              <a:gd name="connsiteY2" fmla="*/ 228600 h 457200"/>
              <a:gd name="connsiteX3" fmla="*/ 1806289 w 2034889"/>
              <a:gd name="connsiteY3" fmla="*/ 457200 h 457200"/>
              <a:gd name="connsiteX4" fmla="*/ 0 w 2034889"/>
              <a:gd name="connsiteY4" fmla="*/ 457200 h 457200"/>
              <a:gd name="connsiteX5" fmla="*/ 228600 w 2034889"/>
              <a:gd name="connsiteY5" fmla="*/ 2286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4889" h="457200">
                <a:moveTo>
                  <a:pt x="0" y="0"/>
                </a:moveTo>
                <a:lnTo>
                  <a:pt x="1806289" y="0"/>
                </a:lnTo>
                <a:lnTo>
                  <a:pt x="2034889" y="228600"/>
                </a:lnTo>
                <a:lnTo>
                  <a:pt x="1806289" y="457200"/>
                </a:lnTo>
                <a:lnTo>
                  <a:pt x="0" y="457200"/>
                </a:lnTo>
                <a:lnTo>
                  <a:pt x="228600" y="228600"/>
                </a:lnTo>
                <a:close/>
              </a:path>
            </a:pathLst>
          </a:custGeom>
          <a:solidFill>
            <a:schemeClr val="accent2"/>
          </a:solidFill>
          <a:ln w="31750">
            <a:noFill/>
          </a:ln>
          <a:scene3d>
            <a:camera prst="orthographicFront"/>
            <a:lightRig rig="balanced" dir="t"/>
          </a:scene3d>
          <a:sp3d/>
        </p:spPr>
        <p:txBody>
          <a:bodyPr vert="horz" wrap="square" lIns="365760" tIns="0" rIns="365760" bIns="0" rtlCol="0" anchor="ctr" anchorCtr="0">
            <a:noAutofit/>
          </a:bodyPr>
          <a:lstStyle>
            <a:lvl1pPr algn="l"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8D471C3D-FBF7-3264-73B9-8D0E0A79127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81414" y="2496851"/>
            <a:ext cx="2034889" cy="457200"/>
          </a:xfrm>
          <a:custGeom>
            <a:avLst/>
            <a:gdLst>
              <a:gd name="connsiteX0" fmla="*/ 0 w 2034889"/>
              <a:gd name="connsiteY0" fmla="*/ 0 h 457200"/>
              <a:gd name="connsiteX1" fmla="*/ 1806289 w 2034889"/>
              <a:gd name="connsiteY1" fmla="*/ 0 h 457200"/>
              <a:gd name="connsiteX2" fmla="*/ 2034889 w 2034889"/>
              <a:gd name="connsiteY2" fmla="*/ 228600 h 457200"/>
              <a:gd name="connsiteX3" fmla="*/ 1806289 w 2034889"/>
              <a:gd name="connsiteY3" fmla="*/ 457200 h 457200"/>
              <a:gd name="connsiteX4" fmla="*/ 0 w 2034889"/>
              <a:gd name="connsiteY4" fmla="*/ 457200 h 457200"/>
              <a:gd name="connsiteX5" fmla="*/ 228600 w 2034889"/>
              <a:gd name="connsiteY5" fmla="*/ 2286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4889" h="457200">
                <a:moveTo>
                  <a:pt x="0" y="0"/>
                </a:moveTo>
                <a:lnTo>
                  <a:pt x="1806289" y="0"/>
                </a:lnTo>
                <a:lnTo>
                  <a:pt x="2034889" y="228600"/>
                </a:lnTo>
                <a:lnTo>
                  <a:pt x="1806289" y="457200"/>
                </a:lnTo>
                <a:lnTo>
                  <a:pt x="0" y="457200"/>
                </a:lnTo>
                <a:lnTo>
                  <a:pt x="228600" y="228600"/>
                </a:lnTo>
                <a:close/>
              </a:path>
            </a:pathLst>
          </a:custGeom>
          <a:solidFill>
            <a:schemeClr val="accent2"/>
          </a:solidFill>
          <a:ln w="31750">
            <a:noFill/>
          </a:ln>
          <a:scene3d>
            <a:camera prst="orthographicFront"/>
            <a:lightRig rig="balanced" dir="t"/>
          </a:scene3d>
          <a:sp3d/>
        </p:spPr>
        <p:txBody>
          <a:bodyPr vert="horz" wrap="square" lIns="365760" tIns="0" rIns="365760" bIns="0" rtlCol="0" anchor="ctr" anchorCtr="0">
            <a:noAutofit/>
          </a:bodyPr>
          <a:lstStyle>
            <a:lvl1pPr algn="l"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F3B5E327-A534-D101-128D-6A32A1365F7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918794" y="2496851"/>
            <a:ext cx="2034889" cy="457200"/>
          </a:xfrm>
          <a:custGeom>
            <a:avLst/>
            <a:gdLst>
              <a:gd name="connsiteX0" fmla="*/ 0 w 2034889"/>
              <a:gd name="connsiteY0" fmla="*/ 0 h 457200"/>
              <a:gd name="connsiteX1" fmla="*/ 1806289 w 2034889"/>
              <a:gd name="connsiteY1" fmla="*/ 0 h 457200"/>
              <a:gd name="connsiteX2" fmla="*/ 2034889 w 2034889"/>
              <a:gd name="connsiteY2" fmla="*/ 228600 h 457200"/>
              <a:gd name="connsiteX3" fmla="*/ 1806289 w 2034889"/>
              <a:gd name="connsiteY3" fmla="*/ 457200 h 457200"/>
              <a:gd name="connsiteX4" fmla="*/ 0 w 2034889"/>
              <a:gd name="connsiteY4" fmla="*/ 457200 h 457200"/>
              <a:gd name="connsiteX5" fmla="*/ 228600 w 2034889"/>
              <a:gd name="connsiteY5" fmla="*/ 2286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4889" h="457200">
                <a:moveTo>
                  <a:pt x="0" y="0"/>
                </a:moveTo>
                <a:lnTo>
                  <a:pt x="1806289" y="0"/>
                </a:lnTo>
                <a:lnTo>
                  <a:pt x="2034889" y="228600"/>
                </a:lnTo>
                <a:lnTo>
                  <a:pt x="1806289" y="457200"/>
                </a:lnTo>
                <a:lnTo>
                  <a:pt x="0" y="457200"/>
                </a:lnTo>
                <a:lnTo>
                  <a:pt x="228600" y="228600"/>
                </a:lnTo>
                <a:close/>
              </a:path>
            </a:pathLst>
          </a:custGeom>
          <a:solidFill>
            <a:schemeClr val="accent2"/>
          </a:solidFill>
          <a:ln w="31750">
            <a:noFill/>
          </a:ln>
          <a:scene3d>
            <a:camera prst="orthographicFront"/>
            <a:lightRig rig="balanced" dir="t"/>
          </a:scene3d>
          <a:sp3d/>
        </p:spPr>
        <p:txBody>
          <a:bodyPr vert="horz" wrap="square" lIns="365760" tIns="0" rIns="365760" bIns="0" rtlCol="0" anchor="ctr" anchorCtr="0">
            <a:noAutofit/>
          </a:bodyPr>
          <a:lstStyle>
            <a:lvl1pPr algn="l"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BB71F2D7-BEEF-128C-1619-32C029F12CC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856172" y="2496851"/>
            <a:ext cx="2034889" cy="457200"/>
          </a:xfrm>
          <a:custGeom>
            <a:avLst/>
            <a:gdLst>
              <a:gd name="connsiteX0" fmla="*/ 0 w 2034889"/>
              <a:gd name="connsiteY0" fmla="*/ 0 h 457200"/>
              <a:gd name="connsiteX1" fmla="*/ 1806289 w 2034889"/>
              <a:gd name="connsiteY1" fmla="*/ 0 h 457200"/>
              <a:gd name="connsiteX2" fmla="*/ 2034889 w 2034889"/>
              <a:gd name="connsiteY2" fmla="*/ 228600 h 457200"/>
              <a:gd name="connsiteX3" fmla="*/ 1806289 w 2034889"/>
              <a:gd name="connsiteY3" fmla="*/ 457200 h 457200"/>
              <a:gd name="connsiteX4" fmla="*/ 0 w 2034889"/>
              <a:gd name="connsiteY4" fmla="*/ 457200 h 457200"/>
              <a:gd name="connsiteX5" fmla="*/ 228600 w 2034889"/>
              <a:gd name="connsiteY5" fmla="*/ 2286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4889" h="457200">
                <a:moveTo>
                  <a:pt x="0" y="0"/>
                </a:moveTo>
                <a:lnTo>
                  <a:pt x="1806289" y="0"/>
                </a:lnTo>
                <a:lnTo>
                  <a:pt x="2034889" y="228600"/>
                </a:lnTo>
                <a:lnTo>
                  <a:pt x="1806289" y="457200"/>
                </a:lnTo>
                <a:lnTo>
                  <a:pt x="0" y="457200"/>
                </a:lnTo>
                <a:lnTo>
                  <a:pt x="228600" y="228600"/>
                </a:lnTo>
                <a:close/>
              </a:path>
            </a:pathLst>
          </a:custGeom>
          <a:solidFill>
            <a:schemeClr val="accent2"/>
          </a:solidFill>
          <a:ln w="31750">
            <a:noFill/>
          </a:ln>
          <a:scene3d>
            <a:camera prst="orthographicFront"/>
            <a:lightRig rig="balanced" dir="t"/>
          </a:scene3d>
          <a:sp3d/>
        </p:spPr>
        <p:txBody>
          <a:bodyPr vert="horz" wrap="square" lIns="365760" tIns="0" rIns="365760" bIns="0" rtlCol="0" anchor="ctr" anchorCtr="0">
            <a:noAutofit/>
          </a:bodyPr>
          <a:lstStyle>
            <a:lvl1pPr algn="l">
              <a:defRPr lang="en-US" sz="10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F830ED09-8196-CA1A-C5AC-99252F0B1E6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28625" y="1701132"/>
            <a:ext cx="1144342" cy="619877"/>
          </a:xfrm>
          <a:prstGeom prst="rect">
            <a:avLst/>
          </a:prstGeom>
        </p:spPr>
        <p:txBody>
          <a:bodyPr/>
          <a:lstStyle>
            <a:lvl1pPr>
              <a:defRPr lang="en-US" sz="5400" b="1" i="0" dirty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6DDDEB5B-210D-7F55-899B-3EA4EF2F0FE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326873" y="1701132"/>
            <a:ext cx="1144342" cy="619877"/>
          </a:xfrm>
          <a:prstGeom prst="rect">
            <a:avLst/>
          </a:prstGeom>
        </p:spPr>
        <p:txBody>
          <a:bodyPr/>
          <a:lstStyle>
            <a:lvl1pPr>
              <a:defRPr lang="en-US" sz="5400" b="1" i="0" dirty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Text Placeholder 19">
            <a:extLst>
              <a:ext uri="{FF2B5EF4-FFF2-40B4-BE49-F238E27FC236}">
                <a16:creationId xmlns:a16="http://schemas.microsoft.com/office/drawing/2014/main" id="{90820B20-5430-DFE5-3554-88BDE446902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5122" y="1701132"/>
            <a:ext cx="1144342" cy="619877"/>
          </a:xfrm>
          <a:prstGeom prst="rect">
            <a:avLst/>
          </a:prstGeom>
        </p:spPr>
        <p:txBody>
          <a:bodyPr/>
          <a:lstStyle>
            <a:lvl1pPr>
              <a:defRPr lang="en-US" sz="5400" b="1" i="0" dirty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19">
            <a:extLst>
              <a:ext uri="{FF2B5EF4-FFF2-40B4-BE49-F238E27FC236}">
                <a16:creationId xmlns:a16="http://schemas.microsoft.com/office/drawing/2014/main" id="{AF1F6128-4EF1-2D50-2769-879803B7885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26665" y="1701132"/>
            <a:ext cx="1144342" cy="619877"/>
          </a:xfrm>
          <a:prstGeom prst="rect">
            <a:avLst/>
          </a:prstGeom>
        </p:spPr>
        <p:txBody>
          <a:bodyPr/>
          <a:lstStyle>
            <a:lvl1pPr>
              <a:defRPr lang="en-US" sz="5400" b="1" i="0" dirty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42" name="Text Placeholder 19">
            <a:extLst>
              <a:ext uri="{FF2B5EF4-FFF2-40B4-BE49-F238E27FC236}">
                <a16:creationId xmlns:a16="http://schemas.microsoft.com/office/drawing/2014/main" id="{240E223A-53F0-DE16-BB4E-EAB5FDEDC43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27442" y="1701132"/>
            <a:ext cx="1144342" cy="619877"/>
          </a:xfrm>
          <a:prstGeom prst="rect">
            <a:avLst/>
          </a:prstGeom>
        </p:spPr>
        <p:txBody>
          <a:bodyPr/>
          <a:lstStyle>
            <a:lvl1pPr>
              <a:defRPr lang="en-US" sz="5400" b="1" i="0" dirty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3" name="Text Placeholder 19">
            <a:extLst>
              <a:ext uri="{FF2B5EF4-FFF2-40B4-BE49-F238E27FC236}">
                <a16:creationId xmlns:a16="http://schemas.microsoft.com/office/drawing/2014/main" id="{7B99A983-0936-668D-03D3-5F4792492EF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942758" y="1701132"/>
            <a:ext cx="1144342" cy="619877"/>
          </a:xfrm>
          <a:prstGeom prst="rect">
            <a:avLst/>
          </a:prstGeom>
        </p:spPr>
        <p:txBody>
          <a:bodyPr/>
          <a:lstStyle>
            <a:lvl1pPr>
              <a:defRPr lang="en-US" sz="5400" b="1" i="0" dirty="0">
                <a:solidFill>
                  <a:schemeClr val="tx1"/>
                </a:solidFill>
                <a:latin typeface="Zebra Sans Cnd ExtraBold" pitchFamily="2" charset="77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44" name="Vertical Text Placeholder 31">
            <a:extLst>
              <a:ext uri="{FF2B5EF4-FFF2-40B4-BE49-F238E27FC236}">
                <a16:creationId xmlns:a16="http://schemas.microsoft.com/office/drawing/2014/main" id="{BA643C25-41B7-69BF-EB92-A794F0AC7795}"/>
              </a:ext>
            </a:extLst>
          </p:cNvPr>
          <p:cNvSpPr>
            <a:spLocks noGrp="1"/>
          </p:cNvSpPr>
          <p:nvPr>
            <p:ph type="body" orient="vert" sz="quarter" idx="48" hasCustomPrompt="1"/>
          </p:nvPr>
        </p:nvSpPr>
        <p:spPr>
          <a:xfrm>
            <a:off x="2327972" y="3205927"/>
            <a:ext cx="1784223" cy="1481137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600"/>
              </a:spcBef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5" name="Vertical Text Placeholder 31">
            <a:extLst>
              <a:ext uri="{FF2B5EF4-FFF2-40B4-BE49-F238E27FC236}">
                <a16:creationId xmlns:a16="http://schemas.microsoft.com/office/drawing/2014/main" id="{DEF5DEF0-FE9D-1E8A-41A4-AC60D9C5BAD7}"/>
              </a:ext>
            </a:extLst>
          </p:cNvPr>
          <p:cNvSpPr>
            <a:spLocks noGrp="1"/>
          </p:cNvSpPr>
          <p:nvPr>
            <p:ph type="body" orient="vert" sz="quarter" idx="49" hasCustomPrompt="1"/>
          </p:nvPr>
        </p:nvSpPr>
        <p:spPr>
          <a:xfrm>
            <a:off x="4227319" y="3205927"/>
            <a:ext cx="1784223" cy="1481137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600"/>
              </a:spcBef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Vertical Text Placeholder 31">
            <a:extLst>
              <a:ext uri="{FF2B5EF4-FFF2-40B4-BE49-F238E27FC236}">
                <a16:creationId xmlns:a16="http://schemas.microsoft.com/office/drawing/2014/main" id="{C51AE6E3-939B-F6DC-0D90-8C93E434B6B5}"/>
              </a:ext>
            </a:extLst>
          </p:cNvPr>
          <p:cNvSpPr>
            <a:spLocks noGrp="1"/>
          </p:cNvSpPr>
          <p:nvPr>
            <p:ph type="body" orient="vert" sz="quarter" idx="50" hasCustomPrompt="1"/>
          </p:nvPr>
        </p:nvSpPr>
        <p:spPr>
          <a:xfrm>
            <a:off x="6126666" y="3205927"/>
            <a:ext cx="1784223" cy="1481137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600"/>
              </a:spcBef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7" name="Vertical Text Placeholder 31">
            <a:extLst>
              <a:ext uri="{FF2B5EF4-FFF2-40B4-BE49-F238E27FC236}">
                <a16:creationId xmlns:a16="http://schemas.microsoft.com/office/drawing/2014/main" id="{7BB69877-EFEB-5CD4-8628-82563F54E3BF}"/>
              </a:ext>
            </a:extLst>
          </p:cNvPr>
          <p:cNvSpPr>
            <a:spLocks noGrp="1"/>
          </p:cNvSpPr>
          <p:nvPr>
            <p:ph type="body" orient="vert" sz="quarter" idx="51" hasCustomPrompt="1"/>
          </p:nvPr>
        </p:nvSpPr>
        <p:spPr>
          <a:xfrm>
            <a:off x="8026013" y="3205927"/>
            <a:ext cx="1784223" cy="1481137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600"/>
              </a:spcBef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8" name="Vertical Text Placeholder 31">
            <a:extLst>
              <a:ext uri="{FF2B5EF4-FFF2-40B4-BE49-F238E27FC236}">
                <a16:creationId xmlns:a16="http://schemas.microsoft.com/office/drawing/2014/main" id="{1408E881-A84E-2243-DA74-92476BFABB16}"/>
              </a:ext>
            </a:extLst>
          </p:cNvPr>
          <p:cNvSpPr>
            <a:spLocks noGrp="1"/>
          </p:cNvSpPr>
          <p:nvPr>
            <p:ph type="body" orient="vert" sz="quarter" idx="52" hasCustomPrompt="1"/>
          </p:nvPr>
        </p:nvSpPr>
        <p:spPr>
          <a:xfrm>
            <a:off x="9925359" y="3205927"/>
            <a:ext cx="1784223" cy="1481137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600"/>
              </a:spcBef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141EB1-A7F5-0AB1-4739-69CAE41FF584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123565C-27D5-0306-2516-89353FC87F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2272407-3659-B62A-5725-6C0F53C33881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5656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/ Proces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399C482-C994-5F4F-E2B7-301B3A5A30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8723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JAN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4F0FE31-4E67-454C-8176-6D5B3ECAA7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57069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FEB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018D9D47-8D7D-FBBB-5073-E1805A7D8C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25415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MAR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2EC6E46-42A8-04E8-777A-98EAC25EFD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93761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APR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079E495-4865-B510-E7A8-CF5A3BC26E7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62107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9D16885-3DA2-5BD9-55E2-68BA80D9C7A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30453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JUN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65BCF1C-7BDA-5474-0A0F-C23B58C21C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98799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JUL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F2D6C35-BE2B-156A-B683-4FF793AF42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67145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AUG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3370C7EC-B3B0-7D72-4AEE-035CB66F35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35491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SEP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93D3626-9927-1FCC-91EA-40DCBBED583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03837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OCT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2C44D95B-AA09-7F72-426A-F8593680699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72183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NOV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8C16E968-AF1F-4684-E58A-32AD00B540F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940527" y="1191668"/>
            <a:ext cx="730539" cy="12447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DEC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81D1D90-3F83-E518-C5DC-CFE7C42D2DF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2435" y="1700651"/>
            <a:ext cx="737251" cy="423117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Track 1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6AA0DF1A-EE46-31A8-1521-A02CB6AEB7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435" y="2980327"/>
            <a:ext cx="737251" cy="423117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Track 2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544889AD-596B-E775-E60F-6C303B893B6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435" y="4230624"/>
            <a:ext cx="737251" cy="423117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Track 3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150E4C70-DF86-446E-E47D-4D1382E2A4D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434" y="5188855"/>
            <a:ext cx="737251" cy="423117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0" i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Track 4</a:t>
            </a:r>
          </a:p>
        </p:txBody>
      </p:sp>
      <p:sp>
        <p:nvSpPr>
          <p:cNvPr id="55" name="Text Placeholder 12">
            <a:extLst>
              <a:ext uri="{FF2B5EF4-FFF2-40B4-BE49-F238E27FC236}">
                <a16:creationId xmlns:a16="http://schemas.microsoft.com/office/drawing/2014/main" id="{3C48522E-0641-F4C4-5F01-704CF791D41E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1355270" y="1664872"/>
            <a:ext cx="4297680" cy="23938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0">
            <a:noFill/>
          </a:ln>
        </p:spPr>
        <p:txBody>
          <a:bodyPr lIns="91440" anchor="ctr" anchorCtr="0"/>
          <a:lstStyle>
            <a:lvl1pPr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12">
            <a:extLst>
              <a:ext uri="{FF2B5EF4-FFF2-40B4-BE49-F238E27FC236}">
                <a16:creationId xmlns:a16="http://schemas.microsoft.com/office/drawing/2014/main" id="{1E3ACF0F-B5FD-1724-A54C-C3641D9AE82A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2159147" y="1966760"/>
            <a:ext cx="4389120" cy="23938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0">
            <a:noFill/>
          </a:ln>
        </p:spPr>
        <p:txBody>
          <a:bodyPr lIns="91440" anchor="ctr" anchorCtr="0"/>
          <a:lstStyle>
            <a:lvl1pPr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12">
            <a:extLst>
              <a:ext uri="{FF2B5EF4-FFF2-40B4-BE49-F238E27FC236}">
                <a16:creationId xmlns:a16="http://schemas.microsoft.com/office/drawing/2014/main" id="{A6050023-1CB8-E8DF-BC42-EB1BF42ED844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59148" y="2273648"/>
            <a:ext cx="2651760" cy="23938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0">
            <a:noFill/>
          </a:ln>
        </p:spPr>
        <p:txBody>
          <a:bodyPr lIns="91440" anchor="ctr" anchorCtr="0"/>
          <a:lstStyle>
            <a:lvl1pPr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A9B29D0D-ABE4-22E8-F883-AFE9878FFE7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766905" y="2942478"/>
            <a:ext cx="3657600" cy="23938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>
            <a:noFill/>
          </a:ln>
        </p:spPr>
        <p:txBody>
          <a:bodyPr vert="horz" lIns="91440" tIns="0" rIns="0" bIns="0" rtlCol="0" anchor="ctr" anchorCtr="0">
            <a:noAutofit/>
          </a:bodyPr>
          <a:lstStyle>
            <a:lvl1pPr>
              <a:defRPr lang="en-US" sz="10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12">
            <a:extLst>
              <a:ext uri="{FF2B5EF4-FFF2-40B4-BE49-F238E27FC236}">
                <a16:creationId xmlns:a16="http://schemas.microsoft.com/office/drawing/2014/main" id="{BBB68A35-DC4F-834E-A53C-94A90BA3236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4570783" y="3249800"/>
            <a:ext cx="3657600" cy="23938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>
            <a:noFill/>
          </a:ln>
        </p:spPr>
        <p:txBody>
          <a:bodyPr vert="horz" lIns="91440" tIns="0" rIns="0" bIns="0" rtlCol="0" anchor="ctr" anchorCtr="0">
            <a:noAutofit/>
          </a:bodyPr>
          <a:lstStyle>
            <a:lvl1pPr>
              <a:defRPr lang="en-US" sz="10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354E05F9-8BF2-670D-98FA-926DC4C75747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>
          <a:xfrm>
            <a:off x="5412825" y="3557122"/>
            <a:ext cx="2011680" cy="23938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>
            <a:noFill/>
          </a:ln>
        </p:spPr>
        <p:txBody>
          <a:bodyPr vert="horz" lIns="91440" tIns="0" rIns="0" bIns="0" rtlCol="0" anchor="ctr" anchorCtr="0">
            <a:noAutofit/>
          </a:bodyPr>
          <a:lstStyle>
            <a:lvl1pPr>
              <a:defRPr lang="en-US" sz="1000" b="0" i="0" dirty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12">
            <a:extLst>
              <a:ext uri="{FF2B5EF4-FFF2-40B4-BE49-F238E27FC236}">
                <a16:creationId xmlns:a16="http://schemas.microsoft.com/office/drawing/2014/main" id="{8C106EFA-6E77-CC10-AC24-DA05A611E218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7424504" y="4192775"/>
            <a:ext cx="2560320" cy="239387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31750">
            <a:noFill/>
          </a:ln>
        </p:spPr>
        <p:txBody>
          <a:bodyPr vert="horz" lIns="91440" tIns="0" rIns="0" bIns="0" rtlCol="0" anchor="ctr" anchorCtr="0">
            <a:noAutofit/>
          </a:bodyPr>
          <a:lstStyle>
            <a:lvl1pPr>
              <a:defRPr lang="en-US" sz="1000" b="0" i="0" dirty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7EFBEE76-FE71-2B27-DD24-F42F5C0251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7424504" y="4500097"/>
            <a:ext cx="3429000" cy="239387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31750">
            <a:noFill/>
          </a:ln>
        </p:spPr>
        <p:txBody>
          <a:bodyPr vert="horz" lIns="91440" tIns="0" rIns="0" bIns="0" rtlCol="0" anchor="ctr" anchorCtr="0">
            <a:noAutofit/>
          </a:bodyPr>
          <a:lstStyle>
            <a:lvl1pPr>
              <a:defRPr lang="en-US" sz="10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C70F5392-6DE1-7E8A-2D97-7218B40A3FDF}"/>
              </a:ext>
            </a:extLst>
          </p:cNvPr>
          <p:cNvSpPr>
            <a:spLocks noGrp="1"/>
          </p:cNvSpPr>
          <p:nvPr>
            <p:ph type="body" sz="quarter" idx="143"/>
          </p:nvPr>
        </p:nvSpPr>
        <p:spPr>
          <a:xfrm>
            <a:off x="8597378" y="5150416"/>
            <a:ext cx="3142178" cy="23938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1750">
            <a:noFill/>
          </a:ln>
        </p:spPr>
        <p:txBody>
          <a:bodyPr vert="horz" lIns="91440" tIns="0" rIns="0" bIns="0" rtlCol="0" anchor="ctr" anchorCtr="0">
            <a:noAutofit/>
          </a:bodyPr>
          <a:lstStyle>
            <a:lvl1pPr>
              <a:defRPr lang="en-US" sz="1000" b="0" i="0" dirty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8FBC1A04-0044-3B65-6B44-321E27674553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9401254" y="5457738"/>
            <a:ext cx="2338301" cy="23938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1750">
            <a:noFill/>
          </a:ln>
        </p:spPr>
        <p:txBody>
          <a:bodyPr vert="horz" lIns="91440" tIns="0" rIns="0" bIns="0" rtlCol="0" anchor="ctr" anchorCtr="0">
            <a:noAutofit/>
          </a:bodyPr>
          <a:lstStyle>
            <a:lvl1pPr>
              <a:defRPr lang="en-US" sz="1000" b="0" i="0" dirty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3DFC4-A287-9DF4-8210-F1F521157E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Timeline / Process 3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3F38FC0-41C6-B369-BEDC-FD6B8C0903C7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Graphic 33">
            <a:extLst>
              <a:ext uri="{FF2B5EF4-FFF2-40B4-BE49-F238E27FC236}">
                <a16:creationId xmlns:a16="http://schemas.microsoft.com/office/drawing/2014/main" id="{CDE5B057-4D02-7E23-A449-370B7EB739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94C5C92-E790-B296-249F-098D7B65E32B}"/>
              </a:ext>
            </a:extLst>
          </p:cNvPr>
          <p:cNvSpPr/>
          <p:nvPr userDrawn="1"/>
        </p:nvSpPr>
        <p:spPr>
          <a:xfrm>
            <a:off x="445064" y="0"/>
            <a:ext cx="11465581" cy="441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405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Fea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7A3E049-D65E-10C0-14F9-D2A9131E52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Product render features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BA8B544-AA08-A0DB-10BB-0EC103BEA3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32263" y="1338263"/>
            <a:ext cx="7602537" cy="4673600"/>
          </a:xfrm>
        </p:spPr>
        <p:txBody>
          <a:bodyPr bIns="1371600" anchor="ctr" anchorCtr="0"/>
          <a:lstStyle>
            <a:lvl1pPr algn="ctr"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Product Photo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B304F39-884F-DF76-1FB9-C61376E57B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198" y="2275234"/>
            <a:ext cx="2929469" cy="22243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1400" b="0" i="0" cap="all" baseline="0" dirty="0" smtClean="0">
                <a:solidFill>
                  <a:schemeClr val="bg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Click to edit Master text 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9AA9071-8725-A2C8-8CA3-860F72BE58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57198" y="2585678"/>
            <a:ext cx="2929469" cy="22243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1400" b="0" i="0" cap="all" baseline="0" dirty="0" smtClean="0">
                <a:solidFill>
                  <a:schemeClr val="bg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Click to edit Master text 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B02E264-EF98-1349-A35F-56C91FD5D1A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198" y="2896122"/>
            <a:ext cx="2929469" cy="22243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1400" b="0" i="0" cap="all" baseline="0" dirty="0" smtClean="0">
                <a:solidFill>
                  <a:schemeClr val="bg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Click to edit Master text 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81D17CC-F22B-D67A-26DE-C297BC4769A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7198" y="3206567"/>
            <a:ext cx="2929469" cy="22243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1400" b="0" i="0" cap="all" baseline="0" dirty="0" smtClean="0">
                <a:solidFill>
                  <a:schemeClr val="bg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Click to edit Master text </a:t>
            </a:r>
          </a:p>
        </p:txBody>
      </p:sp>
      <p:sp>
        <p:nvSpPr>
          <p:cNvPr id="16" name="Text Placeholder 42">
            <a:extLst>
              <a:ext uri="{FF2B5EF4-FFF2-40B4-BE49-F238E27FC236}">
                <a16:creationId xmlns:a16="http://schemas.microsoft.com/office/drawing/2014/main" id="{F89F1364-9F3F-1734-D9B9-2C6D9F731D46}"/>
              </a:ext>
            </a:extLst>
          </p:cNvPr>
          <p:cNvSpPr>
            <a:spLocks noGrp="1" noChangeAspect="1"/>
          </p:cNvSpPr>
          <p:nvPr>
            <p:ph type="body" sz="quarter" idx="118"/>
          </p:nvPr>
        </p:nvSpPr>
        <p:spPr>
          <a:xfrm>
            <a:off x="463365" y="1837483"/>
            <a:ext cx="222434" cy="222433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>
              <a:defRPr lang="en-US" sz="100" b="1" i="0" dirty="0">
                <a:solidFill>
                  <a:schemeClr val="accent1">
                    <a:alpha val="0"/>
                  </a:schemeClr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endParaRPr lang="en-US"/>
          </a:p>
        </p:txBody>
      </p:sp>
      <p:sp>
        <p:nvSpPr>
          <p:cNvPr id="17" name="Text Placeholder 42">
            <a:extLst>
              <a:ext uri="{FF2B5EF4-FFF2-40B4-BE49-F238E27FC236}">
                <a16:creationId xmlns:a16="http://schemas.microsoft.com/office/drawing/2014/main" id="{F37C537A-E113-EACE-1BEC-33C2E1458AFA}"/>
              </a:ext>
            </a:extLst>
          </p:cNvPr>
          <p:cNvSpPr>
            <a:spLocks noGrp="1" noChangeAspect="1"/>
          </p:cNvSpPr>
          <p:nvPr>
            <p:ph type="body" sz="quarter" idx="119"/>
          </p:nvPr>
        </p:nvSpPr>
        <p:spPr>
          <a:xfrm>
            <a:off x="770197" y="1837483"/>
            <a:ext cx="222434" cy="222433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>
              <a:defRPr lang="en-US" sz="100" b="1" i="0" dirty="0">
                <a:solidFill>
                  <a:schemeClr val="accent1">
                    <a:alpha val="0"/>
                  </a:schemeClr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endParaRPr lang="en-US"/>
          </a:p>
        </p:txBody>
      </p:sp>
      <p:sp>
        <p:nvSpPr>
          <p:cNvPr id="18" name="Text Placeholder 42">
            <a:extLst>
              <a:ext uri="{FF2B5EF4-FFF2-40B4-BE49-F238E27FC236}">
                <a16:creationId xmlns:a16="http://schemas.microsoft.com/office/drawing/2014/main" id="{2409206E-E7D2-80AC-B162-FC5F5C2F7EE1}"/>
              </a:ext>
            </a:extLst>
          </p:cNvPr>
          <p:cNvSpPr>
            <a:spLocks noGrp="1" noChangeAspect="1"/>
          </p:cNvSpPr>
          <p:nvPr>
            <p:ph type="body" sz="quarter" idx="120"/>
          </p:nvPr>
        </p:nvSpPr>
        <p:spPr>
          <a:xfrm>
            <a:off x="1077029" y="1837483"/>
            <a:ext cx="222434" cy="222433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>
              <a:defRPr lang="en-US" sz="100" b="1" i="0" dirty="0">
                <a:solidFill>
                  <a:schemeClr val="accent1">
                    <a:alpha val="0"/>
                  </a:schemeClr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endParaRPr lang="en-US"/>
          </a:p>
        </p:txBody>
      </p:sp>
      <p:sp>
        <p:nvSpPr>
          <p:cNvPr id="19" name="Text Placeholder 42">
            <a:extLst>
              <a:ext uri="{FF2B5EF4-FFF2-40B4-BE49-F238E27FC236}">
                <a16:creationId xmlns:a16="http://schemas.microsoft.com/office/drawing/2014/main" id="{61BC51A5-9510-762D-D028-354A8A620D09}"/>
              </a:ext>
            </a:extLst>
          </p:cNvPr>
          <p:cNvSpPr>
            <a:spLocks noGrp="1" noChangeAspect="1"/>
          </p:cNvSpPr>
          <p:nvPr>
            <p:ph type="body" sz="quarter" idx="121"/>
          </p:nvPr>
        </p:nvSpPr>
        <p:spPr>
          <a:xfrm>
            <a:off x="1383861" y="1837483"/>
            <a:ext cx="222434" cy="222433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txBody>
          <a:bodyPr vert="horz" lIns="0" tIns="0" rIns="0" bIns="0" rtlCol="0" anchor="ctr" anchorCtr="1">
            <a:noAutofit/>
          </a:bodyPr>
          <a:lstStyle>
            <a:lvl1pPr>
              <a:defRPr lang="en-US" sz="100" b="1" i="0" dirty="0">
                <a:solidFill>
                  <a:schemeClr val="accent1">
                    <a:alpha val="0"/>
                  </a:schemeClr>
                </a:solidFill>
                <a:latin typeface="Zebra Sans Cnd ExtraBold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2521216-C2CC-C17E-66EE-000489C5B20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A0089E7A-5BCC-9F97-BB70-D74DAA36E6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C5A0E26-1260-2A0C-2FEA-01901487A1B3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457199" y="5258095"/>
            <a:ext cx="2929468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400" b="0" i="0" dirty="0" smtClean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</a:t>
            </a:r>
          </a:p>
        </p:txBody>
      </p:sp>
    </p:spTree>
    <p:extLst>
      <p:ext uri="{BB962C8B-B14F-4D97-AF65-F5344CB8AC3E}">
        <p14:creationId xmlns:p14="http://schemas.microsoft.com/office/powerpoint/2010/main" val="255310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-situ A - Tablet/Compu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0F049FE0-AB46-5236-64D1-05EBB7CC494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3720" y="1498498"/>
            <a:ext cx="6809892" cy="4417237"/>
          </a:xfrm>
          <a:prstGeom prst="rect">
            <a:avLst/>
          </a:prstGeom>
          <a:solidFill>
            <a:srgbClr val="302F2F"/>
          </a:solidFill>
          <a:ln>
            <a:noFill/>
          </a:ln>
          <a:scene3d>
            <a:camera prst="orthographicFront"/>
            <a:lightRig rig="sof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128016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>
              <a:defRPr lang="en-US" sz="20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>
              <a:spcBef>
                <a:spcPts val="900"/>
              </a:spcBef>
            </a:pPr>
            <a:r>
              <a:rPr lang="en-US" dirty="0"/>
              <a:t>Drag and drop photo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E1C2A9DF-2524-182B-2850-D6636BB018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63044" y="5258095"/>
            <a:ext cx="3657470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400" b="0" i="0" dirty="0" smtClean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97581005-41F5-B4D6-EA25-71CB1F1CC86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1487" y="1330071"/>
            <a:ext cx="7134359" cy="4754090"/>
          </a:xfrm>
          <a:custGeom>
            <a:avLst/>
            <a:gdLst>
              <a:gd name="connsiteX0" fmla="*/ 182785 w 8012112"/>
              <a:gd name="connsiteY0" fmla="*/ 207519 h 5338995"/>
              <a:gd name="connsiteX1" fmla="*/ 182785 w 8012112"/>
              <a:gd name="connsiteY1" fmla="*/ 5131477 h 5338995"/>
              <a:gd name="connsiteX2" fmla="*/ 7829326 w 8012112"/>
              <a:gd name="connsiteY2" fmla="*/ 5131477 h 5338995"/>
              <a:gd name="connsiteX3" fmla="*/ 7829326 w 8012112"/>
              <a:gd name="connsiteY3" fmla="*/ 207519 h 5338995"/>
              <a:gd name="connsiteX4" fmla="*/ 231873 w 8012112"/>
              <a:gd name="connsiteY4" fmla="*/ 0 h 5338995"/>
              <a:gd name="connsiteX5" fmla="*/ 7780239 w 8012112"/>
              <a:gd name="connsiteY5" fmla="*/ 0 h 5338995"/>
              <a:gd name="connsiteX6" fmla="*/ 8012112 w 8012112"/>
              <a:gd name="connsiteY6" fmla="*/ 231873 h 5338995"/>
              <a:gd name="connsiteX7" fmla="*/ 8012112 w 8012112"/>
              <a:gd name="connsiteY7" fmla="*/ 5107122 h 5338995"/>
              <a:gd name="connsiteX8" fmla="*/ 7780239 w 8012112"/>
              <a:gd name="connsiteY8" fmla="*/ 5338995 h 5338995"/>
              <a:gd name="connsiteX9" fmla="*/ 231873 w 8012112"/>
              <a:gd name="connsiteY9" fmla="*/ 5338995 h 5338995"/>
              <a:gd name="connsiteX10" fmla="*/ 0 w 8012112"/>
              <a:gd name="connsiteY10" fmla="*/ 5107122 h 5338995"/>
              <a:gd name="connsiteX11" fmla="*/ 0 w 8012112"/>
              <a:gd name="connsiteY11" fmla="*/ 231873 h 5338995"/>
              <a:gd name="connsiteX12" fmla="*/ 231873 w 8012112"/>
              <a:gd name="connsiteY12" fmla="*/ 0 h 5338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12112" h="5338995">
                <a:moveTo>
                  <a:pt x="182785" y="207519"/>
                </a:moveTo>
                <a:lnTo>
                  <a:pt x="182785" y="5131477"/>
                </a:lnTo>
                <a:lnTo>
                  <a:pt x="7829326" y="5131477"/>
                </a:lnTo>
                <a:lnTo>
                  <a:pt x="7829326" y="207519"/>
                </a:lnTo>
                <a:close/>
                <a:moveTo>
                  <a:pt x="231873" y="0"/>
                </a:moveTo>
                <a:lnTo>
                  <a:pt x="7780239" y="0"/>
                </a:lnTo>
                <a:cubicBezTo>
                  <a:pt x="7908299" y="0"/>
                  <a:pt x="8012112" y="103813"/>
                  <a:pt x="8012112" y="231873"/>
                </a:cubicBezTo>
                <a:lnTo>
                  <a:pt x="8012112" y="5107122"/>
                </a:lnTo>
                <a:cubicBezTo>
                  <a:pt x="8012112" y="5235182"/>
                  <a:pt x="7908299" y="5338995"/>
                  <a:pt x="7780239" y="5338995"/>
                </a:cubicBezTo>
                <a:lnTo>
                  <a:pt x="231873" y="5338995"/>
                </a:lnTo>
                <a:cubicBezTo>
                  <a:pt x="103813" y="5338995"/>
                  <a:pt x="0" y="5235182"/>
                  <a:pt x="0" y="5107122"/>
                </a:cubicBezTo>
                <a:lnTo>
                  <a:pt x="0" y="231873"/>
                </a:lnTo>
                <a:cubicBezTo>
                  <a:pt x="0" y="103813"/>
                  <a:pt x="103813" y="0"/>
                  <a:pt x="23187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accent2">
                    <a:alpha val="0"/>
                  </a:schemeClr>
                </a:solidFill>
                <a:latin typeface="Zebra Sans" pitchFamily="2" charset="77"/>
                <a:cs typeface="Arial" panose="020B0604020202020204" pitchFamily="34" charset="0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</a:lstStyle>
          <a:p>
            <a:pPr lvl="0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7A3E049-D65E-10C0-14F9-D2A9131E52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In-situ A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669BC21-CC1F-00BB-5402-D854E799CF89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538766B6-720E-3EBF-E509-8801E6122E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2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-situ B - Tablet / Compu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E1C2A9DF-2524-182B-2850-D6636BB018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199" y="5258095"/>
            <a:ext cx="3686040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400" b="0" i="0" dirty="0" smtClean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Click to edit Master text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550755-85B3-C9D4-0A30-692FBD9EA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In-situ B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148815E-FCAC-75D9-A1FA-C74FF08CDE4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762672" y="1498498"/>
            <a:ext cx="6809892" cy="4417237"/>
          </a:xfrm>
          <a:prstGeom prst="rect">
            <a:avLst/>
          </a:prstGeom>
          <a:solidFill>
            <a:srgbClr val="302F2F"/>
          </a:solidFill>
          <a:ln>
            <a:noFill/>
          </a:ln>
          <a:scene3d>
            <a:camera prst="orthographicFront"/>
            <a:lightRig rig="sof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128016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>
              <a:defRPr lang="en-US" sz="20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>
              <a:spcBef>
                <a:spcPts val="900"/>
              </a:spcBef>
            </a:pPr>
            <a:r>
              <a:rPr lang="en-US" dirty="0"/>
              <a:t>Drag and drop photo here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198B4E7-22E6-0E43-A50F-6FF1C16B956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00439" y="1330071"/>
            <a:ext cx="7134359" cy="4754090"/>
          </a:xfrm>
          <a:custGeom>
            <a:avLst/>
            <a:gdLst>
              <a:gd name="connsiteX0" fmla="*/ 182785 w 8012112"/>
              <a:gd name="connsiteY0" fmla="*/ 207519 h 5338995"/>
              <a:gd name="connsiteX1" fmla="*/ 182785 w 8012112"/>
              <a:gd name="connsiteY1" fmla="*/ 5131477 h 5338995"/>
              <a:gd name="connsiteX2" fmla="*/ 7829326 w 8012112"/>
              <a:gd name="connsiteY2" fmla="*/ 5131477 h 5338995"/>
              <a:gd name="connsiteX3" fmla="*/ 7829326 w 8012112"/>
              <a:gd name="connsiteY3" fmla="*/ 207519 h 5338995"/>
              <a:gd name="connsiteX4" fmla="*/ 231873 w 8012112"/>
              <a:gd name="connsiteY4" fmla="*/ 0 h 5338995"/>
              <a:gd name="connsiteX5" fmla="*/ 7780239 w 8012112"/>
              <a:gd name="connsiteY5" fmla="*/ 0 h 5338995"/>
              <a:gd name="connsiteX6" fmla="*/ 8012112 w 8012112"/>
              <a:gd name="connsiteY6" fmla="*/ 231873 h 5338995"/>
              <a:gd name="connsiteX7" fmla="*/ 8012112 w 8012112"/>
              <a:gd name="connsiteY7" fmla="*/ 5107122 h 5338995"/>
              <a:gd name="connsiteX8" fmla="*/ 7780239 w 8012112"/>
              <a:gd name="connsiteY8" fmla="*/ 5338995 h 5338995"/>
              <a:gd name="connsiteX9" fmla="*/ 231873 w 8012112"/>
              <a:gd name="connsiteY9" fmla="*/ 5338995 h 5338995"/>
              <a:gd name="connsiteX10" fmla="*/ 0 w 8012112"/>
              <a:gd name="connsiteY10" fmla="*/ 5107122 h 5338995"/>
              <a:gd name="connsiteX11" fmla="*/ 0 w 8012112"/>
              <a:gd name="connsiteY11" fmla="*/ 231873 h 5338995"/>
              <a:gd name="connsiteX12" fmla="*/ 231873 w 8012112"/>
              <a:gd name="connsiteY12" fmla="*/ 0 h 5338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12112" h="5338995">
                <a:moveTo>
                  <a:pt x="182785" y="207519"/>
                </a:moveTo>
                <a:lnTo>
                  <a:pt x="182785" y="5131477"/>
                </a:lnTo>
                <a:lnTo>
                  <a:pt x="7829326" y="5131477"/>
                </a:lnTo>
                <a:lnTo>
                  <a:pt x="7829326" y="207519"/>
                </a:lnTo>
                <a:close/>
                <a:moveTo>
                  <a:pt x="231873" y="0"/>
                </a:moveTo>
                <a:lnTo>
                  <a:pt x="7780239" y="0"/>
                </a:lnTo>
                <a:cubicBezTo>
                  <a:pt x="7908299" y="0"/>
                  <a:pt x="8012112" y="103813"/>
                  <a:pt x="8012112" y="231873"/>
                </a:cubicBezTo>
                <a:lnTo>
                  <a:pt x="8012112" y="5107122"/>
                </a:lnTo>
                <a:cubicBezTo>
                  <a:pt x="8012112" y="5235182"/>
                  <a:pt x="7908299" y="5338995"/>
                  <a:pt x="7780239" y="5338995"/>
                </a:cubicBezTo>
                <a:lnTo>
                  <a:pt x="231873" y="5338995"/>
                </a:lnTo>
                <a:cubicBezTo>
                  <a:pt x="103813" y="5338995"/>
                  <a:pt x="0" y="5235182"/>
                  <a:pt x="0" y="5107122"/>
                </a:cubicBezTo>
                <a:lnTo>
                  <a:pt x="0" y="231873"/>
                </a:lnTo>
                <a:cubicBezTo>
                  <a:pt x="0" y="103813"/>
                  <a:pt x="103813" y="0"/>
                  <a:pt x="23187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accent2">
                    <a:alpha val="0"/>
                  </a:schemeClr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C5649D-3895-EA9A-C2DA-1B7CC9D7A681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82DC462-36C4-3AE6-D1F0-E6938944D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-situ C - Mobi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F670F703-A641-E3B9-FB4F-62792ADCBED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058664" y="1081320"/>
            <a:ext cx="2101273" cy="4699619"/>
          </a:xfrm>
          <a:prstGeom prst="roundRect">
            <a:avLst>
              <a:gd name="adj" fmla="val 6840"/>
            </a:avLst>
          </a:prstGeom>
          <a:solidFill>
            <a:srgbClr val="302F2F"/>
          </a:solidFill>
          <a:ln>
            <a:noFill/>
          </a:ln>
          <a:scene3d>
            <a:camera prst="orthographicFront"/>
            <a:lightRig rig="sof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1440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>
              <a:defRPr lang="en-US"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>
              <a:spcBef>
                <a:spcPts val="900"/>
              </a:spcBef>
            </a:pPr>
            <a:r>
              <a:rPr lang="en-US" dirty="0"/>
              <a:t>Drag and drop photo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50305BC6-C265-1FD4-2B68-073AC8E0E8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90408" y="994221"/>
            <a:ext cx="2261421" cy="4869560"/>
          </a:xfrm>
          <a:custGeom>
            <a:avLst/>
            <a:gdLst>
              <a:gd name="connsiteX0" fmla="*/ 206446 w 2261421"/>
              <a:gd name="connsiteY0" fmla="*/ 91287 h 4869560"/>
              <a:gd name="connsiteX1" fmla="*/ 159204 w 2261421"/>
              <a:gd name="connsiteY1" fmla="*/ 100832 h 4869560"/>
              <a:gd name="connsiteX2" fmla="*/ 84887 w 2261421"/>
              <a:gd name="connsiteY2" fmla="*/ 212901 h 4869560"/>
              <a:gd name="connsiteX3" fmla="*/ 84887 w 2261421"/>
              <a:gd name="connsiteY3" fmla="*/ 4656687 h 4869560"/>
              <a:gd name="connsiteX4" fmla="*/ 206529 w 2261421"/>
              <a:gd name="connsiteY4" fmla="*/ 4778301 h 4869560"/>
              <a:gd name="connsiteX5" fmla="*/ 2055835 w 2261421"/>
              <a:gd name="connsiteY5" fmla="*/ 4778301 h 4869560"/>
              <a:gd name="connsiteX6" fmla="*/ 2103049 w 2261421"/>
              <a:gd name="connsiteY6" fmla="*/ 4768756 h 4869560"/>
              <a:gd name="connsiteX7" fmla="*/ 2177339 w 2261421"/>
              <a:gd name="connsiteY7" fmla="*/ 4656715 h 4869560"/>
              <a:gd name="connsiteX8" fmla="*/ 2177339 w 2261421"/>
              <a:gd name="connsiteY8" fmla="*/ 212929 h 4869560"/>
              <a:gd name="connsiteX9" fmla="*/ 2055696 w 2261421"/>
              <a:gd name="connsiteY9" fmla="*/ 91287 h 4869560"/>
              <a:gd name="connsiteX10" fmla="*/ 220095 w 2261421"/>
              <a:gd name="connsiteY10" fmla="*/ 0 h 4869560"/>
              <a:gd name="connsiteX11" fmla="*/ 2041326 w 2261421"/>
              <a:gd name="connsiteY11" fmla="*/ 0 h 4869560"/>
              <a:gd name="connsiteX12" fmla="*/ 2261421 w 2261421"/>
              <a:gd name="connsiteY12" fmla="*/ 220060 h 4869560"/>
              <a:gd name="connsiteX13" fmla="*/ 2261421 w 2261421"/>
              <a:gd name="connsiteY13" fmla="*/ 4649500 h 4869560"/>
              <a:gd name="connsiteX14" fmla="*/ 2041326 w 2261421"/>
              <a:gd name="connsiteY14" fmla="*/ 4869560 h 4869560"/>
              <a:gd name="connsiteX15" fmla="*/ 220095 w 2261421"/>
              <a:gd name="connsiteY15" fmla="*/ 4869560 h 4869560"/>
              <a:gd name="connsiteX16" fmla="*/ 0 w 2261421"/>
              <a:gd name="connsiteY16" fmla="*/ 4649500 h 4869560"/>
              <a:gd name="connsiteX17" fmla="*/ 0 w 2261421"/>
              <a:gd name="connsiteY17" fmla="*/ 220060 h 4869560"/>
              <a:gd name="connsiteX18" fmla="*/ 220095 w 2261421"/>
              <a:gd name="connsiteY18" fmla="*/ 0 h 486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61421" h="4869560">
                <a:moveTo>
                  <a:pt x="206446" y="91287"/>
                </a:moveTo>
                <a:lnTo>
                  <a:pt x="159204" y="100832"/>
                </a:lnTo>
                <a:cubicBezTo>
                  <a:pt x="115540" y="119283"/>
                  <a:pt x="84887" y="162513"/>
                  <a:pt x="84887" y="212901"/>
                </a:cubicBezTo>
                <a:lnTo>
                  <a:pt x="84887" y="4656687"/>
                </a:lnTo>
                <a:cubicBezTo>
                  <a:pt x="84887" y="4723834"/>
                  <a:pt x="139369" y="4778301"/>
                  <a:pt x="206529" y="4778301"/>
                </a:cubicBezTo>
                <a:lnTo>
                  <a:pt x="2055835" y="4778301"/>
                </a:lnTo>
                <a:lnTo>
                  <a:pt x="2103049" y="4768756"/>
                </a:lnTo>
                <a:cubicBezTo>
                  <a:pt x="2146713" y="4750277"/>
                  <a:pt x="2177339" y="4707075"/>
                  <a:pt x="2177339" y="4656715"/>
                </a:cubicBezTo>
                <a:lnTo>
                  <a:pt x="2177339" y="212929"/>
                </a:lnTo>
                <a:cubicBezTo>
                  <a:pt x="2177339" y="145754"/>
                  <a:pt x="2122884" y="91287"/>
                  <a:pt x="2055696" y="91287"/>
                </a:cubicBezTo>
                <a:close/>
                <a:moveTo>
                  <a:pt x="220095" y="0"/>
                </a:moveTo>
                <a:lnTo>
                  <a:pt x="2041326" y="0"/>
                </a:lnTo>
                <a:cubicBezTo>
                  <a:pt x="2162886" y="0"/>
                  <a:pt x="2261421" y="98529"/>
                  <a:pt x="2261421" y="220060"/>
                </a:cubicBezTo>
                <a:lnTo>
                  <a:pt x="2261421" y="4649500"/>
                </a:lnTo>
                <a:cubicBezTo>
                  <a:pt x="2261421" y="4771031"/>
                  <a:pt x="2162914" y="4869560"/>
                  <a:pt x="2041326" y="4869560"/>
                </a:cubicBezTo>
                <a:lnTo>
                  <a:pt x="220095" y="4869560"/>
                </a:lnTo>
                <a:cubicBezTo>
                  <a:pt x="98563" y="4869560"/>
                  <a:pt x="0" y="4771059"/>
                  <a:pt x="0" y="4649500"/>
                </a:cubicBezTo>
                <a:lnTo>
                  <a:pt x="0" y="220060"/>
                </a:lnTo>
                <a:cubicBezTo>
                  <a:pt x="0" y="98529"/>
                  <a:pt x="98563" y="0"/>
                  <a:pt x="22009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accent2">
                    <a:alpha val="0"/>
                  </a:schemeClr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2D95AC9-9DD5-7D0D-2517-A74719B6FD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5206623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F5DCA29B-D36C-A354-13B6-357F6F0A4BB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232651" y="1081320"/>
            <a:ext cx="2101273" cy="4699619"/>
          </a:xfrm>
          <a:prstGeom prst="roundRect">
            <a:avLst>
              <a:gd name="adj" fmla="val 6840"/>
            </a:avLst>
          </a:prstGeom>
          <a:solidFill>
            <a:srgbClr val="302F2F"/>
          </a:solidFill>
          <a:ln>
            <a:noFill/>
          </a:ln>
          <a:scene3d>
            <a:camera prst="orthographicFront"/>
            <a:lightRig rig="sof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1440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>
              <a:defRPr lang="en-US"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>
              <a:spcBef>
                <a:spcPts val="900"/>
              </a:spcBef>
            </a:pPr>
            <a:r>
              <a:rPr lang="en-US" dirty="0"/>
              <a:t>Drag and drop photo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C73778C2-BAF6-EEE0-98FC-591EBAFFD9D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164395" y="994221"/>
            <a:ext cx="2261421" cy="4869560"/>
          </a:xfrm>
          <a:custGeom>
            <a:avLst/>
            <a:gdLst>
              <a:gd name="connsiteX0" fmla="*/ 206446 w 2261421"/>
              <a:gd name="connsiteY0" fmla="*/ 91287 h 4869560"/>
              <a:gd name="connsiteX1" fmla="*/ 159204 w 2261421"/>
              <a:gd name="connsiteY1" fmla="*/ 100832 h 4869560"/>
              <a:gd name="connsiteX2" fmla="*/ 84887 w 2261421"/>
              <a:gd name="connsiteY2" fmla="*/ 212901 h 4869560"/>
              <a:gd name="connsiteX3" fmla="*/ 84887 w 2261421"/>
              <a:gd name="connsiteY3" fmla="*/ 4656687 h 4869560"/>
              <a:gd name="connsiteX4" fmla="*/ 206529 w 2261421"/>
              <a:gd name="connsiteY4" fmla="*/ 4778301 h 4869560"/>
              <a:gd name="connsiteX5" fmla="*/ 2055835 w 2261421"/>
              <a:gd name="connsiteY5" fmla="*/ 4778301 h 4869560"/>
              <a:gd name="connsiteX6" fmla="*/ 2103049 w 2261421"/>
              <a:gd name="connsiteY6" fmla="*/ 4768756 h 4869560"/>
              <a:gd name="connsiteX7" fmla="*/ 2177339 w 2261421"/>
              <a:gd name="connsiteY7" fmla="*/ 4656715 h 4869560"/>
              <a:gd name="connsiteX8" fmla="*/ 2177339 w 2261421"/>
              <a:gd name="connsiteY8" fmla="*/ 212929 h 4869560"/>
              <a:gd name="connsiteX9" fmla="*/ 2055696 w 2261421"/>
              <a:gd name="connsiteY9" fmla="*/ 91287 h 4869560"/>
              <a:gd name="connsiteX10" fmla="*/ 220095 w 2261421"/>
              <a:gd name="connsiteY10" fmla="*/ 0 h 4869560"/>
              <a:gd name="connsiteX11" fmla="*/ 2041326 w 2261421"/>
              <a:gd name="connsiteY11" fmla="*/ 0 h 4869560"/>
              <a:gd name="connsiteX12" fmla="*/ 2261421 w 2261421"/>
              <a:gd name="connsiteY12" fmla="*/ 220060 h 4869560"/>
              <a:gd name="connsiteX13" fmla="*/ 2261421 w 2261421"/>
              <a:gd name="connsiteY13" fmla="*/ 4649500 h 4869560"/>
              <a:gd name="connsiteX14" fmla="*/ 2041326 w 2261421"/>
              <a:gd name="connsiteY14" fmla="*/ 4869560 h 4869560"/>
              <a:gd name="connsiteX15" fmla="*/ 220095 w 2261421"/>
              <a:gd name="connsiteY15" fmla="*/ 4869560 h 4869560"/>
              <a:gd name="connsiteX16" fmla="*/ 0 w 2261421"/>
              <a:gd name="connsiteY16" fmla="*/ 4649500 h 4869560"/>
              <a:gd name="connsiteX17" fmla="*/ 0 w 2261421"/>
              <a:gd name="connsiteY17" fmla="*/ 220060 h 4869560"/>
              <a:gd name="connsiteX18" fmla="*/ 220095 w 2261421"/>
              <a:gd name="connsiteY18" fmla="*/ 0 h 486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61421" h="4869560">
                <a:moveTo>
                  <a:pt x="206446" y="91287"/>
                </a:moveTo>
                <a:lnTo>
                  <a:pt x="159204" y="100832"/>
                </a:lnTo>
                <a:cubicBezTo>
                  <a:pt x="115540" y="119283"/>
                  <a:pt x="84887" y="162513"/>
                  <a:pt x="84887" y="212901"/>
                </a:cubicBezTo>
                <a:lnTo>
                  <a:pt x="84887" y="4656687"/>
                </a:lnTo>
                <a:cubicBezTo>
                  <a:pt x="84887" y="4723834"/>
                  <a:pt x="139369" y="4778301"/>
                  <a:pt x="206529" y="4778301"/>
                </a:cubicBezTo>
                <a:lnTo>
                  <a:pt x="2055835" y="4778301"/>
                </a:lnTo>
                <a:lnTo>
                  <a:pt x="2103049" y="4768756"/>
                </a:lnTo>
                <a:cubicBezTo>
                  <a:pt x="2146713" y="4750277"/>
                  <a:pt x="2177339" y="4707075"/>
                  <a:pt x="2177339" y="4656715"/>
                </a:cubicBezTo>
                <a:lnTo>
                  <a:pt x="2177339" y="212929"/>
                </a:lnTo>
                <a:cubicBezTo>
                  <a:pt x="2177339" y="145754"/>
                  <a:pt x="2122884" y="91287"/>
                  <a:pt x="2055696" y="91287"/>
                </a:cubicBezTo>
                <a:close/>
                <a:moveTo>
                  <a:pt x="220095" y="0"/>
                </a:moveTo>
                <a:lnTo>
                  <a:pt x="2041326" y="0"/>
                </a:lnTo>
                <a:cubicBezTo>
                  <a:pt x="2162886" y="0"/>
                  <a:pt x="2261421" y="98529"/>
                  <a:pt x="2261421" y="220060"/>
                </a:cubicBezTo>
                <a:lnTo>
                  <a:pt x="2261421" y="4649500"/>
                </a:lnTo>
                <a:cubicBezTo>
                  <a:pt x="2261421" y="4771031"/>
                  <a:pt x="2162914" y="4869560"/>
                  <a:pt x="2041326" y="4869560"/>
                </a:cubicBezTo>
                <a:lnTo>
                  <a:pt x="220095" y="4869560"/>
                </a:lnTo>
                <a:cubicBezTo>
                  <a:pt x="98563" y="4869560"/>
                  <a:pt x="0" y="4771059"/>
                  <a:pt x="0" y="4649500"/>
                </a:cubicBezTo>
                <a:lnTo>
                  <a:pt x="0" y="220060"/>
                </a:lnTo>
                <a:cubicBezTo>
                  <a:pt x="0" y="98529"/>
                  <a:pt x="98563" y="0"/>
                  <a:pt x="22009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accent2">
                    <a:alpha val="0"/>
                  </a:schemeClr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7B7D0F-2008-48EB-2189-EC03CC495CE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ADC1A3F0-AD28-F09E-0CDC-7FE7DCFD2C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268B3A85-B34F-4F83-9D61-8C157649E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5206621" cy="36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In-situ C</a:t>
            </a:r>
          </a:p>
        </p:txBody>
      </p:sp>
    </p:spTree>
    <p:extLst>
      <p:ext uri="{BB962C8B-B14F-4D97-AF65-F5344CB8AC3E}">
        <p14:creationId xmlns:p14="http://schemas.microsoft.com/office/powerpoint/2010/main" val="128596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ac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B88CB9-00B9-4CD4-58C5-9EBBD44DFD0E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B4C6AA54-F83A-748F-99A9-260A734D00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5D5ACBC-5424-B1C1-AEAE-0853852BA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8093FF-F104-AB83-014F-6F5AB78A3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567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-situ D - Mobi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BD115084-58A5-2F89-BAD7-718A1D03624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42582" y="1012474"/>
            <a:ext cx="2240280" cy="4864608"/>
          </a:xfrm>
          <a:prstGeom prst="roundRect">
            <a:avLst>
              <a:gd name="adj" fmla="val 5001"/>
            </a:avLst>
          </a:prstGeom>
          <a:solidFill>
            <a:srgbClr val="302F2F"/>
          </a:solidFill>
          <a:ln>
            <a:noFill/>
          </a:ln>
          <a:scene3d>
            <a:camera prst="perspectiveContrastingRightFacing" fov="3000000">
              <a:rot lat="0" lon="19680000" rev="0"/>
            </a:camera>
            <a:lightRig rig="sof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1440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>
              <a:defRPr lang="en-US"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>
              <a:spcBef>
                <a:spcPts val="900"/>
              </a:spcBef>
            </a:pPr>
            <a:r>
              <a:rPr lang="en-US" dirty="0"/>
              <a:t>Drag and drop photo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8B90F0A9-1845-3515-D4C3-B2B0570BA3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52167" y="795458"/>
            <a:ext cx="2283533" cy="5309294"/>
          </a:xfrm>
          <a:custGeom>
            <a:avLst/>
            <a:gdLst>
              <a:gd name="connsiteX0" fmla="*/ 436360 w 2283533"/>
              <a:gd name="connsiteY0" fmla="*/ 119690 h 5309294"/>
              <a:gd name="connsiteX1" fmla="*/ 315617 w 2283533"/>
              <a:gd name="connsiteY1" fmla="*/ 237329 h 5309294"/>
              <a:gd name="connsiteX2" fmla="*/ 315617 w 2283533"/>
              <a:gd name="connsiteY2" fmla="*/ 5074480 h 5309294"/>
              <a:gd name="connsiteX3" fmla="*/ 386644 w 2283533"/>
              <a:gd name="connsiteY3" fmla="*/ 5186411 h 5309294"/>
              <a:gd name="connsiteX4" fmla="*/ 392325 w 2283533"/>
              <a:gd name="connsiteY4" fmla="*/ 5187685 h 5309294"/>
              <a:gd name="connsiteX5" fmla="*/ 433617 w 2283533"/>
              <a:gd name="connsiteY5" fmla="*/ 5191814 h 5309294"/>
              <a:gd name="connsiteX6" fmla="*/ 438743 w 2283533"/>
              <a:gd name="connsiteY6" fmla="*/ 5191759 h 5309294"/>
              <a:gd name="connsiteX7" fmla="*/ 2113489 w 2283533"/>
              <a:gd name="connsiteY7" fmla="*/ 4987158 h 5309294"/>
              <a:gd name="connsiteX8" fmla="*/ 2214363 w 2283533"/>
              <a:gd name="connsiteY8" fmla="*/ 4854499 h 5309294"/>
              <a:gd name="connsiteX9" fmla="*/ 2214363 w 2283533"/>
              <a:gd name="connsiteY9" fmla="*/ 457255 h 5309294"/>
              <a:gd name="connsiteX10" fmla="*/ 2113462 w 2283533"/>
              <a:gd name="connsiteY10" fmla="*/ 324596 h 5309294"/>
              <a:gd name="connsiteX11" fmla="*/ 243288 w 2283533"/>
              <a:gd name="connsiteY11" fmla="*/ 0 h 5309294"/>
              <a:gd name="connsiteX12" fmla="*/ 2101573 w 2283533"/>
              <a:gd name="connsiteY12" fmla="*/ 232230 h 5309294"/>
              <a:gd name="connsiteX13" fmla="*/ 2283533 w 2283533"/>
              <a:gd name="connsiteY13" fmla="*/ 472303 h 5309294"/>
              <a:gd name="connsiteX14" fmla="*/ 2283533 w 2283533"/>
              <a:gd name="connsiteY14" fmla="*/ 4839451 h 5309294"/>
              <a:gd name="connsiteX15" fmla="*/ 2101573 w 2283533"/>
              <a:gd name="connsiteY15" fmla="*/ 5079524 h 5309294"/>
              <a:gd name="connsiteX16" fmla="*/ 449773 w 2283533"/>
              <a:gd name="connsiteY16" fmla="*/ 5289196 h 5309294"/>
              <a:gd name="connsiteX17" fmla="*/ 242013 w 2283533"/>
              <a:gd name="connsiteY17" fmla="*/ 5309177 h 5309294"/>
              <a:gd name="connsiteX18" fmla="*/ 239380 w 2283533"/>
              <a:gd name="connsiteY18" fmla="*/ 5309287 h 5309294"/>
              <a:gd name="connsiteX19" fmla="*/ 0 w 2283533"/>
              <a:gd name="connsiteY19" fmla="*/ 5075893 h 5309294"/>
              <a:gd name="connsiteX20" fmla="*/ 0 w 2283533"/>
              <a:gd name="connsiteY20" fmla="*/ 237080 h 5309294"/>
              <a:gd name="connsiteX21" fmla="*/ 243288 w 2283533"/>
              <a:gd name="connsiteY21" fmla="*/ 0 h 53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283533" h="5309294">
                <a:moveTo>
                  <a:pt x="436360" y="119690"/>
                </a:moveTo>
                <a:cubicBezTo>
                  <a:pt x="369850" y="111570"/>
                  <a:pt x="315617" y="164224"/>
                  <a:pt x="315617" y="237329"/>
                </a:cubicBezTo>
                <a:lnTo>
                  <a:pt x="315617" y="5074480"/>
                </a:lnTo>
                <a:cubicBezTo>
                  <a:pt x="315617" y="5128131"/>
                  <a:pt x="344826" y="5170753"/>
                  <a:pt x="386644" y="5186411"/>
                </a:cubicBezTo>
                <a:cubicBezTo>
                  <a:pt x="388473" y="5187103"/>
                  <a:pt x="390385" y="5187491"/>
                  <a:pt x="392325" y="5187685"/>
                </a:cubicBezTo>
                <a:lnTo>
                  <a:pt x="433617" y="5191814"/>
                </a:lnTo>
                <a:cubicBezTo>
                  <a:pt x="435335" y="5191981"/>
                  <a:pt x="437053" y="5191953"/>
                  <a:pt x="438743" y="5191759"/>
                </a:cubicBezTo>
                <a:lnTo>
                  <a:pt x="2113489" y="4987158"/>
                </a:lnTo>
                <a:cubicBezTo>
                  <a:pt x="2169330" y="4980313"/>
                  <a:pt x="2214363" y="4920953"/>
                  <a:pt x="2214363" y="4854499"/>
                </a:cubicBezTo>
                <a:lnTo>
                  <a:pt x="2214363" y="457255"/>
                </a:lnTo>
                <a:cubicBezTo>
                  <a:pt x="2214363" y="390773"/>
                  <a:pt x="2169330" y="331413"/>
                  <a:pt x="2113462" y="324596"/>
                </a:cubicBezTo>
                <a:close/>
                <a:moveTo>
                  <a:pt x="243288" y="0"/>
                </a:moveTo>
                <a:lnTo>
                  <a:pt x="2101573" y="232230"/>
                </a:lnTo>
                <a:cubicBezTo>
                  <a:pt x="2202502" y="245061"/>
                  <a:pt x="2283533" y="352502"/>
                  <a:pt x="2283533" y="472303"/>
                </a:cubicBezTo>
                <a:lnTo>
                  <a:pt x="2283533" y="4839451"/>
                </a:lnTo>
                <a:cubicBezTo>
                  <a:pt x="2283533" y="4959280"/>
                  <a:pt x="2202502" y="5066720"/>
                  <a:pt x="2101573" y="5079524"/>
                </a:cubicBezTo>
                <a:lnTo>
                  <a:pt x="449773" y="5289196"/>
                </a:lnTo>
                <a:lnTo>
                  <a:pt x="242013" y="5309177"/>
                </a:lnTo>
                <a:cubicBezTo>
                  <a:pt x="241126" y="5309260"/>
                  <a:pt x="240267" y="5309315"/>
                  <a:pt x="239380" y="5309287"/>
                </a:cubicBezTo>
                <a:cubicBezTo>
                  <a:pt x="121796" y="5308429"/>
                  <a:pt x="0" y="5193699"/>
                  <a:pt x="0" y="5075893"/>
                </a:cubicBezTo>
                <a:lnTo>
                  <a:pt x="0" y="237080"/>
                </a:lnTo>
                <a:cubicBezTo>
                  <a:pt x="28" y="119496"/>
                  <a:pt x="125981" y="970"/>
                  <a:pt x="24328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accent2">
                    <a:alpha val="0"/>
                  </a:schemeClr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F670F703-A641-E3B9-FB4F-62792ADCBED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058664" y="1081320"/>
            <a:ext cx="2101273" cy="4699619"/>
          </a:xfrm>
          <a:prstGeom prst="roundRect">
            <a:avLst>
              <a:gd name="adj" fmla="val 6840"/>
            </a:avLst>
          </a:prstGeom>
          <a:solidFill>
            <a:srgbClr val="302F2F"/>
          </a:solidFill>
          <a:ln>
            <a:noFill/>
          </a:ln>
          <a:scene3d>
            <a:camera prst="orthographicFront"/>
            <a:lightRig rig="sof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1440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>
              <a:defRPr lang="en-US"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pPr lvl="0" algn="ctr">
              <a:spcBef>
                <a:spcPts val="900"/>
              </a:spcBef>
            </a:pPr>
            <a:r>
              <a:rPr lang="en-US" dirty="0"/>
              <a:t>Drag and drop photo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50305BC6-C265-1FD4-2B68-073AC8E0E8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90408" y="994221"/>
            <a:ext cx="2261421" cy="4869560"/>
          </a:xfrm>
          <a:custGeom>
            <a:avLst/>
            <a:gdLst>
              <a:gd name="connsiteX0" fmla="*/ 206446 w 2261421"/>
              <a:gd name="connsiteY0" fmla="*/ 91287 h 4869560"/>
              <a:gd name="connsiteX1" fmla="*/ 159204 w 2261421"/>
              <a:gd name="connsiteY1" fmla="*/ 100832 h 4869560"/>
              <a:gd name="connsiteX2" fmla="*/ 84887 w 2261421"/>
              <a:gd name="connsiteY2" fmla="*/ 212901 h 4869560"/>
              <a:gd name="connsiteX3" fmla="*/ 84887 w 2261421"/>
              <a:gd name="connsiteY3" fmla="*/ 4656687 h 4869560"/>
              <a:gd name="connsiteX4" fmla="*/ 206529 w 2261421"/>
              <a:gd name="connsiteY4" fmla="*/ 4778301 h 4869560"/>
              <a:gd name="connsiteX5" fmla="*/ 2055835 w 2261421"/>
              <a:gd name="connsiteY5" fmla="*/ 4778301 h 4869560"/>
              <a:gd name="connsiteX6" fmla="*/ 2103049 w 2261421"/>
              <a:gd name="connsiteY6" fmla="*/ 4768756 h 4869560"/>
              <a:gd name="connsiteX7" fmla="*/ 2177339 w 2261421"/>
              <a:gd name="connsiteY7" fmla="*/ 4656715 h 4869560"/>
              <a:gd name="connsiteX8" fmla="*/ 2177339 w 2261421"/>
              <a:gd name="connsiteY8" fmla="*/ 212929 h 4869560"/>
              <a:gd name="connsiteX9" fmla="*/ 2055696 w 2261421"/>
              <a:gd name="connsiteY9" fmla="*/ 91287 h 4869560"/>
              <a:gd name="connsiteX10" fmla="*/ 220095 w 2261421"/>
              <a:gd name="connsiteY10" fmla="*/ 0 h 4869560"/>
              <a:gd name="connsiteX11" fmla="*/ 2041326 w 2261421"/>
              <a:gd name="connsiteY11" fmla="*/ 0 h 4869560"/>
              <a:gd name="connsiteX12" fmla="*/ 2261421 w 2261421"/>
              <a:gd name="connsiteY12" fmla="*/ 220060 h 4869560"/>
              <a:gd name="connsiteX13" fmla="*/ 2261421 w 2261421"/>
              <a:gd name="connsiteY13" fmla="*/ 4649500 h 4869560"/>
              <a:gd name="connsiteX14" fmla="*/ 2041326 w 2261421"/>
              <a:gd name="connsiteY14" fmla="*/ 4869560 h 4869560"/>
              <a:gd name="connsiteX15" fmla="*/ 220095 w 2261421"/>
              <a:gd name="connsiteY15" fmla="*/ 4869560 h 4869560"/>
              <a:gd name="connsiteX16" fmla="*/ 0 w 2261421"/>
              <a:gd name="connsiteY16" fmla="*/ 4649500 h 4869560"/>
              <a:gd name="connsiteX17" fmla="*/ 0 w 2261421"/>
              <a:gd name="connsiteY17" fmla="*/ 220060 h 4869560"/>
              <a:gd name="connsiteX18" fmla="*/ 220095 w 2261421"/>
              <a:gd name="connsiteY18" fmla="*/ 0 h 486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61421" h="4869560">
                <a:moveTo>
                  <a:pt x="206446" y="91287"/>
                </a:moveTo>
                <a:lnTo>
                  <a:pt x="159204" y="100832"/>
                </a:lnTo>
                <a:cubicBezTo>
                  <a:pt x="115540" y="119283"/>
                  <a:pt x="84887" y="162513"/>
                  <a:pt x="84887" y="212901"/>
                </a:cubicBezTo>
                <a:lnTo>
                  <a:pt x="84887" y="4656687"/>
                </a:lnTo>
                <a:cubicBezTo>
                  <a:pt x="84887" y="4723834"/>
                  <a:pt x="139369" y="4778301"/>
                  <a:pt x="206529" y="4778301"/>
                </a:cubicBezTo>
                <a:lnTo>
                  <a:pt x="2055835" y="4778301"/>
                </a:lnTo>
                <a:lnTo>
                  <a:pt x="2103049" y="4768756"/>
                </a:lnTo>
                <a:cubicBezTo>
                  <a:pt x="2146713" y="4750277"/>
                  <a:pt x="2177339" y="4707075"/>
                  <a:pt x="2177339" y="4656715"/>
                </a:cubicBezTo>
                <a:lnTo>
                  <a:pt x="2177339" y="212929"/>
                </a:lnTo>
                <a:cubicBezTo>
                  <a:pt x="2177339" y="145754"/>
                  <a:pt x="2122884" y="91287"/>
                  <a:pt x="2055696" y="91287"/>
                </a:cubicBezTo>
                <a:close/>
                <a:moveTo>
                  <a:pt x="220095" y="0"/>
                </a:moveTo>
                <a:lnTo>
                  <a:pt x="2041326" y="0"/>
                </a:lnTo>
                <a:cubicBezTo>
                  <a:pt x="2162886" y="0"/>
                  <a:pt x="2261421" y="98529"/>
                  <a:pt x="2261421" y="220060"/>
                </a:cubicBezTo>
                <a:lnTo>
                  <a:pt x="2261421" y="4649500"/>
                </a:lnTo>
                <a:cubicBezTo>
                  <a:pt x="2261421" y="4771031"/>
                  <a:pt x="2162914" y="4869560"/>
                  <a:pt x="2041326" y="4869560"/>
                </a:cubicBezTo>
                <a:lnTo>
                  <a:pt x="220095" y="4869560"/>
                </a:lnTo>
                <a:cubicBezTo>
                  <a:pt x="98563" y="4869560"/>
                  <a:pt x="0" y="4771059"/>
                  <a:pt x="0" y="4649500"/>
                </a:cubicBezTo>
                <a:lnTo>
                  <a:pt x="0" y="220060"/>
                </a:lnTo>
                <a:cubicBezTo>
                  <a:pt x="0" y="98529"/>
                  <a:pt x="98563" y="0"/>
                  <a:pt x="22009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accent2">
                    <a:alpha val="0"/>
                  </a:schemeClr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2D95AC9-9DD5-7D0D-2517-A74719B6FD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828800"/>
            <a:ext cx="5206623" cy="38862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EAB36C5-BE47-B059-58BA-06D75FDD6A11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BAA7A864-2C61-AA43-492F-68F3AA39A3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8F13CFE9-C640-E13D-1D52-7CAC8F09B4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5206621" cy="36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In-situ D</a:t>
            </a:r>
          </a:p>
        </p:txBody>
      </p:sp>
    </p:spTree>
    <p:extLst>
      <p:ext uri="{BB962C8B-B14F-4D97-AF65-F5344CB8AC3E}">
        <p14:creationId xmlns:p14="http://schemas.microsoft.com/office/powerpoint/2010/main" val="30757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 Full Sc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851567CB-E314-B3C0-010B-500DAC9DE6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</p:spPr>
        <p:txBody>
          <a:bodyPr bIns="1371600" anchor="ctr" anchorCtr="0"/>
          <a:lstStyle>
            <a:lvl1pPr algn="ctr">
              <a:defRPr sz="1400"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Features Full Screen</a:t>
            </a:r>
          </a:p>
        </p:txBody>
      </p:sp>
    </p:spTree>
    <p:extLst>
      <p:ext uri="{BB962C8B-B14F-4D97-AF65-F5344CB8AC3E}">
        <p14:creationId xmlns:p14="http://schemas.microsoft.com/office/powerpoint/2010/main" val="322314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Headsho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8A47BB16-642B-5DE7-719C-33BF38E8EE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39001" y="1642391"/>
            <a:ext cx="6695799" cy="4123409"/>
          </a:xfrm>
        </p:spPr>
        <p:txBody>
          <a:bodyPr anchor="ctr" anchorCtr="0"/>
          <a:lstStyle>
            <a:lvl1pPr>
              <a:defRPr sz="28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Zebra Sans" pitchFamily="2" charset="77"/>
              </a:defRPr>
            </a:lvl2pPr>
            <a:lvl3pPr marL="14288" indent="0">
              <a:lnSpc>
                <a:spcPct val="100000"/>
              </a:lnSpc>
              <a:spcBef>
                <a:spcPts val="900"/>
              </a:spcBef>
              <a:buNone/>
              <a:tabLst/>
              <a:defRPr sz="1400" b="0" i="0">
                <a:solidFill>
                  <a:schemeClr val="tx1"/>
                </a:solidFill>
                <a:latin typeface="Zebra Sans" pitchFamily="2" charset="77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430A531A-D0FC-8D96-79E0-0D3281864A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642391"/>
            <a:ext cx="4124602" cy="4123028"/>
          </a:xfrm>
          <a:prstGeom prst="roundRect">
            <a:avLst>
              <a:gd name="adj" fmla="val 2317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0C3AC-DCA5-5683-17BC-16EE1FE20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Single presenter feature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333B50-2DFD-31AC-17B1-97E33CC93481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8D9F742-6113-CC51-3FA2-6AFA01902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8DF62A0-554E-308E-A322-5735C9D7D3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</p:spTree>
    <p:extLst>
      <p:ext uri="{BB962C8B-B14F-4D97-AF65-F5344CB8AC3E}">
        <p14:creationId xmlns:p14="http://schemas.microsoft.com/office/powerpoint/2010/main" val="91458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resenter Gr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5B82C53-1012-3481-1D8B-9A973A6A63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7200" y="1642390"/>
            <a:ext cx="3654530" cy="3653135"/>
          </a:xfrm>
          <a:prstGeom prst="roundRect">
            <a:avLst>
              <a:gd name="adj" fmla="val 2317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4BCCC0F3-9564-5617-7E29-DF41C3CC5FE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268735" y="1642390"/>
            <a:ext cx="3654530" cy="3653135"/>
          </a:xfrm>
          <a:prstGeom prst="roundRect">
            <a:avLst>
              <a:gd name="adj" fmla="val 2317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C3FCA406-012F-8B57-4632-D20A3D92968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080270" y="1642390"/>
            <a:ext cx="3654530" cy="3653135"/>
          </a:xfrm>
          <a:prstGeom prst="roundRect">
            <a:avLst>
              <a:gd name="adj" fmla="val 2317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A7059C6-7CE6-4D82-DDE9-F3F98E74AE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7200" y="5428509"/>
            <a:ext cx="3654530" cy="385482"/>
          </a:xfrm>
        </p:spPr>
        <p:txBody>
          <a:bodyPr anchor="t" anchorCtr="0"/>
          <a:lstStyle>
            <a:lvl1pPr algn="ctr">
              <a:defRPr sz="20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 marL="14288" indent="0" algn="ctr">
              <a:buNone/>
              <a:tabLst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22DF01B-7644-A390-E4F6-764DA6136C3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68735" y="5428509"/>
            <a:ext cx="3654530" cy="385482"/>
          </a:xfrm>
        </p:spPr>
        <p:txBody>
          <a:bodyPr anchor="t" anchorCtr="0"/>
          <a:lstStyle>
            <a:lvl1pPr algn="ctr">
              <a:defRPr sz="20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 marL="14288" indent="0" algn="ctr">
              <a:buNone/>
              <a:tabLst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7075102D-538C-69B0-5D60-897D6C9D033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80270" y="5428509"/>
            <a:ext cx="3654530" cy="385482"/>
          </a:xfrm>
        </p:spPr>
        <p:txBody>
          <a:bodyPr anchor="t" anchorCtr="0"/>
          <a:lstStyle>
            <a:lvl1pPr algn="ctr">
              <a:defRPr sz="20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 marL="14288" indent="0" algn="ctr">
              <a:buNone/>
              <a:tabLst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9FC40A-9097-99BD-31C7-22F8A1B1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Three photo grid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E5307B-62D5-A2FA-0E9C-E7D5F81CB830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9EA2853-BDB9-59FA-7153-4E24315D6A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</p:spTree>
    <p:extLst>
      <p:ext uri="{BB962C8B-B14F-4D97-AF65-F5344CB8AC3E}">
        <p14:creationId xmlns:p14="http://schemas.microsoft.com/office/powerpoint/2010/main" val="125055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resenter Gr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33">
            <a:extLst>
              <a:ext uri="{FF2B5EF4-FFF2-40B4-BE49-F238E27FC236}">
                <a16:creationId xmlns:a16="http://schemas.microsoft.com/office/drawing/2014/main" id="{71F271DB-9BA3-C71D-DD1B-F8F0DF165A4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57198" y="3375506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33">
            <a:extLst>
              <a:ext uri="{FF2B5EF4-FFF2-40B4-BE49-F238E27FC236}">
                <a16:creationId xmlns:a16="http://schemas.microsoft.com/office/drawing/2014/main" id="{02A7BED1-80ED-02D1-98A8-A8892BD0524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882309" y="3375506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sz="1400" b="1" i="0">
                <a:solidFill>
                  <a:schemeClr val="tx1"/>
                </a:solidFill>
                <a:latin typeface="Zebra Sans Cnd ExtraBold" pitchFamily="2" charset="77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Text Placeholder 33">
            <a:extLst>
              <a:ext uri="{FF2B5EF4-FFF2-40B4-BE49-F238E27FC236}">
                <a16:creationId xmlns:a16="http://schemas.microsoft.com/office/drawing/2014/main" id="{D27AB31A-174E-6061-FA49-2E726ECEFFF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267728" y="3375506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33">
            <a:extLst>
              <a:ext uri="{FF2B5EF4-FFF2-40B4-BE49-F238E27FC236}">
                <a16:creationId xmlns:a16="http://schemas.microsoft.com/office/drawing/2014/main" id="{4343B15F-8D88-EEC6-A5AB-797B338A3E5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53149" y="3375506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33">
            <a:extLst>
              <a:ext uri="{FF2B5EF4-FFF2-40B4-BE49-F238E27FC236}">
                <a16:creationId xmlns:a16="http://schemas.microsoft.com/office/drawing/2014/main" id="{64B3DFF3-023F-C584-9513-A6FEA1A5C46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093004" y="3375506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660307AA-720E-0CE1-4848-E7359BC9C78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7198" y="5620303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33">
            <a:extLst>
              <a:ext uri="{FF2B5EF4-FFF2-40B4-BE49-F238E27FC236}">
                <a16:creationId xmlns:a16="http://schemas.microsoft.com/office/drawing/2014/main" id="{58A58F57-F8C9-379E-3356-460882BC18E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882309" y="5620303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33">
            <a:extLst>
              <a:ext uri="{FF2B5EF4-FFF2-40B4-BE49-F238E27FC236}">
                <a16:creationId xmlns:a16="http://schemas.microsoft.com/office/drawing/2014/main" id="{0BF112AC-056E-3157-162B-5C4218340D8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267728" y="5620303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3">
            <a:extLst>
              <a:ext uri="{FF2B5EF4-FFF2-40B4-BE49-F238E27FC236}">
                <a16:creationId xmlns:a16="http://schemas.microsoft.com/office/drawing/2014/main" id="{8C78D3AC-D680-E6AD-DE4B-4E33DE827A1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653149" y="5620303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33">
            <a:extLst>
              <a:ext uri="{FF2B5EF4-FFF2-40B4-BE49-F238E27FC236}">
                <a16:creationId xmlns:a16="http://schemas.microsoft.com/office/drawing/2014/main" id="{AD2CA01D-0F42-474E-BC85-92521DC7645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093004" y="5620303"/>
            <a:ext cx="1636712" cy="361001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1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</a:defRPr>
            </a:lvl2pPr>
            <a:lvl3pPr algn="ctr">
              <a:spcBef>
                <a:spcPts val="0"/>
              </a:spcBef>
              <a:defRPr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D5CD7B54-8ABD-4F61-753F-CF288B56238D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457199" y="1642390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photo</a:t>
            </a:r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1610916D-6705-E987-F3A1-0F8827BC217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2882309" y="1642390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photo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B31D3BE7-46F6-3BD7-2E1F-E55E8502828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257559" y="1642390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photo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A7AA6973-B029-9F92-9DEF-80609DC3A586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7642979" y="1642390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photo</a:t>
            </a: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982BD8EB-D92F-AA4A-0E28-0B32334C174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10087919" y="1642390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AFBE39E1-EC2F-387F-0625-BC20C2A6C616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57199" y="3887188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B5620E4-F4D4-76D9-B4D1-89E524E856F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2882309" y="3887188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41A40473-8115-23BA-583C-F5FB1238C27F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5257559" y="3887188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E122B59C-7EE2-12F0-A29A-A03F1EFD192A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7642979" y="3887188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5D2A3A5B-0AF6-F77C-2C35-02CA9EC82C90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10087919" y="3887188"/>
            <a:ext cx="1646881" cy="164625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200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AEB326-D799-7F52-3985-2616D6AF9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Large presenter grid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AFA646-EE50-1A1D-063C-A9B9EAA8850E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21E56137-C24A-2012-5A98-EBBEA5C25C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B21083A7-B5AC-6891-23B8-FF4E879965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014984"/>
            <a:ext cx="11277600" cy="3175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b="0" i="0" cap="none" baseline="0">
                <a:latin typeface="Zebra Sans" pitchFamily="2" charset="77"/>
              </a:defRPr>
            </a:lvl1pPr>
          </a:lstStyle>
          <a:p>
            <a:pPr lvl="0"/>
            <a:r>
              <a:rPr lang="en-US" dirty="0"/>
              <a:t>Subtitle Here If You Need It</a:t>
            </a:r>
          </a:p>
        </p:txBody>
      </p:sp>
    </p:spTree>
    <p:extLst>
      <p:ext uri="{BB962C8B-B14F-4D97-AF65-F5344CB8AC3E}">
        <p14:creationId xmlns:p14="http://schemas.microsoft.com/office/powerpoint/2010/main" val="392461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Text Placeholder 33">
            <a:extLst>
              <a:ext uri="{FF2B5EF4-FFF2-40B4-BE49-F238E27FC236}">
                <a16:creationId xmlns:a16="http://schemas.microsoft.com/office/drawing/2014/main" id="{B6368198-FFFC-F9B0-81EF-15BB2AB50A8B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496888" y="2341014"/>
            <a:ext cx="2072995" cy="592289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sp>
        <p:nvSpPr>
          <p:cNvPr id="33" name="Text Placeholder 33">
            <a:extLst>
              <a:ext uri="{FF2B5EF4-FFF2-40B4-BE49-F238E27FC236}">
                <a16:creationId xmlns:a16="http://schemas.microsoft.com/office/drawing/2014/main" id="{33902FB7-51FA-5012-54AF-4389CD47642B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2776911" y="2341014"/>
            <a:ext cx="2072995" cy="592289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10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A7BE70C8-0F49-A05C-AB78-89BE683F11B1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056935" y="2341014"/>
            <a:ext cx="2072995" cy="592289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10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B8409E6A-2474-29ED-30BD-AC4BC0EDDB66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7336958" y="2341014"/>
            <a:ext cx="2072995" cy="592289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10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3E618174-A9B1-A94E-2E9A-2D4C561CBE74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9616982" y="2341014"/>
            <a:ext cx="2072995" cy="592289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4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10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37" name="Text Placeholder 33">
            <a:extLst>
              <a:ext uri="{FF2B5EF4-FFF2-40B4-BE49-F238E27FC236}">
                <a16:creationId xmlns:a16="http://schemas.microsoft.com/office/drawing/2014/main" id="{A6B31989-A81B-B88C-19FB-3DA6265B3246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858044" y="3135366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sz="11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8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06BB8C11-743E-DFE1-5A3E-340388DD1BC7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138067" y="3135366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3F07F88E-67B4-6E9F-6D5A-7E6433DD9E68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5418091" y="3135366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0" name="Text Placeholder 33">
            <a:extLst>
              <a:ext uri="{FF2B5EF4-FFF2-40B4-BE49-F238E27FC236}">
                <a16:creationId xmlns:a16="http://schemas.microsoft.com/office/drawing/2014/main" id="{4F2DD75C-C83B-AAD4-EC70-DE2950D4E10C}"/>
              </a:ext>
            </a:extLst>
          </p:cNvPr>
          <p:cNvSpPr>
            <a:spLocks noGrp="1"/>
          </p:cNvSpPr>
          <p:nvPr>
            <p:ph type="body" sz="quarter" idx="130" hasCustomPrompt="1"/>
          </p:nvPr>
        </p:nvSpPr>
        <p:spPr>
          <a:xfrm>
            <a:off x="7698114" y="3135366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1" name="Text Placeholder 33">
            <a:extLst>
              <a:ext uri="{FF2B5EF4-FFF2-40B4-BE49-F238E27FC236}">
                <a16:creationId xmlns:a16="http://schemas.microsoft.com/office/drawing/2014/main" id="{173B2DEA-28C6-F8AF-344B-96A989338687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9978138" y="3135366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01511C07-2096-418E-E6EF-18B582D78D3E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216209" y="1284671"/>
            <a:ext cx="3752739" cy="595913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sz="18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743E2E6D-135E-FC91-2A89-52942F2938C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858044" y="369749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4" name="Text Placeholder 33">
            <a:extLst>
              <a:ext uri="{FF2B5EF4-FFF2-40B4-BE49-F238E27FC236}">
                <a16:creationId xmlns:a16="http://schemas.microsoft.com/office/drawing/2014/main" id="{FB5E60FA-0CB8-5D8D-5DDC-A86EBEDD177C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3138067" y="369749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5" name="Text Placeholder 33">
            <a:extLst>
              <a:ext uri="{FF2B5EF4-FFF2-40B4-BE49-F238E27FC236}">
                <a16:creationId xmlns:a16="http://schemas.microsoft.com/office/drawing/2014/main" id="{6CBAEA8A-7367-04A7-3F25-528A4E4EEA2D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5418091" y="369749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763500D7-D1F6-5A99-14BD-ED34FD05EACC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7698114" y="369749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E2BACAEB-B64E-43EF-2460-1F354AAE313E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9978138" y="369749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8" name="Text Placeholder 33">
            <a:extLst>
              <a:ext uri="{FF2B5EF4-FFF2-40B4-BE49-F238E27FC236}">
                <a16:creationId xmlns:a16="http://schemas.microsoft.com/office/drawing/2014/main" id="{78AC4F97-FF38-CBDB-FCAF-874A58BF4D8A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858044" y="424940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49" name="Text Placeholder 33">
            <a:extLst>
              <a:ext uri="{FF2B5EF4-FFF2-40B4-BE49-F238E27FC236}">
                <a16:creationId xmlns:a16="http://schemas.microsoft.com/office/drawing/2014/main" id="{F6C140A0-FFA6-95CF-6B12-1CABAFF91854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3138067" y="424940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37A37C09-500E-BE36-B53F-2AC78F3EE4AB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5418091" y="424940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6B55FD4A-2EB3-429A-D074-3F4A6528E47D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7698114" y="424940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2" name="Text Placeholder 33">
            <a:extLst>
              <a:ext uri="{FF2B5EF4-FFF2-40B4-BE49-F238E27FC236}">
                <a16:creationId xmlns:a16="http://schemas.microsoft.com/office/drawing/2014/main" id="{81E44DD8-2B4C-BD91-F000-A6F580C51C7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9978138" y="4249407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692A39BD-3891-22D5-77F4-8D1E461AE79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858044" y="4811539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EFD5CC09-0178-BFEC-EDA4-4B8FBD0680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3138067" y="4811539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5" name="Text Placeholder 33">
            <a:extLst>
              <a:ext uri="{FF2B5EF4-FFF2-40B4-BE49-F238E27FC236}">
                <a16:creationId xmlns:a16="http://schemas.microsoft.com/office/drawing/2014/main" id="{7C501056-2610-4A9D-1E25-AB4C8261A17F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5418091" y="4811539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E6881B40-6F45-8283-AF1E-644F185AE9B5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7698114" y="4811539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E47BD72B-4B2B-07B4-0AB2-EB3A5029730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9978138" y="4811539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8" name="Text Placeholder 33">
            <a:extLst>
              <a:ext uri="{FF2B5EF4-FFF2-40B4-BE49-F238E27FC236}">
                <a16:creationId xmlns:a16="http://schemas.microsoft.com/office/drawing/2014/main" id="{5BC14BC0-B14B-16C8-361F-9249F5AEA276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858044" y="5381364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751D62A5-C082-7FA2-D870-4450531F1CD4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138067" y="5381364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0F158B8D-D98C-5866-C31B-CD714BBA1BFC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5418091" y="5381364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61" name="Text Placeholder 33">
            <a:extLst>
              <a:ext uri="{FF2B5EF4-FFF2-40B4-BE49-F238E27FC236}">
                <a16:creationId xmlns:a16="http://schemas.microsoft.com/office/drawing/2014/main" id="{4FA86091-7BC8-FEB7-A301-CA36957FD493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7698114" y="5381364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28A70FB6-548E-0A44-70F7-4B2BAF68A943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9978138" y="5381364"/>
            <a:ext cx="1350682" cy="42139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lang="en-US" sz="11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00CE9F-2066-CB24-6471-9CD67848C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Org chart 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18A2198-F223-2A46-6CAD-EC82AB362AE8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E182D74F-BC51-47F8-A563-D2621327DD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0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5" name="Text Placeholder 33">
            <a:extLst>
              <a:ext uri="{FF2B5EF4-FFF2-40B4-BE49-F238E27FC236}">
                <a16:creationId xmlns:a16="http://schemas.microsoft.com/office/drawing/2014/main" id="{3C21C3BB-B41B-4DB7-6E7C-A223F6AB2F77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496888" y="3100762"/>
            <a:ext cx="2072995" cy="423363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sz="12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sp>
        <p:nvSpPr>
          <p:cNvPr id="106" name="Text Placeholder 33">
            <a:extLst>
              <a:ext uri="{FF2B5EF4-FFF2-40B4-BE49-F238E27FC236}">
                <a16:creationId xmlns:a16="http://schemas.microsoft.com/office/drawing/2014/main" id="{B8BE3029-6FE3-875D-C422-38DB78C350F5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2776911" y="3100762"/>
            <a:ext cx="2072995" cy="423363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sp>
        <p:nvSpPr>
          <p:cNvPr id="107" name="Text Placeholder 33">
            <a:extLst>
              <a:ext uri="{FF2B5EF4-FFF2-40B4-BE49-F238E27FC236}">
                <a16:creationId xmlns:a16="http://schemas.microsoft.com/office/drawing/2014/main" id="{4A08E9EA-0580-E61E-B7F3-EB91C5C76C1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058373" y="3100762"/>
            <a:ext cx="2072995" cy="423363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08" name="Text Placeholder 33">
            <a:extLst>
              <a:ext uri="{FF2B5EF4-FFF2-40B4-BE49-F238E27FC236}">
                <a16:creationId xmlns:a16="http://schemas.microsoft.com/office/drawing/2014/main" id="{3AFECC29-DB39-8B4E-C569-12ECD504FABC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7336958" y="3100762"/>
            <a:ext cx="2072995" cy="423363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09" name="Text Placeholder 33">
            <a:extLst>
              <a:ext uri="{FF2B5EF4-FFF2-40B4-BE49-F238E27FC236}">
                <a16:creationId xmlns:a16="http://schemas.microsoft.com/office/drawing/2014/main" id="{C6E03ED0-2B8B-4F0E-91A4-A05C7808167B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9616982" y="3100762"/>
            <a:ext cx="2072995" cy="423363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0" name="Text Placeholder 33">
            <a:extLst>
              <a:ext uri="{FF2B5EF4-FFF2-40B4-BE49-F238E27FC236}">
                <a16:creationId xmlns:a16="http://schemas.microsoft.com/office/drawing/2014/main" id="{1BAE02FB-C34E-690D-CE14-93FF83BA00D2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858044" y="3629391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sz="10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sp>
        <p:nvSpPr>
          <p:cNvPr id="111" name="Text Placeholder 33">
            <a:extLst>
              <a:ext uri="{FF2B5EF4-FFF2-40B4-BE49-F238E27FC236}">
                <a16:creationId xmlns:a16="http://schemas.microsoft.com/office/drawing/2014/main" id="{E67811DC-CFBD-ACB5-E23C-45A3480DF16F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858044" y="4063511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2" name="Text Placeholder 33">
            <a:extLst>
              <a:ext uri="{FF2B5EF4-FFF2-40B4-BE49-F238E27FC236}">
                <a16:creationId xmlns:a16="http://schemas.microsoft.com/office/drawing/2014/main" id="{636D7F0B-AB78-7F48-0539-7F7BC2AE32E8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58044" y="4497631"/>
            <a:ext cx="1350682" cy="257193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3" name="Text Placeholder 33">
            <a:extLst>
              <a:ext uri="{FF2B5EF4-FFF2-40B4-BE49-F238E27FC236}">
                <a16:creationId xmlns:a16="http://schemas.microsoft.com/office/drawing/2014/main" id="{637FCB94-2250-4D64-060B-3F6CA36361E4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858044" y="4854922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4" name="Text Placeholder 33">
            <a:extLst>
              <a:ext uri="{FF2B5EF4-FFF2-40B4-BE49-F238E27FC236}">
                <a16:creationId xmlns:a16="http://schemas.microsoft.com/office/drawing/2014/main" id="{4ABBA4FC-F3D4-3CB0-CB37-50A750CAF1B7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858044" y="5289042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5" name="Text Placeholder 33">
            <a:extLst>
              <a:ext uri="{FF2B5EF4-FFF2-40B4-BE49-F238E27FC236}">
                <a16:creationId xmlns:a16="http://schemas.microsoft.com/office/drawing/2014/main" id="{D5A008F6-651D-46AB-C6AD-D4F9BA2B1470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858044" y="572316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6" name="Text Placeholder 33">
            <a:extLst>
              <a:ext uri="{FF2B5EF4-FFF2-40B4-BE49-F238E27FC236}">
                <a16:creationId xmlns:a16="http://schemas.microsoft.com/office/drawing/2014/main" id="{E3E86D9D-6A33-BF36-3ED4-8DA2C500D396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138067" y="3629391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7" name="Text Placeholder 33">
            <a:extLst>
              <a:ext uri="{FF2B5EF4-FFF2-40B4-BE49-F238E27FC236}">
                <a16:creationId xmlns:a16="http://schemas.microsoft.com/office/drawing/2014/main" id="{865DB2FE-E66F-A46A-D21A-2EF43DF6C12B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3138067" y="4048145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8" name="Text Placeholder 33">
            <a:extLst>
              <a:ext uri="{FF2B5EF4-FFF2-40B4-BE49-F238E27FC236}">
                <a16:creationId xmlns:a16="http://schemas.microsoft.com/office/drawing/2014/main" id="{CF38C780-3027-ACB2-FEC1-3F912C36D07A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3138067" y="4466899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19" name="Text Placeholder 33">
            <a:extLst>
              <a:ext uri="{FF2B5EF4-FFF2-40B4-BE49-F238E27FC236}">
                <a16:creationId xmlns:a16="http://schemas.microsoft.com/office/drawing/2014/main" id="{BD30EA46-45A4-D747-2A6F-B94F363601B3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138067" y="488565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0" name="Text Placeholder 33">
            <a:extLst>
              <a:ext uri="{FF2B5EF4-FFF2-40B4-BE49-F238E27FC236}">
                <a16:creationId xmlns:a16="http://schemas.microsoft.com/office/drawing/2014/main" id="{32E59B8C-A599-85BF-402D-C219C088958C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138067" y="5304407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1" name="Text Placeholder 33">
            <a:extLst>
              <a:ext uri="{FF2B5EF4-FFF2-40B4-BE49-F238E27FC236}">
                <a16:creationId xmlns:a16="http://schemas.microsoft.com/office/drawing/2014/main" id="{1D488A9D-F26F-EF78-5518-462EE530ED50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3138067" y="572316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2" name="Text Placeholder 33">
            <a:extLst>
              <a:ext uri="{FF2B5EF4-FFF2-40B4-BE49-F238E27FC236}">
                <a16:creationId xmlns:a16="http://schemas.microsoft.com/office/drawing/2014/main" id="{7A217B82-8C50-8561-B4DD-13F8A1D71589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5419529" y="3629391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3" name="Text Placeholder 33">
            <a:extLst>
              <a:ext uri="{FF2B5EF4-FFF2-40B4-BE49-F238E27FC236}">
                <a16:creationId xmlns:a16="http://schemas.microsoft.com/office/drawing/2014/main" id="{DBD9E545-36B4-1D4D-2F8F-68A491C2684A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419529" y="4048145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4" name="Text Placeholder 33">
            <a:extLst>
              <a:ext uri="{FF2B5EF4-FFF2-40B4-BE49-F238E27FC236}">
                <a16:creationId xmlns:a16="http://schemas.microsoft.com/office/drawing/2014/main" id="{CEF53C36-D856-4477-5BDE-AD5083EA4316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5419529" y="4466899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5" name="Text Placeholder 33">
            <a:extLst>
              <a:ext uri="{FF2B5EF4-FFF2-40B4-BE49-F238E27FC236}">
                <a16:creationId xmlns:a16="http://schemas.microsoft.com/office/drawing/2014/main" id="{0EAD05B9-A81B-A600-3F03-556E1CCED7C4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5419529" y="488565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6" name="Text Placeholder 33">
            <a:extLst>
              <a:ext uri="{FF2B5EF4-FFF2-40B4-BE49-F238E27FC236}">
                <a16:creationId xmlns:a16="http://schemas.microsoft.com/office/drawing/2014/main" id="{AD9459C1-CD47-DFC7-6789-714CD9EFA9B8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5419529" y="5304407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7" name="Text Placeholder 33">
            <a:extLst>
              <a:ext uri="{FF2B5EF4-FFF2-40B4-BE49-F238E27FC236}">
                <a16:creationId xmlns:a16="http://schemas.microsoft.com/office/drawing/2014/main" id="{82A8F59D-A4E5-9262-AA45-6669FA6F39B2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5419529" y="572316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8" name="Text Placeholder 33">
            <a:extLst>
              <a:ext uri="{FF2B5EF4-FFF2-40B4-BE49-F238E27FC236}">
                <a16:creationId xmlns:a16="http://schemas.microsoft.com/office/drawing/2014/main" id="{1B66BB74-462A-5F7B-DB2F-72AD38F80D85}"/>
              </a:ext>
            </a:extLst>
          </p:cNvPr>
          <p:cNvSpPr>
            <a:spLocks noGrp="1"/>
          </p:cNvSpPr>
          <p:nvPr>
            <p:ph type="body" sz="quarter" idx="130" hasCustomPrompt="1"/>
          </p:nvPr>
        </p:nvSpPr>
        <p:spPr>
          <a:xfrm>
            <a:off x="7698114" y="3629391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29" name="Text Placeholder 33">
            <a:extLst>
              <a:ext uri="{FF2B5EF4-FFF2-40B4-BE49-F238E27FC236}">
                <a16:creationId xmlns:a16="http://schemas.microsoft.com/office/drawing/2014/main" id="{F341CC01-35C4-F42B-A4B4-94B219E206DD}"/>
              </a:ext>
            </a:extLst>
          </p:cNvPr>
          <p:cNvSpPr>
            <a:spLocks noGrp="1"/>
          </p:cNvSpPr>
          <p:nvPr>
            <p:ph type="body" sz="quarter" idx="131" hasCustomPrompt="1"/>
          </p:nvPr>
        </p:nvSpPr>
        <p:spPr>
          <a:xfrm>
            <a:off x="7698114" y="4048145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0" name="Text Placeholder 33">
            <a:extLst>
              <a:ext uri="{FF2B5EF4-FFF2-40B4-BE49-F238E27FC236}">
                <a16:creationId xmlns:a16="http://schemas.microsoft.com/office/drawing/2014/main" id="{18D692F7-D05C-B3E2-AA79-A1F3842ECA37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7698114" y="4466899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1" name="Text Placeholder 33">
            <a:extLst>
              <a:ext uri="{FF2B5EF4-FFF2-40B4-BE49-F238E27FC236}">
                <a16:creationId xmlns:a16="http://schemas.microsoft.com/office/drawing/2014/main" id="{BAA1EDE1-A9EF-48E6-9D55-AFD53B670FE2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7698114" y="488565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2" name="Text Placeholder 33">
            <a:extLst>
              <a:ext uri="{FF2B5EF4-FFF2-40B4-BE49-F238E27FC236}">
                <a16:creationId xmlns:a16="http://schemas.microsoft.com/office/drawing/2014/main" id="{62B6B0B3-3562-B8E9-4FFD-08AC10819D4F}"/>
              </a:ext>
            </a:extLst>
          </p:cNvPr>
          <p:cNvSpPr>
            <a:spLocks noGrp="1"/>
          </p:cNvSpPr>
          <p:nvPr>
            <p:ph type="body" sz="quarter" idx="134" hasCustomPrompt="1"/>
          </p:nvPr>
        </p:nvSpPr>
        <p:spPr>
          <a:xfrm>
            <a:off x="7698114" y="5304407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3" name="Text Placeholder 33">
            <a:extLst>
              <a:ext uri="{FF2B5EF4-FFF2-40B4-BE49-F238E27FC236}">
                <a16:creationId xmlns:a16="http://schemas.microsoft.com/office/drawing/2014/main" id="{CDD75D2B-D6BF-E432-0A15-68A64A27EC60}"/>
              </a:ext>
            </a:extLst>
          </p:cNvPr>
          <p:cNvSpPr>
            <a:spLocks noGrp="1"/>
          </p:cNvSpPr>
          <p:nvPr>
            <p:ph type="body" sz="quarter" idx="135" hasCustomPrompt="1"/>
          </p:nvPr>
        </p:nvSpPr>
        <p:spPr>
          <a:xfrm>
            <a:off x="7698114" y="572316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4" name="Text Placeholder 33">
            <a:extLst>
              <a:ext uri="{FF2B5EF4-FFF2-40B4-BE49-F238E27FC236}">
                <a16:creationId xmlns:a16="http://schemas.microsoft.com/office/drawing/2014/main" id="{784028B8-3056-483F-F299-CE56D9DDB2B5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9978138" y="3629391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5" name="Text Placeholder 33">
            <a:extLst>
              <a:ext uri="{FF2B5EF4-FFF2-40B4-BE49-F238E27FC236}">
                <a16:creationId xmlns:a16="http://schemas.microsoft.com/office/drawing/2014/main" id="{05042492-88DA-7E09-CE22-48AA145AF335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9978138" y="4048145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6" name="Text Placeholder 33">
            <a:extLst>
              <a:ext uri="{FF2B5EF4-FFF2-40B4-BE49-F238E27FC236}">
                <a16:creationId xmlns:a16="http://schemas.microsoft.com/office/drawing/2014/main" id="{7B336A2C-581B-C7B9-7308-5F00D9B4D2DE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9978138" y="4466899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7" name="Text Placeholder 33">
            <a:extLst>
              <a:ext uri="{FF2B5EF4-FFF2-40B4-BE49-F238E27FC236}">
                <a16:creationId xmlns:a16="http://schemas.microsoft.com/office/drawing/2014/main" id="{1FD0EF0A-624A-5F1D-BE30-D714B27DFE85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9978138" y="488565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8" name="Text Placeholder 33">
            <a:extLst>
              <a:ext uri="{FF2B5EF4-FFF2-40B4-BE49-F238E27FC236}">
                <a16:creationId xmlns:a16="http://schemas.microsoft.com/office/drawing/2014/main" id="{2018DA18-0115-7DFF-E598-1F3965E9A0E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9978138" y="5304407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39" name="Text Placeholder 33">
            <a:extLst>
              <a:ext uri="{FF2B5EF4-FFF2-40B4-BE49-F238E27FC236}">
                <a16:creationId xmlns:a16="http://schemas.microsoft.com/office/drawing/2014/main" id="{0FD7AC33-DDAF-EDB5-CFFF-B520722DC45D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978138" y="5723163"/>
            <a:ext cx="1350682" cy="334022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</p:txBody>
      </p:sp>
      <p:sp>
        <p:nvSpPr>
          <p:cNvPr id="141" name="Text Placeholder 33">
            <a:extLst>
              <a:ext uri="{FF2B5EF4-FFF2-40B4-BE49-F238E27FC236}">
                <a16:creationId xmlns:a16="http://schemas.microsoft.com/office/drawing/2014/main" id="{2243EC02-E79A-1F4B-8E23-17BDBEA7DF98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749933" y="1679466"/>
            <a:ext cx="2689875" cy="510711"/>
          </a:xfrm>
          <a:prstGeom prst="roundRect">
            <a:avLst>
              <a:gd name="adj" fmla="val 6605"/>
            </a:avLst>
          </a:prstGeom>
          <a:solidFill>
            <a:schemeClr val="bg2"/>
          </a:solidFill>
          <a:ln w="12700">
            <a:noFill/>
          </a:ln>
        </p:spPr>
        <p:txBody>
          <a:bodyPr anchor="ctr" anchorCtr="0"/>
          <a:lstStyle>
            <a:lvl1pPr algn="ctr"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7525EB-50BE-35FE-6D15-87E9FE94474C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02480AB5-EEBC-6B57-9973-BC3A589E52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4594001" cy="369947"/>
          </a:xfrm>
        </p:spPr>
        <p:txBody>
          <a:bodyPr/>
          <a:lstStyle/>
          <a:p>
            <a:r>
              <a:rPr lang="en-US"/>
              <a:t>Org chart 2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D875F2D-1F55-0DE3-5EF9-97AD1EF8A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98" name="Picture Placeholder 9">
            <a:extLst>
              <a:ext uri="{FF2B5EF4-FFF2-40B4-BE49-F238E27FC236}">
                <a16:creationId xmlns:a16="http://schemas.microsoft.com/office/drawing/2014/main" id="{F522EBEA-CA7B-6414-9FD6-63C4699C13C2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207194" y="2479052"/>
            <a:ext cx="644787" cy="649304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lnSpc>
                <a:spcPct val="90000"/>
              </a:lnSpc>
              <a:defRPr lang="en-US" sz="682" b="0" i="0" dirty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99" name="Picture Placeholder 9">
            <a:extLst>
              <a:ext uri="{FF2B5EF4-FFF2-40B4-BE49-F238E27FC236}">
                <a16:creationId xmlns:a16="http://schemas.microsoft.com/office/drawing/2014/main" id="{0F521DC6-53BD-6ADB-D95C-43F99E4A77CF}"/>
              </a:ext>
            </a:extLst>
          </p:cNvPr>
          <p:cNvSpPr>
            <a:spLocks noGrp="1"/>
          </p:cNvSpPr>
          <p:nvPr>
            <p:ph type="pic" sz="quarter" idx="151" hasCustomPrompt="1"/>
          </p:nvPr>
        </p:nvSpPr>
        <p:spPr>
          <a:xfrm>
            <a:off x="3487217" y="2479052"/>
            <a:ext cx="644787" cy="649304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lnSpc>
                <a:spcPct val="90000"/>
              </a:lnSpc>
              <a:defRPr lang="en-US" sz="682" b="0" i="0" dirty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100" name="Picture Placeholder 9">
            <a:extLst>
              <a:ext uri="{FF2B5EF4-FFF2-40B4-BE49-F238E27FC236}">
                <a16:creationId xmlns:a16="http://schemas.microsoft.com/office/drawing/2014/main" id="{F00881CE-325D-45E3-3417-1809ED1C4165}"/>
              </a:ext>
            </a:extLst>
          </p:cNvPr>
          <p:cNvSpPr>
            <a:spLocks noGrp="1"/>
          </p:cNvSpPr>
          <p:nvPr>
            <p:ph type="pic" sz="quarter" idx="152" hasCustomPrompt="1"/>
          </p:nvPr>
        </p:nvSpPr>
        <p:spPr>
          <a:xfrm>
            <a:off x="5768679" y="2479052"/>
            <a:ext cx="644787" cy="649304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defRPr lang="en-US" sz="682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Insert headshot</a:t>
            </a:r>
          </a:p>
        </p:txBody>
      </p:sp>
      <p:sp>
        <p:nvSpPr>
          <p:cNvPr id="101" name="Picture Placeholder 9">
            <a:extLst>
              <a:ext uri="{FF2B5EF4-FFF2-40B4-BE49-F238E27FC236}">
                <a16:creationId xmlns:a16="http://schemas.microsoft.com/office/drawing/2014/main" id="{7BDE605F-DDD5-C5C7-6FD4-082E754B1E17}"/>
              </a:ext>
            </a:extLst>
          </p:cNvPr>
          <p:cNvSpPr>
            <a:spLocks noGrp="1"/>
          </p:cNvSpPr>
          <p:nvPr>
            <p:ph type="pic" sz="quarter" idx="153" hasCustomPrompt="1"/>
          </p:nvPr>
        </p:nvSpPr>
        <p:spPr>
          <a:xfrm>
            <a:off x="8047264" y="2479052"/>
            <a:ext cx="644787" cy="649304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lnSpc>
                <a:spcPct val="90000"/>
              </a:lnSpc>
              <a:defRPr lang="en-US" sz="682" b="0" i="0" dirty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102" name="Picture Placeholder 9">
            <a:extLst>
              <a:ext uri="{FF2B5EF4-FFF2-40B4-BE49-F238E27FC236}">
                <a16:creationId xmlns:a16="http://schemas.microsoft.com/office/drawing/2014/main" id="{74731FD9-3309-5C63-D887-0A46DA5C22CB}"/>
              </a:ext>
            </a:extLst>
          </p:cNvPr>
          <p:cNvSpPr>
            <a:spLocks noGrp="1"/>
          </p:cNvSpPr>
          <p:nvPr>
            <p:ph type="pic" sz="quarter" idx="154" hasCustomPrompt="1"/>
          </p:nvPr>
        </p:nvSpPr>
        <p:spPr>
          <a:xfrm>
            <a:off x="10327288" y="2479052"/>
            <a:ext cx="644787" cy="649304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lnSpc>
                <a:spcPct val="90000"/>
              </a:lnSpc>
              <a:defRPr lang="en-US" sz="682" b="0" i="0" dirty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140" name="Picture Placeholder 9">
            <a:extLst>
              <a:ext uri="{FF2B5EF4-FFF2-40B4-BE49-F238E27FC236}">
                <a16:creationId xmlns:a16="http://schemas.microsoft.com/office/drawing/2014/main" id="{F2200900-F9D8-2205-519C-315BA9ACBE41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547188" y="658254"/>
            <a:ext cx="1102536" cy="1080480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822960" rtlCol="0" anchor="ctr" anchorCtr="1">
            <a:noAutofit/>
          </a:bodyPr>
          <a:lstStyle>
            <a:lvl1pPr>
              <a:defRPr lang="en-US" sz="1043" b="0" i="0" dirty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</p:spTree>
    <p:extLst>
      <p:ext uri="{BB962C8B-B14F-4D97-AF65-F5344CB8AC3E}">
        <p14:creationId xmlns:p14="http://schemas.microsoft.com/office/powerpoint/2010/main" val="129001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BA540C3B-ADB8-0418-8902-96ABE799C914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156635" y="2420980"/>
            <a:ext cx="772302" cy="67214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lnSpc>
                <a:spcPct val="90000"/>
              </a:lnSpc>
              <a:defRPr lang="en-US" sz="682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636AE64-FC95-9B21-E35D-3F6541232298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2976181" y="2420980"/>
            <a:ext cx="772302" cy="67214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defRPr lang="en-US" sz="682" b="0" i="0" dirty="0">
                <a:latin typeface="Zebra Sans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Insert headshot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99DADCA2-5332-53C4-E734-B5E3C33AB6CF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4799285" y="2420980"/>
            <a:ext cx="772302" cy="67214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defRPr lang="en-US" sz="682" b="0" i="0" dirty="0">
                <a:latin typeface="Zebra Sans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Insert headshot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F97187E3-19F2-A3A0-FB5D-D4B856D2E6E9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6622390" y="2420980"/>
            <a:ext cx="772302" cy="67214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defRPr lang="en-US" sz="682" b="0" i="0" dirty="0">
                <a:latin typeface="Zebra Sans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Insert headshot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BB1E7FF2-B509-AD10-5CC0-0E36260B217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45494" y="2420980"/>
            <a:ext cx="772302" cy="67214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defRPr lang="en-US" sz="682" b="0" i="0" dirty="0">
                <a:latin typeface="Zebra Sans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Insert headshot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5CA681AD-18DE-DB04-39B5-4AEDBAEE380F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0268600" y="2420980"/>
            <a:ext cx="772302" cy="672143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457200" rtlCol="0" anchor="ctr" anchorCtr="1">
            <a:noAutofit/>
          </a:bodyPr>
          <a:lstStyle>
            <a:lvl1pPr>
              <a:defRPr lang="en-US" sz="682" b="0" i="0" dirty="0">
                <a:latin typeface="Zebra Sans" pitchFamily="2" charset="77"/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Insert headshot</a:t>
            </a:r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8496ACB-506C-F50B-D282-59518F8913E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499316" y="3137155"/>
            <a:ext cx="1726033" cy="364474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9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818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51753E27-8463-5C68-65BD-AC5AA990D0A9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322420" y="3137155"/>
            <a:ext cx="1726033" cy="364474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9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818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0" name="Text Placeholder 33">
            <a:extLst>
              <a:ext uri="{FF2B5EF4-FFF2-40B4-BE49-F238E27FC236}">
                <a16:creationId xmlns:a16="http://schemas.microsoft.com/office/drawing/2014/main" id="{5792C092-D6ED-A995-03BF-703DA12D8BD8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145525" y="3137155"/>
            <a:ext cx="1726033" cy="364474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9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818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1" name="Text Placeholder 33">
            <a:extLst>
              <a:ext uri="{FF2B5EF4-FFF2-40B4-BE49-F238E27FC236}">
                <a16:creationId xmlns:a16="http://schemas.microsoft.com/office/drawing/2014/main" id="{2BD4A854-8E5B-44FD-7C85-70CC3917E2A9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968629" y="3137155"/>
            <a:ext cx="1726033" cy="364474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9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818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EE66AE38-C052-66C4-428F-24DE0A418D7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9791735" y="3137155"/>
            <a:ext cx="1726033" cy="364474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2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9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818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BF5FF4D7-22E1-4B05-83BB-5A81F97E2BBC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79770" y="3137155"/>
            <a:ext cx="1726033" cy="364474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sz="12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9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818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4" name="Text Placeholder 33">
            <a:extLst>
              <a:ext uri="{FF2B5EF4-FFF2-40B4-BE49-F238E27FC236}">
                <a16:creationId xmlns:a16="http://schemas.microsoft.com/office/drawing/2014/main" id="{52357013-E280-AE5E-A1EF-695279F241D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48971" y="4049767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8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5" name="Text Placeholder 33">
            <a:extLst>
              <a:ext uri="{FF2B5EF4-FFF2-40B4-BE49-F238E27FC236}">
                <a16:creationId xmlns:a16="http://schemas.microsoft.com/office/drawing/2014/main" id="{03CA535A-792A-6E6B-D34F-C74D569D82EE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48971" y="4903741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1B291731-03E3-7F55-B8AD-F2DA1CB12DDF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48971" y="5760278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5F8DAC14-2F54-15CD-074D-9EB63DBA48DB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668517" y="4049767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8" name="Text Placeholder 33">
            <a:extLst>
              <a:ext uri="{FF2B5EF4-FFF2-40B4-BE49-F238E27FC236}">
                <a16:creationId xmlns:a16="http://schemas.microsoft.com/office/drawing/2014/main" id="{EA87232C-1CED-40F1-2EF6-549327C6FDF7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2668517" y="4903741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49" name="Text Placeholder 33">
            <a:extLst>
              <a:ext uri="{FF2B5EF4-FFF2-40B4-BE49-F238E27FC236}">
                <a16:creationId xmlns:a16="http://schemas.microsoft.com/office/drawing/2014/main" id="{38532EEC-C3E9-79AA-258C-B8A62EEDC25C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668517" y="5760278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04B9E2BD-48C1-1B80-D645-E2A26979A873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491621" y="4049767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E2D6D3B6-0B1E-445C-32FD-4A313C76D7DB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4491621" y="4903741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2" name="Text Placeholder 33">
            <a:extLst>
              <a:ext uri="{FF2B5EF4-FFF2-40B4-BE49-F238E27FC236}">
                <a16:creationId xmlns:a16="http://schemas.microsoft.com/office/drawing/2014/main" id="{86D5C9F8-53A9-9812-A9C2-DEAAD0717E4A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491621" y="5760278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AAD55876-C13E-12D7-7576-86D5ADC788E6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314726" y="4049767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C0FDB2C3-8368-FCA2-280F-E02E3C0D52BE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314726" y="4903741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5" name="Text Placeholder 33">
            <a:extLst>
              <a:ext uri="{FF2B5EF4-FFF2-40B4-BE49-F238E27FC236}">
                <a16:creationId xmlns:a16="http://schemas.microsoft.com/office/drawing/2014/main" id="{816524D1-3D1C-007F-37D1-8501FB436E6C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6314726" y="5760278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4B54F301-FF2E-6BBD-5D13-C96A45366751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8137830" y="4049767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EDE7EAD0-7517-CA00-5A13-E98DDBD15916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8137830" y="4903741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8" name="Text Placeholder 33">
            <a:extLst>
              <a:ext uri="{FF2B5EF4-FFF2-40B4-BE49-F238E27FC236}">
                <a16:creationId xmlns:a16="http://schemas.microsoft.com/office/drawing/2014/main" id="{280308FF-462C-4D56-13A4-857DCEE939C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8137830" y="5760278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02F62C37-8FDE-B271-5991-27E00CB621AB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9960936" y="4049767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7198E41C-36F1-F206-C3E5-758227B6155D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9960936" y="4903741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61" name="Text Placeholder 33">
            <a:extLst>
              <a:ext uri="{FF2B5EF4-FFF2-40B4-BE49-F238E27FC236}">
                <a16:creationId xmlns:a16="http://schemas.microsoft.com/office/drawing/2014/main" id="{4B88004F-53AA-8268-E842-6D66112324A4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9960936" y="5760278"/>
            <a:ext cx="1387630" cy="303158"/>
          </a:xfrm>
          <a:solidFill>
            <a:schemeClr val="bg1"/>
          </a:solidFill>
        </p:spPr>
        <p:txBody>
          <a:bodyPr/>
          <a:lstStyle>
            <a:lvl1pPr algn="ctr">
              <a:lnSpc>
                <a:spcPct val="90000"/>
              </a:lnSpc>
              <a:spcBef>
                <a:spcPts val="0"/>
              </a:spcBef>
              <a:defRPr lang="en-US" sz="1000" b="0" i="0" kern="1200" dirty="0">
                <a:solidFill>
                  <a:schemeClr val="tx1"/>
                </a:solidFill>
                <a:latin typeface="Zebra Sans Cnd ExtraBold" pitchFamily="2" charset="77"/>
                <a:ea typeface="+mn-ea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lang="en-US" sz="800" b="0" i="0" kern="1200" dirty="0">
                <a:solidFill>
                  <a:schemeClr val="tx1"/>
                </a:solidFill>
                <a:latin typeface="Zebra Sans" pitchFamily="2" charset="77"/>
                <a:ea typeface="+mn-ea"/>
                <a:cs typeface="Arial" panose="020B0604020202020204" pitchFamily="34" charset="0"/>
              </a:defRPr>
            </a:lvl2pPr>
            <a:lvl3pPr algn="ctr">
              <a:lnSpc>
                <a:spcPct val="90000"/>
              </a:lnSpc>
              <a:spcBef>
                <a:spcPts val="0"/>
              </a:spcBef>
              <a:defRPr sz="682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3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/>
              <a:buNone/>
            </a:pPr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marL="0" lvl="1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US" dirty="0"/>
              <a:t>Job title goes here</a:t>
            </a:r>
          </a:p>
          <a:p>
            <a:pPr lvl="2"/>
            <a:endParaRPr lang="en-US" dirty="0"/>
          </a:p>
        </p:txBody>
      </p:sp>
      <p:sp>
        <p:nvSpPr>
          <p:cNvPr id="62" name="Picture Placeholder 9">
            <a:extLst>
              <a:ext uri="{FF2B5EF4-FFF2-40B4-BE49-F238E27FC236}">
                <a16:creationId xmlns:a16="http://schemas.microsoft.com/office/drawing/2014/main" id="{0078BEB6-D33F-1ED6-19B0-604929194897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658445" y="734518"/>
            <a:ext cx="885719" cy="890502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548640" rtlCol="0" anchor="ctr" anchorCtr="1">
            <a:noAutofit/>
          </a:bodyPr>
          <a:lstStyle>
            <a:lvl1pPr>
              <a:defRPr lang="en-US" sz="800" b="0" i="0" dirty="0">
                <a:latin typeface="Zebra Sans" pitchFamily="2" charset="77"/>
              </a:defRPr>
            </a:lvl1pPr>
          </a:lstStyle>
          <a:p>
            <a:pPr lvl="0" algn="ctr"/>
            <a:r>
              <a:rPr lang="en-US" dirty="0"/>
              <a:t>Insert headshot</a:t>
            </a:r>
          </a:p>
        </p:txBody>
      </p:sp>
      <p:sp>
        <p:nvSpPr>
          <p:cNvPr id="64" name="Text Placeholder 33">
            <a:extLst>
              <a:ext uri="{FF2B5EF4-FFF2-40B4-BE49-F238E27FC236}">
                <a16:creationId xmlns:a16="http://schemas.microsoft.com/office/drawing/2014/main" id="{A678C860-C26B-C698-71DC-9EAD4F3ED1C0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749933" y="1730983"/>
            <a:ext cx="2689875" cy="371758"/>
          </a:xfrm>
          <a:prstGeom prst="roundRect">
            <a:avLst>
              <a:gd name="adj" fmla="val 6605"/>
            </a:avLst>
          </a:prstGeom>
          <a:solidFill>
            <a:schemeClr val="bg1"/>
          </a:solidFill>
          <a:ln w="12700">
            <a:noFill/>
          </a:ln>
        </p:spPr>
        <p:txBody>
          <a:bodyPr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Zebra Sans Cnd ExtraBold" pitchFamily="2" charset="77"/>
                <a:cs typeface="Arial" panose="020B0604020202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defRPr>
            </a:lvl2pPr>
            <a:lvl3pPr marL="153181" indent="0" algn="ctr">
              <a:spcBef>
                <a:spcPts val="0"/>
              </a:spcBef>
              <a:buNone/>
              <a:defRPr sz="1227"/>
            </a:lvl3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  <a:p>
            <a:pPr lvl="1"/>
            <a:r>
              <a:rPr lang="en-US" dirty="0"/>
              <a:t>Job title goes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32F8AC-FA5D-DE70-41C8-6CDB164D0CD4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itle 66">
            <a:extLst>
              <a:ext uri="{FF2B5EF4-FFF2-40B4-BE49-F238E27FC236}">
                <a16:creationId xmlns:a16="http://schemas.microsoft.com/office/drawing/2014/main" id="{01C8AA92-1690-63D8-BD71-3B7E265892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56011"/>
            <a:ext cx="4710306" cy="369947"/>
          </a:xfrm>
        </p:spPr>
        <p:txBody>
          <a:bodyPr/>
          <a:lstStyle/>
          <a:p>
            <a:r>
              <a:rPr lang="en-US"/>
              <a:t>Org chart 3</a:t>
            </a:r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D48E87DA-13C5-73DA-B922-5C738B85D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FF91A921-D66F-70F2-CBE9-BBFC0169F4F1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1302988" y="3586927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9F739708-071D-30B0-4BB1-21DF8BCB1898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3122534" y="3586927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9A5B743F-B1AF-821A-15FC-7E37579C295C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4945638" y="3586927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24E0B50C-5143-A7EB-9DAF-62360E2045B8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768743" y="3586927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353F1228-BB7B-1CBC-B6EA-02B5E57B22B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8591847" y="3586927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B425D799-8CF6-E464-0E78-369CD059C50D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0414953" y="3586927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65769231-4F68-19F3-06B7-2031DC0FA863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302988" y="4443320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BB0FFB9F-D2DA-6216-6D1F-58347C58EDFB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3122534" y="4443320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6C761E74-46EA-8BEB-3C91-E6F76A1E303B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4945638" y="4443320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DBBA23F-2897-D54F-E56F-E7DFCBD8C7AA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6768743" y="4443320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CABE8AF0-418D-1BC7-3B05-4BD6FADE0B8C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8591847" y="4443320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FCC649B1-F458-A323-8732-E4715616EA51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10414953" y="4443320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43D5B0AD-23AD-D5D6-39AB-A33CECC44C6F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1302988" y="5292862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16D3565D-FABD-575B-764E-26EDB7CB2427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3122534" y="5292862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6557345C-820B-679D-32EA-E85C4E3E4022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4945638" y="5292862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437FC43B-28B7-3507-6D41-67D493C66EC2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6768743" y="5292862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5BDE9C88-1D62-475E-59FA-AE77C790048B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8591847" y="5292862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F1C6CB8-6697-F3F2-81F5-225BDDB20C88}"/>
              </a:ext>
            </a:extLst>
          </p:cNvPr>
          <p:cNvSpPr>
            <a:spLocks noGrp="1"/>
          </p:cNvSpPr>
          <p:nvPr>
            <p:ph type="pic" sz="quarter" idx="78" hasCustomPrompt="1"/>
          </p:nvPr>
        </p:nvSpPr>
        <p:spPr>
          <a:xfrm>
            <a:off x="10414953" y="5292862"/>
            <a:ext cx="479597" cy="417399"/>
          </a:xfrm>
          <a:prstGeom prst="roundRect">
            <a:avLst>
              <a:gd name="adj" fmla="val 46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vert="horz" lIns="0" tIns="0" rIns="0" bIns="320040" rtlCol="0" anchor="ctr" anchorCtr="1">
            <a:noAutofit/>
          </a:bodyPr>
          <a:lstStyle>
            <a:lvl1pPr>
              <a:lnSpc>
                <a:spcPct val="90000"/>
              </a:lnSpc>
              <a:defRPr lang="en-US" sz="545" b="0" i="0" dirty="0">
                <a:latin typeface="Zebra Sans" pitchFamily="2" charset="77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 dirty="0"/>
              <a:t>headshot</a:t>
            </a:r>
          </a:p>
        </p:txBody>
      </p:sp>
    </p:spTree>
    <p:extLst>
      <p:ext uri="{BB962C8B-B14F-4D97-AF65-F5344CB8AC3E}">
        <p14:creationId xmlns:p14="http://schemas.microsoft.com/office/powerpoint/2010/main" val="257510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bra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97853F-65B4-D89C-A413-8C795D8B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934D6-625C-AB13-E6ED-39643F1F5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AAFC972-4348-D6C7-2C3A-E0030FC451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91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8B3E7D7F-7F32-D96E-564E-7B07DDE2E4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42867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E542184-9DF3-633A-B5FB-CF8EDE37EC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03843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6BE16BF9-4CE1-9937-A531-F02DA0C36D9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64819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58B23A7-084D-D649-A2CC-C761B0F0F42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425795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B147952-9607-3A43-5A73-8E8D5CAB24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86771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7AFD67F-9A85-E13B-412B-67F174A3C47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347747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5590688A-01F5-092E-81D2-E7BDA31D566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08723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82BCCF8D-3EE0-70FA-3CFA-BDC16C73BDE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269699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C1996276-BE4A-D826-AB4B-B8E1A4ABC2A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230675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D073B7E3-F5C9-B59B-D228-D177A0747AB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191651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3DAE3C77-869F-1ED3-1FD1-E2A273C72AB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152625" y="109129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54395E20-D093-D4C6-117F-70C4EAE3BCE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81891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FD9E97DD-4C68-4C68-5E92-7B229E681B0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542867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9B0B699C-D01A-B607-D904-F1748E40B1C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503843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59258C0-3DD9-957B-D49A-182CCE8FA7F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464819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B4E01475-6992-975C-2E9D-E7E54E549A3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425795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43AF9CEF-5921-8D16-1131-1CF7858257B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386771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6F926FD5-A770-E894-84A4-2B21F9C65A3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347747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94625827-E207-DD4A-3FBC-4E3E5B67743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308723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C511892B-73A6-3969-F36A-5F05B6D4554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269699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8424FCB-2EFC-EC2D-1E81-7EAA75B96682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230675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4CEA9345-59B2-3205-C3FD-E784A18034F8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191651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E1D248B5-A741-D39D-CC44-4B44B04B4865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1152625" y="2158533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6F9156A3-0A6F-61BD-8854-6A0424A9ED0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581891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249443A9-E188-1CBB-73FE-DD90FA7E3DF9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542867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4" name="Picture Placeholder 5">
            <a:extLst>
              <a:ext uri="{FF2B5EF4-FFF2-40B4-BE49-F238E27FC236}">
                <a16:creationId xmlns:a16="http://schemas.microsoft.com/office/drawing/2014/main" id="{E1AF6301-D057-6848-E73A-1AB5BBD9824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503843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9CE0ADE1-D855-7383-1DC1-416B7B2CCA4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464819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C009B9EF-56C5-990E-397A-202C048CFE8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425795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7" name="Picture Placeholder 5">
            <a:extLst>
              <a:ext uri="{FF2B5EF4-FFF2-40B4-BE49-F238E27FC236}">
                <a16:creationId xmlns:a16="http://schemas.microsoft.com/office/drawing/2014/main" id="{7BFD2E1E-42E2-EFB4-DCCD-64799EE9AC7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386771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8" name="Picture Placeholder 5">
            <a:extLst>
              <a:ext uri="{FF2B5EF4-FFF2-40B4-BE49-F238E27FC236}">
                <a16:creationId xmlns:a16="http://schemas.microsoft.com/office/drawing/2014/main" id="{A1E39042-7852-F0DD-2B5B-8D279984F94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347747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9" name="Picture Placeholder 5">
            <a:extLst>
              <a:ext uri="{FF2B5EF4-FFF2-40B4-BE49-F238E27FC236}">
                <a16:creationId xmlns:a16="http://schemas.microsoft.com/office/drawing/2014/main" id="{0797351D-FD71-117C-A56F-A1D74F77A7D8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308723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0" name="Picture Placeholder 5">
            <a:extLst>
              <a:ext uri="{FF2B5EF4-FFF2-40B4-BE49-F238E27FC236}">
                <a16:creationId xmlns:a16="http://schemas.microsoft.com/office/drawing/2014/main" id="{881E6256-2204-6D59-681A-B00D827F2CC8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269699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1" name="Picture Placeholder 5">
            <a:extLst>
              <a:ext uri="{FF2B5EF4-FFF2-40B4-BE49-F238E27FC236}">
                <a16:creationId xmlns:a16="http://schemas.microsoft.com/office/drawing/2014/main" id="{64371E3B-5C6A-45BE-6D8C-42F95B2B1117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9230675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2" name="Picture Placeholder 5">
            <a:extLst>
              <a:ext uri="{FF2B5EF4-FFF2-40B4-BE49-F238E27FC236}">
                <a16:creationId xmlns:a16="http://schemas.microsoft.com/office/drawing/2014/main" id="{7387C035-3A40-410D-2FDD-B69DC70AA805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0191651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3" name="Picture Placeholder 5">
            <a:extLst>
              <a:ext uri="{FF2B5EF4-FFF2-40B4-BE49-F238E27FC236}">
                <a16:creationId xmlns:a16="http://schemas.microsoft.com/office/drawing/2014/main" id="{70E1C427-AEEF-6132-E8A6-1B6998FBD13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1152625" y="3225776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4" name="Picture Placeholder 5">
            <a:extLst>
              <a:ext uri="{FF2B5EF4-FFF2-40B4-BE49-F238E27FC236}">
                <a16:creationId xmlns:a16="http://schemas.microsoft.com/office/drawing/2014/main" id="{182B241C-5B7D-719C-C4B0-F2B62F504D71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581891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5" name="Picture Placeholder 5">
            <a:extLst>
              <a:ext uri="{FF2B5EF4-FFF2-40B4-BE49-F238E27FC236}">
                <a16:creationId xmlns:a16="http://schemas.microsoft.com/office/drawing/2014/main" id="{F0B493FD-5153-910D-D063-06B9397A24B3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542867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6" name="Picture Placeholder 5">
            <a:extLst>
              <a:ext uri="{FF2B5EF4-FFF2-40B4-BE49-F238E27FC236}">
                <a16:creationId xmlns:a16="http://schemas.microsoft.com/office/drawing/2014/main" id="{A97C80D7-BC54-5200-2101-3AA029BF126C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503843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4DB5F079-E2A5-1230-9B92-4B9A5C221B09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464819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7F89286C-F2EA-5EBE-E9DD-AD9D14E3E04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425795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9" name="Picture Placeholder 5">
            <a:extLst>
              <a:ext uri="{FF2B5EF4-FFF2-40B4-BE49-F238E27FC236}">
                <a16:creationId xmlns:a16="http://schemas.microsoft.com/office/drawing/2014/main" id="{769E6F6D-927E-4E3B-46FD-8271E9D45117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5386771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4CA9B034-BA2F-D446-F310-556C378159C5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347747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1" name="Picture Placeholder 5">
            <a:extLst>
              <a:ext uri="{FF2B5EF4-FFF2-40B4-BE49-F238E27FC236}">
                <a16:creationId xmlns:a16="http://schemas.microsoft.com/office/drawing/2014/main" id="{CAA21C2F-D3D2-B45D-F44A-BB8A7A9828C2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7308723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FF9C5AF7-942E-D0FF-DFFD-8173E7A4DADA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269699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3" name="Picture Placeholder 5">
            <a:extLst>
              <a:ext uri="{FF2B5EF4-FFF2-40B4-BE49-F238E27FC236}">
                <a16:creationId xmlns:a16="http://schemas.microsoft.com/office/drawing/2014/main" id="{58F4F8DC-FE34-15C2-4166-A8705464D0A1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9230675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4" name="Picture Placeholder 5">
            <a:extLst>
              <a:ext uri="{FF2B5EF4-FFF2-40B4-BE49-F238E27FC236}">
                <a16:creationId xmlns:a16="http://schemas.microsoft.com/office/drawing/2014/main" id="{C8BD703F-5B49-E702-2BD3-9E108E58CAA6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191651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5" name="Picture Placeholder 5">
            <a:extLst>
              <a:ext uri="{FF2B5EF4-FFF2-40B4-BE49-F238E27FC236}">
                <a16:creationId xmlns:a16="http://schemas.microsoft.com/office/drawing/2014/main" id="{ADB787B6-FBAC-C901-724A-37D51DB3BC54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1152625" y="4293019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6" name="Picture Placeholder 5">
            <a:extLst>
              <a:ext uri="{FF2B5EF4-FFF2-40B4-BE49-F238E27FC236}">
                <a16:creationId xmlns:a16="http://schemas.microsoft.com/office/drawing/2014/main" id="{C96AFB95-7202-A6D7-927E-A0ADCCAAFA76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581891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7" name="Picture Placeholder 5">
            <a:extLst>
              <a:ext uri="{FF2B5EF4-FFF2-40B4-BE49-F238E27FC236}">
                <a16:creationId xmlns:a16="http://schemas.microsoft.com/office/drawing/2014/main" id="{CDC62CF2-A7FE-118D-A462-4B6CFA68C75F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542867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8" name="Picture Placeholder 5">
            <a:extLst>
              <a:ext uri="{FF2B5EF4-FFF2-40B4-BE49-F238E27FC236}">
                <a16:creationId xmlns:a16="http://schemas.microsoft.com/office/drawing/2014/main" id="{9C335A89-7069-33F0-BA5C-4F3BB74E62AC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2503843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9" name="Picture Placeholder 5">
            <a:extLst>
              <a:ext uri="{FF2B5EF4-FFF2-40B4-BE49-F238E27FC236}">
                <a16:creationId xmlns:a16="http://schemas.microsoft.com/office/drawing/2014/main" id="{1321E11C-9D15-8DEC-A3AB-A65C4888E04C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3464819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0" name="Picture Placeholder 5">
            <a:extLst>
              <a:ext uri="{FF2B5EF4-FFF2-40B4-BE49-F238E27FC236}">
                <a16:creationId xmlns:a16="http://schemas.microsoft.com/office/drawing/2014/main" id="{B5961A7E-1A2E-87B1-CC1A-70F8F0CA138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4425795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1" name="Picture Placeholder 5">
            <a:extLst>
              <a:ext uri="{FF2B5EF4-FFF2-40B4-BE49-F238E27FC236}">
                <a16:creationId xmlns:a16="http://schemas.microsoft.com/office/drawing/2014/main" id="{CE24521A-6FB7-6318-67B5-102B08056A46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5386771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B6BE9260-53C1-F20C-4750-440D2DDE3104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6347747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3" name="Picture Placeholder 5">
            <a:extLst>
              <a:ext uri="{FF2B5EF4-FFF2-40B4-BE49-F238E27FC236}">
                <a16:creationId xmlns:a16="http://schemas.microsoft.com/office/drawing/2014/main" id="{CC2F6606-7EF8-DCFD-4A29-8781123F9C8E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7308723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0FD92459-6CD2-1499-3BE0-F67060E4D230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8269699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5" name="Picture Placeholder 5">
            <a:extLst>
              <a:ext uri="{FF2B5EF4-FFF2-40B4-BE49-F238E27FC236}">
                <a16:creationId xmlns:a16="http://schemas.microsoft.com/office/drawing/2014/main" id="{87634163-7513-6A3D-57DE-FACBBB8DA6A1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9230675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6" name="Picture Placeholder 5">
            <a:extLst>
              <a:ext uri="{FF2B5EF4-FFF2-40B4-BE49-F238E27FC236}">
                <a16:creationId xmlns:a16="http://schemas.microsoft.com/office/drawing/2014/main" id="{5B290131-9981-3A21-93C5-21AAEFDF84D1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10191651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7" name="Picture Placeholder 5">
            <a:extLst>
              <a:ext uri="{FF2B5EF4-FFF2-40B4-BE49-F238E27FC236}">
                <a16:creationId xmlns:a16="http://schemas.microsoft.com/office/drawing/2014/main" id="{9A56211A-48DA-0811-65B6-284783FDABD4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11152625" y="5360260"/>
            <a:ext cx="457484" cy="458344"/>
          </a:xfrm>
        </p:spPr>
        <p:txBody>
          <a:bodyPr/>
          <a:lstStyle>
            <a:lvl1pPr algn="ctr">
              <a:defRPr sz="10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6770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 - Getting Starte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32CE422-B719-5BE2-104C-E9FDC3154A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Internal Divider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4ABBED-27C1-6B3A-2DE1-5ED96ADAEF68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499D8FD1-86D5-8998-0287-9981399EC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3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ee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CCDEE44-DBEA-2B30-EA13-4701DB566D6F}"/>
              </a:ext>
            </a:extLst>
          </p:cNvPr>
          <p:cNvSpPr txBox="1"/>
          <p:nvPr userDrawn="1"/>
        </p:nvSpPr>
        <p:spPr>
          <a:xfrm>
            <a:off x="9097505" y="-11623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B88CB9-00B9-4CD4-58C5-9EBBD44DFD0E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B4C6AA54-F83A-748F-99A9-260A734D00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7198" y="5976333"/>
            <a:ext cx="1648639" cy="514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5D5ACBC-5424-B1C1-AEAE-0853852BA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996264"/>
            <a:ext cx="6416296" cy="187893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8093FF-F104-AB83-014F-6F5AB78A3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tx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8430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 - Types Includ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2E969-3AC0-AF8F-0564-1900D0C2B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types included in this template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7770B-58F9-7CE6-1ACD-523F3516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6225B-0C97-97EE-0A4C-8D7AE8EB9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957E2E-5D8F-BFB8-38B4-D8E67EBD064F}"/>
              </a:ext>
            </a:extLst>
          </p:cNvPr>
          <p:cNvCxnSpPr>
            <a:cxnSpLocks/>
          </p:cNvCxnSpPr>
          <p:nvPr userDrawn="1"/>
        </p:nvCxnSpPr>
        <p:spPr>
          <a:xfrm>
            <a:off x="457198" y="46989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8D3DF23-B69C-741F-5B58-4CCA58953476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072342AF-A4FF-17DE-185E-82AE9A953E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17344FB-101B-6E81-7F78-ACBF1ACF8C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339692"/>
            <a:ext cx="4519649" cy="147081"/>
          </a:xfrm>
        </p:spPr>
        <p:txBody>
          <a:bodyPr/>
          <a:lstStyle>
            <a:lvl1pPr>
              <a:defRPr sz="1000" b="0" i="0" cap="all" baseline="0">
                <a:solidFill>
                  <a:schemeClr val="tx1"/>
                </a:solidFill>
                <a:latin typeface="Zebra Mono Medium" pitchFamily="2" charset="77"/>
              </a:defRPr>
            </a:lvl1pPr>
          </a:lstStyle>
          <a:p>
            <a:pPr lvl="0"/>
            <a:r>
              <a:rPr lang="en-US"/>
              <a:t>Slide type label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8E8AA2-A389-F22A-D045-1A664AC3C5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198" y="1659722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E91A6BD-3E06-F682-0F69-D5263680B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65246" y="1659722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D47FC04C-6775-6482-60FB-E1733A7EB4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3294" y="1659722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0D36FEC9-2555-D94C-DBEC-68670BCC6AD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81342" y="1659722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25CC773-E6AF-6D62-CF02-C6D4930139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89390" y="1659722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1E97163-8BC5-06B3-68B5-9627C8BF34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997438" y="1659722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4C7999F0-65C3-F423-0515-0AA0BE65357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7198" y="2802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25D302D1-14F4-19D5-67A3-84B63EA2369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365246" y="2802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C8BE6CDE-EBCA-F9E6-D19E-B1302233BB2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73294" y="2802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50601866-8962-83EF-2ACE-DF38D41478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81342" y="2802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007D1347-C255-6D81-C406-3546DCA1DF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089390" y="2802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411F60B5-362C-B449-969B-50991CFC6FB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997438" y="2802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9E69860D-85FC-955D-A27C-97333991C1B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198" y="392999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3EFBFF71-6650-2C3C-5A57-8C3F3CC7775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365246" y="392999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93184098-AAE7-54A8-63E8-92B0EC5F694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273294" y="392999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C7355FC0-66A7-F490-7635-EFD6F80DD94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1342" y="392999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34DA429F-06D0-EB33-601C-0D84A3428DF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089390" y="392999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62D74F04-01AF-4D49-A2B0-66955CBCA1D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997438" y="392999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E81AD310-9019-F287-1AA6-26DAE94D0C0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57198" y="5088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BC1A0925-05E3-1867-2D59-BF4449FFEC5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365246" y="5088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40EDB906-4F59-F46B-81EA-44FE7667B6F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273294" y="5088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62B8B123-BD42-47CA-2A43-3F05BEE325F0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81342" y="5088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75AB8F4C-A03B-181A-5F8C-F3DF2125E78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089390" y="5088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7BAF8358-1B6A-462F-A3B7-B32D2E8924A3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997438" y="5088236"/>
            <a:ext cx="1737362" cy="977266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bIns="640080" anchor="ctr" anchorCtr="0"/>
          <a:lstStyle>
            <a:lvl1pPr algn="ctr">
              <a:defRPr sz="800" b="0" i="0">
                <a:latin typeface="Zebra Sans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2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ing This Templat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5B82C53-1012-3481-1D8B-9A973A6A63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7200" y="1488690"/>
            <a:ext cx="3654530" cy="2055673"/>
          </a:xfrm>
          <a:prstGeom prst="roundRect">
            <a:avLst>
              <a:gd name="adj" fmla="val 3022"/>
            </a:avLst>
          </a:prstGeom>
          <a:solidFill>
            <a:schemeClr val="bg2"/>
          </a:solidFill>
          <a:ln w="9525">
            <a:solidFill>
              <a:schemeClr val="bg2"/>
            </a:solidFill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9FC40A-9097-99BD-31C7-22F8A1B1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Instructions slide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E5307B-62D5-A2FA-0E9C-E7D5F81CB830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D3773843-5075-A465-123E-D681549C1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E7E14B-A355-E3DD-A5B0-62C4E720AB4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268735" y="1488690"/>
            <a:ext cx="3654530" cy="2055673"/>
          </a:xfrm>
          <a:prstGeom prst="roundRect">
            <a:avLst>
              <a:gd name="adj" fmla="val 3022"/>
            </a:avLst>
          </a:prstGeom>
          <a:solidFill>
            <a:schemeClr val="bg2"/>
          </a:solidFill>
          <a:ln w="9525">
            <a:solidFill>
              <a:schemeClr val="bg2"/>
            </a:solidFill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BDF3E4C-83A4-D88C-ED2A-1212317E6F3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080270" y="1488690"/>
            <a:ext cx="3654530" cy="2055673"/>
          </a:xfrm>
          <a:prstGeom prst="roundRect">
            <a:avLst>
              <a:gd name="adj" fmla="val 3022"/>
            </a:avLst>
          </a:prstGeom>
          <a:solidFill>
            <a:schemeClr val="bg2"/>
          </a:solidFill>
          <a:ln w="9525">
            <a:solidFill>
              <a:schemeClr val="bg2"/>
            </a:solidFill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C2FB7F-377B-954F-4AA7-56ECC89D2F1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080374" y="3692873"/>
            <a:ext cx="3654423" cy="2055674"/>
          </a:xfrm>
        </p:spPr>
        <p:txBody>
          <a:bodyPr rIns="182880"/>
          <a:lstStyle>
            <a:lvl1pPr>
              <a:defRPr sz="1400" b="0" i="0">
                <a:latin typeface="Zebra Sans" pitchFamily="2" charset="77"/>
              </a:defRPr>
            </a:lvl1pPr>
            <a:lvl2pPr>
              <a:defRPr sz="1200" b="0" i="0">
                <a:latin typeface="Zebra Sans" pitchFamily="2" charset="77"/>
              </a:defRPr>
            </a:lvl2pPr>
            <a:lvl3pPr>
              <a:defRPr sz="1000" b="0" i="0">
                <a:latin typeface="Zebra Sans" pitchFamily="2" charset="77"/>
              </a:defRPr>
            </a:lvl3pPr>
            <a:lvl4pPr>
              <a:defRPr sz="1000" b="0" i="0">
                <a:latin typeface="Zebra Sans" pitchFamily="2" charset="77"/>
              </a:defRPr>
            </a:lvl4pPr>
            <a:lvl5pPr>
              <a:defRPr sz="1000" b="0" i="0"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E167D8E-E9BA-6B87-8F7D-2464E74EF73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68735" y="3692873"/>
            <a:ext cx="3654423" cy="2055674"/>
          </a:xfrm>
        </p:spPr>
        <p:txBody>
          <a:bodyPr rIns="182880"/>
          <a:lstStyle>
            <a:lvl1pPr>
              <a:defRPr sz="1400" b="0" i="0">
                <a:latin typeface="Zebra Sans" pitchFamily="2" charset="77"/>
              </a:defRPr>
            </a:lvl1pPr>
            <a:lvl2pPr>
              <a:defRPr sz="1200" b="0" i="0">
                <a:latin typeface="Zebra Sans" pitchFamily="2" charset="77"/>
              </a:defRPr>
            </a:lvl2pPr>
            <a:lvl3pPr>
              <a:defRPr sz="1000" b="0" i="0">
                <a:latin typeface="Zebra Sans" pitchFamily="2" charset="77"/>
              </a:defRPr>
            </a:lvl3pPr>
            <a:lvl4pPr>
              <a:defRPr sz="1000" b="0" i="0">
                <a:latin typeface="Zebra Sans" pitchFamily="2" charset="77"/>
              </a:defRPr>
            </a:lvl4pPr>
            <a:lvl5pPr>
              <a:defRPr sz="1000" b="0" i="0"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1395736-6BD2-43A6-BA40-8E3A9467B08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7096" y="3692873"/>
            <a:ext cx="3654423" cy="2055674"/>
          </a:xfrm>
        </p:spPr>
        <p:txBody>
          <a:bodyPr rIns="182880"/>
          <a:lstStyle>
            <a:lvl1pPr>
              <a:defRPr sz="1400" b="0" i="0">
                <a:latin typeface="Zebra Sans" pitchFamily="2" charset="77"/>
              </a:defRPr>
            </a:lvl1pPr>
            <a:lvl2pPr>
              <a:defRPr sz="1200" b="0" i="0">
                <a:latin typeface="Zebra Sans" pitchFamily="2" charset="77"/>
              </a:defRPr>
            </a:lvl2pPr>
            <a:lvl3pPr>
              <a:defRPr sz="1000" b="0" i="0">
                <a:latin typeface="Zebra Sans" pitchFamily="2" charset="77"/>
              </a:defRPr>
            </a:lvl3pPr>
            <a:lvl4pPr>
              <a:defRPr sz="1000" b="0" i="0">
                <a:latin typeface="Zebra Sans" pitchFamily="2" charset="77"/>
              </a:defRPr>
            </a:lvl4pPr>
            <a:lvl5pPr>
              <a:defRPr sz="1000" b="0" i="0"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433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ress Guide Templat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5B82C53-1012-3481-1D8B-9A973A6A63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7200" y="1488690"/>
            <a:ext cx="3654530" cy="2055673"/>
          </a:xfrm>
          <a:prstGeom prst="roundRect">
            <a:avLst>
              <a:gd name="adj" fmla="val 3022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9FC40A-9097-99BD-31C7-22F8A1B1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Express guide to getting started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E5307B-62D5-A2FA-0E9C-E7D5F81CB830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D3773843-5075-A465-123E-D681549C1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E7E14B-A355-E3DD-A5B0-62C4E720AB4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268735" y="1488690"/>
            <a:ext cx="3654530" cy="2055673"/>
          </a:xfrm>
          <a:prstGeom prst="roundRect">
            <a:avLst>
              <a:gd name="adj" fmla="val 3022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BDF3E4C-83A4-D88C-ED2A-1212317E6F3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080270" y="1488690"/>
            <a:ext cx="3654530" cy="2055673"/>
          </a:xfrm>
          <a:prstGeom prst="roundRect">
            <a:avLst>
              <a:gd name="adj" fmla="val 3022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C2FB7F-377B-954F-4AA7-56ECC89D2F1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080374" y="3692873"/>
            <a:ext cx="3654423" cy="2055674"/>
          </a:xfrm>
        </p:spPr>
        <p:txBody>
          <a:bodyPr rIns="182880"/>
          <a:lstStyle>
            <a:lvl1pPr>
              <a:defRPr sz="1400"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sz="1200"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E167D8E-E9BA-6B87-8F7D-2464E74EF73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68735" y="3692873"/>
            <a:ext cx="3654423" cy="2055674"/>
          </a:xfrm>
        </p:spPr>
        <p:txBody>
          <a:bodyPr rIns="182880"/>
          <a:lstStyle>
            <a:lvl1pPr>
              <a:defRPr sz="1400"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sz="1200"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1395736-6BD2-43A6-BA40-8E3A9467B08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7096" y="3692873"/>
            <a:ext cx="3654423" cy="2055674"/>
          </a:xfrm>
        </p:spPr>
        <p:txBody>
          <a:bodyPr rIns="182880"/>
          <a:lstStyle>
            <a:lvl1pPr>
              <a:defRPr sz="1400" b="0" i="0">
                <a:solidFill>
                  <a:schemeClr val="bg1"/>
                </a:solidFill>
                <a:latin typeface="Zebra Sans" pitchFamily="2" charset="77"/>
              </a:defRPr>
            </a:lvl1pPr>
            <a:lvl2pPr>
              <a:defRPr sz="1200" b="0" i="0">
                <a:solidFill>
                  <a:schemeClr val="bg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bg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bg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bg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910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ing This Templat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5B82C53-1012-3481-1D8B-9A973A6A63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7199" y="1488690"/>
            <a:ext cx="5559171" cy="3127033"/>
          </a:xfrm>
          <a:prstGeom prst="roundRect">
            <a:avLst>
              <a:gd name="adj" fmla="val 3022"/>
            </a:avLst>
          </a:prstGeom>
          <a:solidFill>
            <a:schemeClr val="bg2"/>
          </a:solidFill>
          <a:ln w="9525">
            <a:solidFill>
              <a:schemeClr val="bg2"/>
            </a:solidFill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9FC40A-9097-99BD-31C7-22F8A1B1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Instructions slide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E5307B-62D5-A2FA-0E9C-E7D5F81CB830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D3773843-5075-A465-123E-D681549C1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E7E14B-A355-E3DD-A5B0-62C4E720AB4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89914" y="1488690"/>
            <a:ext cx="5559172" cy="3127034"/>
          </a:xfrm>
          <a:prstGeom prst="roundRect">
            <a:avLst>
              <a:gd name="adj" fmla="val 3022"/>
            </a:avLst>
          </a:prstGeom>
          <a:solidFill>
            <a:schemeClr val="bg2"/>
          </a:solidFill>
          <a:ln w="9525">
            <a:solidFill>
              <a:schemeClr val="bg2"/>
            </a:solidFill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9F82F22-492A-4BD8-386C-045EE9CE591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57201" y="4872038"/>
            <a:ext cx="7822276" cy="1128712"/>
          </a:xfrm>
        </p:spPr>
        <p:txBody>
          <a:bodyPr/>
          <a:lstStyle>
            <a:lvl1pPr>
              <a:defRPr b="0" i="0">
                <a:latin typeface="Zebra Sans" pitchFamily="2" charset="77"/>
              </a:defRPr>
            </a:lvl1pPr>
            <a:lvl2pPr>
              <a:defRPr b="0" i="0">
                <a:latin typeface="Zebra Sans" pitchFamily="2" charset="77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5775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ing This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399" y="6354482"/>
            <a:ext cx="4724398" cy="18288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DD4FF-C1DD-1896-43A4-C6CD3CCD8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488676"/>
            <a:ext cx="3892063" cy="3886200"/>
          </a:xfrm>
        </p:spPr>
        <p:txBody>
          <a:bodyPr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defRPr sz="105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0033B31-7DAC-4804-47CC-5FFFDDCE74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F86C1C-718B-4C8E-F5E4-24DBEDCF48D9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B29DF315-2882-26A4-1918-C1D4E53BB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Instructions slide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AC36412C-269F-232D-F68A-467CA6A818F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840309" y="1488689"/>
            <a:ext cx="6908777" cy="3886187"/>
          </a:xfrm>
          <a:prstGeom prst="roundRect">
            <a:avLst>
              <a:gd name="adj" fmla="val 3022"/>
            </a:avLst>
          </a:prstGeom>
          <a:solidFill>
            <a:schemeClr val="bg2"/>
          </a:solidFill>
          <a:ln w="9525">
            <a:solidFill>
              <a:schemeClr val="bg2"/>
            </a:solidFill>
          </a:ln>
        </p:spPr>
        <p:txBody>
          <a:bodyPr bIns="914400" anchor="ctr" anchorCtr="0"/>
          <a:lstStyle>
            <a:lvl1pPr algn="ctr"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r>
              <a:rPr lang="en-US" dirty="0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24386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E71FC2-8DA8-466F-0016-FE901CEE38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2244440"/>
            <a:ext cx="3454401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070A2D1-5F89-5D79-47C0-F71E0A8F9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8796" y="2244440"/>
            <a:ext cx="3454402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67FE3B23-D2E1-12F1-F878-E410447676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80394" y="2244440"/>
            <a:ext cx="3454403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284CB-D7FF-A9CE-79BD-EF6FF96305C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10A81DC-DC52-29C3-D76C-5C9D9934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98CC647-C0D8-8D6A-3298-1B61F5B6F018}"/>
              </a:ext>
            </a:extLst>
          </p:cNvPr>
          <p:cNvSpPr txBox="1">
            <a:spLocks/>
          </p:cNvSpPr>
          <p:nvPr userDrawn="1"/>
        </p:nvSpPr>
        <p:spPr>
          <a:xfrm>
            <a:off x="457200" y="492213"/>
            <a:ext cx="11277600" cy="369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4200" dirty="0"/>
              <a:t>Identify your foundational elements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93BD20-C722-0B45-BA95-C04B73510D2E}"/>
              </a:ext>
            </a:extLst>
          </p:cNvPr>
          <p:cNvSpPr txBox="1">
            <a:spLocks/>
          </p:cNvSpPr>
          <p:nvPr userDrawn="1"/>
        </p:nvSpPr>
        <p:spPr>
          <a:xfrm>
            <a:off x="457200" y="1014984"/>
            <a:ext cx="11277600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5pPr>
            <a:lvl6pPr marL="460375" indent="-117475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/>
            </a:lvl6pPr>
            <a:lvl7pPr marL="2971800" indent="-5127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/>
            </a:lvl7pPr>
            <a:lvl8pPr marL="3429000" indent="-25114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Step 1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E264C5E-B09F-7B75-22B2-F1DA09CBEA81}"/>
              </a:ext>
            </a:extLst>
          </p:cNvPr>
          <p:cNvSpPr txBox="1">
            <a:spLocks/>
          </p:cNvSpPr>
          <p:nvPr userDrawn="1"/>
        </p:nvSpPr>
        <p:spPr>
          <a:xfrm>
            <a:off x="10248405" y="597137"/>
            <a:ext cx="1498270" cy="174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1000" dirty="0"/>
              <a:t>Presentation planner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8BCB5E4-9B84-FCDB-9D25-06FA4A2316B5}"/>
              </a:ext>
            </a:extLst>
          </p:cNvPr>
          <p:cNvSpPr txBox="1">
            <a:spLocks/>
          </p:cNvSpPr>
          <p:nvPr userDrawn="1"/>
        </p:nvSpPr>
        <p:spPr>
          <a:xfrm>
            <a:off x="457197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What is the goal of my presentation?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9E389A0-74FE-DC54-48C3-3F4F1965E686}"/>
              </a:ext>
            </a:extLst>
          </p:cNvPr>
          <p:cNvSpPr txBox="1">
            <a:spLocks/>
          </p:cNvSpPr>
          <p:nvPr userDrawn="1"/>
        </p:nvSpPr>
        <p:spPr>
          <a:xfrm>
            <a:off x="4368796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Who is the audience?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8FBDA8C-08E3-66B1-6B74-49486C5994B4}"/>
              </a:ext>
            </a:extLst>
          </p:cNvPr>
          <p:cNvSpPr txBox="1">
            <a:spLocks/>
          </p:cNvSpPr>
          <p:nvPr userDrawn="1"/>
        </p:nvSpPr>
        <p:spPr>
          <a:xfrm>
            <a:off x="8280394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What is my desired outcome</a:t>
            </a:r>
          </a:p>
        </p:txBody>
      </p:sp>
    </p:spTree>
    <p:extLst>
      <p:ext uri="{BB962C8B-B14F-4D97-AF65-F5344CB8AC3E}">
        <p14:creationId xmlns:p14="http://schemas.microsoft.com/office/powerpoint/2010/main" val="318138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n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E71FC2-8DA8-466F-0016-FE901CEE38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2244440"/>
            <a:ext cx="3454401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070A2D1-5F89-5D79-47C0-F71E0A8F9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8796" y="2244440"/>
            <a:ext cx="3454402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67FE3B23-D2E1-12F1-F878-E410447676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80394" y="2244440"/>
            <a:ext cx="3454403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284CB-D7FF-A9CE-79BD-EF6FF96305C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10A81DC-DC52-29C3-D76C-5C9D9934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98CC647-C0D8-8D6A-3298-1B61F5B6F018}"/>
              </a:ext>
            </a:extLst>
          </p:cNvPr>
          <p:cNvSpPr txBox="1">
            <a:spLocks/>
          </p:cNvSpPr>
          <p:nvPr userDrawn="1"/>
        </p:nvSpPr>
        <p:spPr>
          <a:xfrm>
            <a:off x="457200" y="492213"/>
            <a:ext cx="11277600" cy="5333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4200" dirty="0"/>
              <a:t>Plan your content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30F916D-B67D-1935-FE78-2069873E51AB}"/>
              </a:ext>
            </a:extLst>
          </p:cNvPr>
          <p:cNvSpPr txBox="1">
            <a:spLocks/>
          </p:cNvSpPr>
          <p:nvPr userDrawn="1"/>
        </p:nvSpPr>
        <p:spPr>
          <a:xfrm>
            <a:off x="457197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What is my main idea?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E264C5E-B09F-7B75-22B2-F1DA09CBEA81}"/>
              </a:ext>
            </a:extLst>
          </p:cNvPr>
          <p:cNvSpPr txBox="1">
            <a:spLocks/>
          </p:cNvSpPr>
          <p:nvPr userDrawn="1"/>
        </p:nvSpPr>
        <p:spPr>
          <a:xfrm>
            <a:off x="10248405" y="597137"/>
            <a:ext cx="1498270" cy="174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1000" dirty="0"/>
              <a:t>Presentation planner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BE1079-2545-490E-69CA-62CBFEA526DC}"/>
              </a:ext>
            </a:extLst>
          </p:cNvPr>
          <p:cNvSpPr txBox="1">
            <a:spLocks/>
          </p:cNvSpPr>
          <p:nvPr userDrawn="1"/>
        </p:nvSpPr>
        <p:spPr>
          <a:xfrm>
            <a:off x="4368796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What information do I </a:t>
            </a:r>
            <a:br>
              <a:rPr lang="en-US" sz="1400" b="0" i="0" cap="none" dirty="0">
                <a:latin typeface="Zebra Sans" pitchFamily="2" charset="77"/>
              </a:rPr>
            </a:br>
            <a:r>
              <a:rPr lang="en-US" sz="1400" b="0" i="0" cap="none" dirty="0">
                <a:latin typeface="Zebra Sans" pitchFamily="2" charset="77"/>
              </a:rPr>
              <a:t>need to support that idea?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D120A8-76FE-7B6F-52CB-6534FFD253D5}"/>
              </a:ext>
            </a:extLst>
          </p:cNvPr>
          <p:cNvSpPr txBox="1">
            <a:spLocks/>
          </p:cNvSpPr>
          <p:nvPr userDrawn="1"/>
        </p:nvSpPr>
        <p:spPr>
          <a:xfrm>
            <a:off x="8280394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What other content </a:t>
            </a:r>
            <a:br>
              <a:rPr lang="en-US" b="0" i="0" dirty="0">
                <a:latin typeface="Zebra Sans" pitchFamily="2" charset="77"/>
              </a:rPr>
            </a:br>
            <a:r>
              <a:rPr lang="en-US" b="0" i="0" dirty="0">
                <a:latin typeface="Zebra Sans" pitchFamily="2" charset="77"/>
              </a:rPr>
              <a:t>mandatories do I have?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F8D6C-C6E0-B3B7-4B80-4B5A2C40236B}"/>
              </a:ext>
            </a:extLst>
          </p:cNvPr>
          <p:cNvSpPr txBox="1"/>
          <p:nvPr userDrawn="1"/>
        </p:nvSpPr>
        <p:spPr>
          <a:xfrm>
            <a:off x="3930732" y="762395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90F88D-9C75-D502-A11B-AB5156F49DD0}"/>
              </a:ext>
            </a:extLst>
          </p:cNvPr>
          <p:cNvSpPr txBox="1">
            <a:spLocks/>
          </p:cNvSpPr>
          <p:nvPr userDrawn="1"/>
        </p:nvSpPr>
        <p:spPr>
          <a:xfrm>
            <a:off x="457200" y="1014984"/>
            <a:ext cx="11277600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5pPr>
            <a:lvl6pPr marL="460375" indent="-117475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/>
            </a:lvl6pPr>
            <a:lvl7pPr marL="2971800" indent="-5127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/>
            </a:lvl7pPr>
            <a:lvl8pPr marL="3429000" indent="-25114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Step 2</a:t>
            </a:r>
          </a:p>
        </p:txBody>
      </p:sp>
    </p:spTree>
    <p:extLst>
      <p:ext uri="{BB962C8B-B14F-4D97-AF65-F5344CB8AC3E}">
        <p14:creationId xmlns:p14="http://schemas.microsoft.com/office/powerpoint/2010/main" val="54221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E71FC2-8DA8-466F-0016-FE901CEE38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637" y="2241971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284CB-D7FF-A9CE-79BD-EF6FF96305C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10A81DC-DC52-29C3-D76C-5C9D9934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98CC647-C0D8-8D6A-3298-1B61F5B6F018}"/>
              </a:ext>
            </a:extLst>
          </p:cNvPr>
          <p:cNvSpPr txBox="1">
            <a:spLocks/>
          </p:cNvSpPr>
          <p:nvPr userDrawn="1"/>
        </p:nvSpPr>
        <p:spPr>
          <a:xfrm>
            <a:off x="457200" y="492213"/>
            <a:ext cx="11277600" cy="533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4200" dirty="0"/>
              <a:t>Outline your presentation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30F916D-B67D-1935-FE78-2069873E51AB}"/>
              </a:ext>
            </a:extLst>
          </p:cNvPr>
          <p:cNvSpPr txBox="1">
            <a:spLocks/>
          </p:cNvSpPr>
          <p:nvPr userDrawn="1"/>
        </p:nvSpPr>
        <p:spPr>
          <a:xfrm>
            <a:off x="457197" y="1647548"/>
            <a:ext cx="716676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Use this outline sheet to slot in your high-level content areas. Include spots for key messages, supporting materials and other specific content that needs to be included.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E264C5E-B09F-7B75-22B2-F1DA09CBEA81}"/>
              </a:ext>
            </a:extLst>
          </p:cNvPr>
          <p:cNvSpPr txBox="1">
            <a:spLocks/>
          </p:cNvSpPr>
          <p:nvPr userDrawn="1"/>
        </p:nvSpPr>
        <p:spPr>
          <a:xfrm>
            <a:off x="10248405" y="597137"/>
            <a:ext cx="1498270" cy="174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1000" dirty="0"/>
              <a:t>Presentation planner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F8D6C-C6E0-B3B7-4B80-4B5A2C40236B}"/>
              </a:ext>
            </a:extLst>
          </p:cNvPr>
          <p:cNvSpPr txBox="1"/>
          <p:nvPr userDrawn="1"/>
        </p:nvSpPr>
        <p:spPr>
          <a:xfrm>
            <a:off x="3930732" y="762395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B4733A3D-3B39-85ED-8CF2-F1D88E46EF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59480" y="2241971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1410D71-7FCB-E6E2-6EEA-78BE704598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4323" y="2241971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30BE31F0-C6A7-05FC-2487-2272441DA9D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69166" y="2241971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08F69B0D-97A2-4747-B400-7CA8B83185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74011" y="2241971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7E28AC7-5BF3-5E1E-B6A2-515BEBB9BB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4637" y="3607633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141EBA66-9AA1-16C9-ECF1-783F03C1B7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59480" y="3607633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F7BF8149-F7A9-7C9C-57A1-EC3815C5791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4323" y="3607633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42954BB8-E414-559F-969F-2289DF8F51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69166" y="3607633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3186DAE4-D171-8FC8-B4CE-E94956F6D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74011" y="3607633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4DFBDA7-030F-99B6-D8A2-B4055C5D2D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4637" y="4949545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1259F070-3032-F7CE-066D-599B6045B7C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59480" y="4949545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spcBef>
                <a:spcPts val="300"/>
              </a:spcBef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D98BFFA5-8179-4393-383A-B170ADA1D9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64323" y="4949545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B21923B7-A5C7-CEE8-E7D6-E70F14301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69166" y="4949545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EC4D64BB-B033-9BD0-7793-3C899436B14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74011" y="4949545"/>
            <a:ext cx="2060786" cy="1154375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A0FC3-B465-9836-A0E2-360C55EAA239}"/>
              </a:ext>
            </a:extLst>
          </p:cNvPr>
          <p:cNvSpPr txBox="1">
            <a:spLocks/>
          </p:cNvSpPr>
          <p:nvPr userDrawn="1"/>
        </p:nvSpPr>
        <p:spPr>
          <a:xfrm>
            <a:off x="457200" y="1014984"/>
            <a:ext cx="11277600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5pPr>
            <a:lvl6pPr marL="460375" indent="-117475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/>
            </a:lvl6pPr>
            <a:lvl7pPr marL="2971800" indent="-5127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/>
            </a:lvl7pPr>
            <a:lvl8pPr marL="3429000" indent="-25114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Step 3</a:t>
            </a:r>
          </a:p>
        </p:txBody>
      </p:sp>
    </p:spTree>
    <p:extLst>
      <p:ext uri="{BB962C8B-B14F-4D97-AF65-F5344CB8AC3E}">
        <p14:creationId xmlns:p14="http://schemas.microsoft.com/office/powerpoint/2010/main" val="164797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E71FC2-8DA8-466F-0016-FE901CEE38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2244440"/>
            <a:ext cx="3454401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070A2D1-5F89-5D79-47C0-F71E0A8F9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8796" y="2244440"/>
            <a:ext cx="3454402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67FE3B23-D2E1-12F1-F878-E410447676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80394" y="2244440"/>
            <a:ext cx="3454403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284CB-D7FF-A9CE-79BD-EF6FF96305C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10A81DC-DC52-29C3-D76C-5C9D9934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98CC647-C0D8-8D6A-3298-1B61F5B6F018}"/>
              </a:ext>
            </a:extLst>
          </p:cNvPr>
          <p:cNvSpPr txBox="1">
            <a:spLocks/>
          </p:cNvSpPr>
          <p:nvPr userDrawn="1"/>
        </p:nvSpPr>
        <p:spPr>
          <a:xfrm>
            <a:off x="457200" y="492213"/>
            <a:ext cx="11277600" cy="369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4200" dirty="0"/>
              <a:t>Set the design direction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30F916D-B67D-1935-FE78-2069873E51AB}"/>
              </a:ext>
            </a:extLst>
          </p:cNvPr>
          <p:cNvSpPr txBox="1">
            <a:spLocks/>
          </p:cNvSpPr>
          <p:nvPr userDrawn="1"/>
        </p:nvSpPr>
        <p:spPr>
          <a:xfrm>
            <a:off x="457197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What template am I using?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E264C5E-B09F-7B75-22B2-F1DA09CBEA81}"/>
              </a:ext>
            </a:extLst>
          </p:cNvPr>
          <p:cNvSpPr txBox="1">
            <a:spLocks/>
          </p:cNvSpPr>
          <p:nvPr userDrawn="1"/>
        </p:nvSpPr>
        <p:spPr>
          <a:xfrm>
            <a:off x="10248405" y="597137"/>
            <a:ext cx="1498270" cy="174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1000" dirty="0"/>
              <a:t>Presentation planner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BE1079-2545-490E-69CA-62CBFEA526DC}"/>
              </a:ext>
            </a:extLst>
          </p:cNvPr>
          <p:cNvSpPr txBox="1">
            <a:spLocks/>
          </p:cNvSpPr>
          <p:nvPr userDrawn="1"/>
        </p:nvSpPr>
        <p:spPr>
          <a:xfrm>
            <a:off x="4368796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What data do I need to visualize?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D120A8-76FE-7B6F-52CB-6534FFD253D5}"/>
              </a:ext>
            </a:extLst>
          </p:cNvPr>
          <p:cNvSpPr txBox="1">
            <a:spLocks/>
          </p:cNvSpPr>
          <p:nvPr userDrawn="1"/>
        </p:nvSpPr>
        <p:spPr>
          <a:xfrm>
            <a:off x="8280394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What other specific visuals</a:t>
            </a:r>
            <a:br>
              <a:rPr lang="en-US" b="0" i="0" dirty="0">
                <a:latin typeface="Zebra Sans" pitchFamily="2" charset="77"/>
              </a:rPr>
            </a:br>
            <a:r>
              <a:rPr lang="en-US" b="0" i="0" dirty="0">
                <a:latin typeface="Zebra Sans" pitchFamily="2" charset="77"/>
              </a:rPr>
              <a:t>do I need to find/create?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F8D6C-C6E0-B3B7-4B80-4B5A2C40236B}"/>
              </a:ext>
            </a:extLst>
          </p:cNvPr>
          <p:cNvSpPr txBox="1"/>
          <p:nvPr userDrawn="1"/>
        </p:nvSpPr>
        <p:spPr>
          <a:xfrm>
            <a:off x="3930732" y="762395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5EDAFA5-CE36-FE39-7A2E-B4A364EE1E75}"/>
              </a:ext>
            </a:extLst>
          </p:cNvPr>
          <p:cNvSpPr txBox="1">
            <a:spLocks/>
          </p:cNvSpPr>
          <p:nvPr userDrawn="1"/>
        </p:nvSpPr>
        <p:spPr>
          <a:xfrm>
            <a:off x="457200" y="1014984"/>
            <a:ext cx="11277600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5pPr>
            <a:lvl6pPr marL="460375" indent="-117475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/>
            </a:lvl6pPr>
            <a:lvl7pPr marL="2971800" indent="-5127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/>
            </a:lvl7pPr>
            <a:lvl8pPr marL="3429000" indent="-25114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167047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n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BAF1-180A-0209-B6A4-671AE38D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7682-8C9B-4780-AEB6-B0F22800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E71FC2-8DA8-466F-0016-FE901CEE38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98" y="2244440"/>
            <a:ext cx="3454401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>
              <a:spcBef>
                <a:spcPts val="300"/>
              </a:spcBef>
              <a:defRPr sz="1200" b="0" i="0">
                <a:solidFill>
                  <a:schemeClr val="tx1"/>
                </a:solidFill>
                <a:latin typeface="Zebra Sans" pitchFamily="2" charset="77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070A2D1-5F89-5D79-47C0-F71E0A8F9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8796" y="2244440"/>
            <a:ext cx="3454402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67FE3B23-D2E1-12F1-F878-E410447676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80394" y="2244440"/>
            <a:ext cx="3454403" cy="335181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lIns="91440" tIns="91440" rIns="91440" bIns="91440"/>
          <a:lstStyle>
            <a:lvl1pPr>
              <a:defRPr sz="1400" b="0" i="0">
                <a:solidFill>
                  <a:schemeClr val="tx1"/>
                </a:solidFill>
                <a:latin typeface="Zebra Sans" pitchFamily="2" charset="77"/>
              </a:defRPr>
            </a:lvl1pPr>
            <a:lvl2pPr marL="173038" indent="-173038">
              <a:defRPr lang="en-US" sz="1200" b="0" i="0" kern="1200" dirty="0" smtClean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>
              <a:defRPr sz="1000" b="0" i="0">
                <a:solidFill>
                  <a:schemeClr val="tx1"/>
                </a:solidFill>
                <a:latin typeface="Zebra Sans" pitchFamily="2" charset="77"/>
              </a:defRPr>
            </a:lvl3pPr>
            <a:lvl4pPr>
              <a:defRPr sz="1000" b="0" i="0">
                <a:solidFill>
                  <a:schemeClr val="tx1"/>
                </a:solidFill>
                <a:latin typeface="Zebra Sans" pitchFamily="2" charset="77"/>
              </a:defRPr>
            </a:lvl4pPr>
            <a:lvl5pPr>
              <a:defRPr sz="1000" b="0" i="0">
                <a:solidFill>
                  <a:schemeClr val="tx1"/>
                </a:solidFill>
                <a:latin typeface="Zebra Sans" pitchFamily="2" charset="77"/>
              </a:defRPr>
            </a:lvl5pPr>
          </a:lstStyle>
          <a:p>
            <a:pPr lvl="0"/>
            <a:r>
              <a:rPr lang="en-US" dirty="0"/>
              <a:t>Type your answer here</a:t>
            </a:r>
          </a:p>
          <a:p>
            <a:pPr marL="173038" lvl="1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284CB-D7FF-A9CE-79BD-EF6FF96305C3}"/>
              </a:ext>
            </a:extLst>
          </p:cNvPr>
          <p:cNvCxnSpPr>
            <a:cxnSpLocks/>
          </p:cNvCxnSpPr>
          <p:nvPr userDrawn="1"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10A81DC-DC52-29C3-D76C-5C9D9934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32789" y="6325197"/>
            <a:ext cx="816297" cy="25116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98CC647-C0D8-8D6A-3298-1B61F5B6F018}"/>
              </a:ext>
            </a:extLst>
          </p:cNvPr>
          <p:cNvSpPr txBox="1">
            <a:spLocks/>
          </p:cNvSpPr>
          <p:nvPr userDrawn="1"/>
        </p:nvSpPr>
        <p:spPr>
          <a:xfrm>
            <a:off x="457200" y="492213"/>
            <a:ext cx="11277600" cy="369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4200" dirty="0"/>
              <a:t>Create the presentation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30F916D-B67D-1935-FE78-2069873E51AB}"/>
              </a:ext>
            </a:extLst>
          </p:cNvPr>
          <p:cNvSpPr txBox="1">
            <a:spLocks/>
          </p:cNvSpPr>
          <p:nvPr userDrawn="1"/>
        </p:nvSpPr>
        <p:spPr>
          <a:xfrm>
            <a:off x="457197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What’s the format of the presentation?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E264C5E-B09F-7B75-22B2-F1DA09CBEA81}"/>
              </a:ext>
            </a:extLst>
          </p:cNvPr>
          <p:cNvSpPr txBox="1">
            <a:spLocks/>
          </p:cNvSpPr>
          <p:nvPr userDrawn="1"/>
        </p:nvSpPr>
        <p:spPr>
          <a:xfrm>
            <a:off x="10248405" y="597137"/>
            <a:ext cx="1498270" cy="174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1000" dirty="0"/>
              <a:t>Presentation planner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BE1079-2545-490E-69CA-62CBFEA526DC}"/>
              </a:ext>
            </a:extLst>
          </p:cNvPr>
          <p:cNvSpPr txBox="1">
            <a:spLocks/>
          </p:cNvSpPr>
          <p:nvPr userDrawn="1"/>
        </p:nvSpPr>
        <p:spPr>
          <a:xfrm>
            <a:off x="4368796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all" baseline="0">
                <a:latin typeface="Zebra Mono Medium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sz="1400" b="0" i="0" cap="none" dirty="0">
                <a:latin typeface="Zebra Sans" pitchFamily="2" charset="77"/>
              </a:rPr>
              <a:t>How will it be delivered?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D120A8-76FE-7B6F-52CB-6534FFD253D5}"/>
              </a:ext>
            </a:extLst>
          </p:cNvPr>
          <p:cNvSpPr txBox="1">
            <a:spLocks/>
          </p:cNvSpPr>
          <p:nvPr userDrawn="1"/>
        </p:nvSpPr>
        <p:spPr>
          <a:xfrm>
            <a:off x="8280394" y="1647548"/>
            <a:ext cx="3454401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lvl="0" indent="0">
              <a:lnSpc>
                <a:spcPct val="105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4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/>
              <a:defRPr sz="1200" b="0" i="0">
                <a:latin typeface="Zebra Sans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What support do I need?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F8D6C-C6E0-B3B7-4B80-4B5A2C40236B}"/>
              </a:ext>
            </a:extLst>
          </p:cNvPr>
          <p:cNvSpPr txBox="1"/>
          <p:nvPr userDrawn="1"/>
        </p:nvSpPr>
        <p:spPr>
          <a:xfrm>
            <a:off x="3930732" y="762395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2400"/>
              </a:spcBef>
            </a:pPr>
            <a:endParaRPr lang="en-US" b="0" i="0" dirty="0">
              <a:latin typeface="Zebra Sans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855B41-6FEA-7E6C-985E-65592167C9E5}"/>
              </a:ext>
            </a:extLst>
          </p:cNvPr>
          <p:cNvSpPr txBox="1">
            <a:spLocks/>
          </p:cNvSpPr>
          <p:nvPr userDrawn="1"/>
        </p:nvSpPr>
        <p:spPr>
          <a:xfrm>
            <a:off x="457200" y="1014984"/>
            <a:ext cx="11277600" cy="369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b="0" i="0" cap="none" baseline="0">
                <a:latin typeface="Zebra Sans" pitchFamily="2" charset="77"/>
              </a:defRPr>
            </a:lvl1pPr>
            <a:lvl2pPr marL="173038" indent="-173038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>
                <a:latin typeface="Zebra Sans" pitchFamily="2" charset="77"/>
              </a:defRPr>
            </a:lvl2pPr>
            <a:lvl3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3pPr>
            <a:lvl4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4pPr>
            <a:lvl5pPr marL="347663" indent="-174625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>
                <a:latin typeface="Zebra Sans" pitchFamily="2" charset="77"/>
              </a:defRPr>
            </a:lvl5pPr>
            <a:lvl6pPr marL="460375" indent="-117475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/>
            </a:lvl6pPr>
            <a:lvl7pPr marL="2971800" indent="-5127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/>
            </a:lvl7pPr>
            <a:lvl8pPr marL="3429000" indent="-25114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b="0" i="0" dirty="0">
                <a:latin typeface="Zebra Sans" pitchFamily="2" charset="77"/>
              </a:rPr>
              <a:t>Step 5</a:t>
            </a:r>
          </a:p>
        </p:txBody>
      </p:sp>
    </p:spTree>
    <p:extLst>
      <p:ext uri="{BB962C8B-B14F-4D97-AF65-F5344CB8AC3E}">
        <p14:creationId xmlns:p14="http://schemas.microsoft.com/office/powerpoint/2010/main" val="246146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hoto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8D2FAAD-79FF-12CF-9EFE-38A08B3B67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bIns="3200400" anchor="ctr" anchorCtr="0"/>
          <a:lstStyle>
            <a:lvl1pPr algn="ctr">
              <a:defRPr b="0" i="0">
                <a:latin typeface="Zebra Sans" pitchFamily="2" charset="77"/>
              </a:defRPr>
            </a:lvl1pPr>
          </a:lstStyle>
          <a:p>
            <a:r>
              <a:rPr lang="en-US" dirty="0"/>
              <a:t>Insert background picture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31ABB159-3589-5676-472E-C008C13CC03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" y="1106905"/>
            <a:ext cx="12192000" cy="5756901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25108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 b="0" i="0">
                <a:solidFill>
                  <a:schemeClr val="tx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5EE8BD-D881-16F9-1FFD-7C311E03DC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399578"/>
            <a:ext cx="9042992" cy="2792287"/>
          </a:xfrm>
        </p:spPr>
        <p:txBody>
          <a:bodyPr tIns="0" bIns="0" anchor="b" anchorCtr="0"/>
          <a:lstStyle>
            <a:lvl1pPr algn="l">
              <a:lnSpc>
                <a:spcPct val="85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 Goes</a:t>
            </a:r>
            <a:br>
              <a:rPr lang="en-US"/>
            </a:br>
            <a:r>
              <a:rPr lang="en-US"/>
              <a:t>In This Spot Here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C9D85FF-DD70-2923-605B-92CA1E376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175702"/>
            <a:ext cx="9043416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545A8ED-D903-5FAC-563D-60A0049F8F3D}"/>
              </a:ext>
            </a:extLst>
          </p:cNvPr>
          <p:cNvSpPr>
            <a:spLocks noGrp="1" noChangeAspect="1"/>
          </p:cNvSpPr>
          <p:nvPr>
            <p:ph type="body" sz="quarter" idx="19"/>
          </p:nvPr>
        </p:nvSpPr>
        <p:spPr>
          <a:xfrm>
            <a:off x="460373" y="5976333"/>
            <a:ext cx="1636776" cy="512064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85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F486D85-2584-EF2D-BDAD-506AFAF80F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bIns="1828800" anchor="ctr" anchorCtr="0"/>
          <a:lstStyle>
            <a:lvl1pPr algn="ctr">
              <a:defRPr b="0" i="0">
                <a:latin typeface="Zebra Sans" pitchFamily="2" charset="77"/>
              </a:defRPr>
            </a:lvl1pPr>
          </a:lstStyle>
          <a:p>
            <a:r>
              <a:rPr lang="en-US" dirty="0"/>
              <a:t>Insert background picture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E1102E3-0326-B460-C2D3-E90E058FCA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1106905"/>
            <a:ext cx="12192000" cy="5756901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25108"/>
                </a:schemeClr>
              </a:gs>
            </a:gsLst>
            <a:lin ang="54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US" sz="100" b="0" i="0" dirty="0">
                <a:solidFill>
                  <a:schemeClr val="tx1">
                    <a:alpha val="0"/>
                  </a:schemeClr>
                </a:solidFill>
                <a:latin typeface="Zebra Sans" pitchFamily="2" charset="77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0A8120-E747-D9FB-08D1-369D9EEB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399" y="6354482"/>
            <a:ext cx="8585792" cy="18288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2B40BE-A358-7AB0-1EA8-A5AA2361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54484"/>
            <a:ext cx="457200" cy="18288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189F3E9-43C1-2563-4C99-A24833FF6C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0800000" flipV="1">
            <a:off x="457198" y="354460"/>
            <a:ext cx="11274552" cy="27432"/>
          </a:xfrm>
          <a:custGeom>
            <a:avLst/>
            <a:gdLst>
              <a:gd name="connsiteX0" fmla="*/ 9272016 w 9272016"/>
              <a:gd name="connsiteY0" fmla="*/ 0 h 27432"/>
              <a:gd name="connsiteX1" fmla="*/ 0 w 9272016"/>
              <a:gd name="connsiteY1" fmla="*/ 0 h 27432"/>
              <a:gd name="connsiteX2" fmla="*/ 0 w 9272016"/>
              <a:gd name="connsiteY2" fmla="*/ 27432 h 27432"/>
              <a:gd name="connsiteX3" fmla="*/ 9272016 w 9272016"/>
              <a:gd name="connsiteY3" fmla="*/ 27432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2016" h="27432">
                <a:moveTo>
                  <a:pt x="9272016" y="0"/>
                </a:moveTo>
                <a:lnTo>
                  <a:pt x="0" y="0"/>
                </a:lnTo>
                <a:lnTo>
                  <a:pt x="0" y="27432"/>
                </a:lnTo>
                <a:lnTo>
                  <a:pt x="9272016" y="2743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0D0D49-530F-0BD7-A5F9-835582DC67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32788" y="6325191"/>
            <a:ext cx="816297" cy="251167"/>
          </a:xfrm>
          <a:custGeom>
            <a:avLst/>
            <a:gdLst>
              <a:gd name="connsiteX0" fmla="*/ 640336 w 2722469"/>
              <a:gd name="connsiteY0" fmla="*/ 467287 h 838507"/>
              <a:gd name="connsiteX1" fmla="*/ 706411 w 2722469"/>
              <a:gd name="connsiteY1" fmla="*/ 467287 h 838507"/>
              <a:gd name="connsiteX2" fmla="*/ 774198 w 2722469"/>
              <a:gd name="connsiteY2" fmla="*/ 534455 h 838507"/>
              <a:gd name="connsiteX3" fmla="*/ 774198 w 2722469"/>
              <a:gd name="connsiteY3" fmla="*/ 534596 h 838507"/>
              <a:gd name="connsiteX4" fmla="*/ 676442 w 2722469"/>
              <a:gd name="connsiteY4" fmla="*/ 631469 h 838507"/>
              <a:gd name="connsiteX5" fmla="*/ 578686 w 2722469"/>
              <a:gd name="connsiteY5" fmla="*/ 534596 h 838507"/>
              <a:gd name="connsiteX6" fmla="*/ 640003 w 2722469"/>
              <a:gd name="connsiteY6" fmla="*/ 534596 h 838507"/>
              <a:gd name="connsiteX7" fmla="*/ 640289 w 2722469"/>
              <a:gd name="connsiteY7" fmla="*/ 467334 h 838507"/>
              <a:gd name="connsiteX8" fmla="*/ 1746430 w 2722469"/>
              <a:gd name="connsiteY8" fmla="*/ 445103 h 838507"/>
              <a:gd name="connsiteX9" fmla="*/ 1746382 w 2722469"/>
              <a:gd name="connsiteY9" fmla="*/ 545287 h 838507"/>
              <a:gd name="connsiteX10" fmla="*/ 1785342 w 2722469"/>
              <a:gd name="connsiteY10" fmla="*/ 545287 h 838507"/>
              <a:gd name="connsiteX11" fmla="*/ 1785342 w 2722469"/>
              <a:gd name="connsiteY11" fmla="*/ 545240 h 838507"/>
              <a:gd name="connsiteX12" fmla="*/ 1849371 w 2722469"/>
              <a:gd name="connsiteY12" fmla="*/ 496094 h 838507"/>
              <a:gd name="connsiteX13" fmla="*/ 1825586 w 2722469"/>
              <a:gd name="connsiteY13" fmla="*/ 452719 h 838507"/>
              <a:gd name="connsiteX14" fmla="*/ 1770786 w 2722469"/>
              <a:gd name="connsiteY14" fmla="*/ 445103 h 838507"/>
              <a:gd name="connsiteX15" fmla="*/ 601187 w 2722469"/>
              <a:gd name="connsiteY15" fmla="*/ 376942 h 838507"/>
              <a:gd name="connsiteX16" fmla="*/ 601282 w 2722469"/>
              <a:gd name="connsiteY16" fmla="*/ 376942 h 838507"/>
              <a:gd name="connsiteX17" fmla="*/ 601282 w 2722469"/>
              <a:gd name="connsiteY17" fmla="*/ 377037 h 838507"/>
              <a:gd name="connsiteX18" fmla="*/ 517036 w 2722469"/>
              <a:gd name="connsiteY18" fmla="*/ 376942 h 838507"/>
              <a:gd name="connsiteX19" fmla="*/ 578686 w 2722469"/>
              <a:gd name="connsiteY19" fmla="*/ 437914 h 838507"/>
              <a:gd name="connsiteX20" fmla="*/ 578686 w 2722469"/>
              <a:gd name="connsiteY20" fmla="*/ 530443 h 838507"/>
              <a:gd name="connsiteX21" fmla="*/ 578686 w 2722469"/>
              <a:gd name="connsiteY21" fmla="*/ 534596 h 838507"/>
              <a:gd name="connsiteX22" fmla="*/ 578686 w 2722469"/>
              <a:gd name="connsiteY22" fmla="*/ 534597 h 838507"/>
              <a:gd name="connsiteX23" fmla="*/ 517036 w 2722469"/>
              <a:gd name="connsiteY23" fmla="*/ 534597 h 838507"/>
              <a:gd name="connsiteX24" fmla="*/ 0 w 2722469"/>
              <a:gd name="connsiteY24" fmla="*/ 364833 h 838507"/>
              <a:gd name="connsiteX25" fmla="*/ 393926 w 2722469"/>
              <a:gd name="connsiteY25" fmla="*/ 755304 h 838507"/>
              <a:gd name="connsiteX26" fmla="*/ 393926 w 2722469"/>
              <a:gd name="connsiteY26" fmla="*/ 838507 h 838507"/>
              <a:gd name="connsiteX27" fmla="*/ 0 w 2722469"/>
              <a:gd name="connsiteY27" fmla="*/ 448130 h 838507"/>
              <a:gd name="connsiteX28" fmla="*/ 455575 w 2722469"/>
              <a:gd name="connsiteY28" fmla="*/ 315829 h 838507"/>
              <a:gd name="connsiteX29" fmla="*/ 539726 w 2722469"/>
              <a:gd name="connsiteY29" fmla="*/ 315829 h 838507"/>
              <a:gd name="connsiteX30" fmla="*/ 591664 w 2722469"/>
              <a:gd name="connsiteY30" fmla="*/ 367473 h 838507"/>
              <a:gd name="connsiteX31" fmla="*/ 601187 w 2722469"/>
              <a:gd name="connsiteY31" fmla="*/ 376942 h 838507"/>
              <a:gd name="connsiteX32" fmla="*/ 517036 w 2722469"/>
              <a:gd name="connsiteY32" fmla="*/ 376942 h 838507"/>
              <a:gd name="connsiteX33" fmla="*/ 455528 w 2722469"/>
              <a:gd name="connsiteY33" fmla="*/ 315782 h 838507"/>
              <a:gd name="connsiteX34" fmla="*/ 455575 w 2722469"/>
              <a:gd name="connsiteY34" fmla="*/ 315829 h 838507"/>
              <a:gd name="connsiteX35" fmla="*/ 455528 w 2722469"/>
              <a:gd name="connsiteY35" fmla="*/ 315829 h 838507"/>
              <a:gd name="connsiteX36" fmla="*/ 2516015 w 2722469"/>
              <a:gd name="connsiteY36" fmla="*/ 315640 h 838507"/>
              <a:gd name="connsiteX37" fmla="*/ 2473488 w 2722469"/>
              <a:gd name="connsiteY37" fmla="*/ 451347 h 838507"/>
              <a:gd name="connsiteX38" fmla="*/ 2558496 w 2722469"/>
              <a:gd name="connsiteY38" fmla="*/ 451347 h 838507"/>
              <a:gd name="connsiteX39" fmla="*/ 2106820 w 2722469"/>
              <a:gd name="connsiteY39" fmla="*/ 270988 h 838507"/>
              <a:gd name="connsiteX40" fmla="*/ 2106820 w 2722469"/>
              <a:gd name="connsiteY40" fmla="*/ 378314 h 838507"/>
              <a:gd name="connsiteX41" fmla="*/ 2139453 w 2722469"/>
              <a:gd name="connsiteY41" fmla="*/ 378314 h 838507"/>
              <a:gd name="connsiteX42" fmla="*/ 2211426 w 2722469"/>
              <a:gd name="connsiteY42" fmla="*/ 322688 h 838507"/>
              <a:gd name="connsiteX43" fmla="*/ 2138264 w 2722469"/>
              <a:gd name="connsiteY43" fmla="*/ 270988 h 838507"/>
              <a:gd name="connsiteX44" fmla="*/ 1746478 w 2722469"/>
              <a:gd name="connsiteY44" fmla="*/ 270940 h 838507"/>
              <a:gd name="connsiteX45" fmla="*/ 1746478 w 2722469"/>
              <a:gd name="connsiteY45" fmla="*/ 369800 h 838507"/>
              <a:gd name="connsiteX46" fmla="*/ 1772831 w 2722469"/>
              <a:gd name="connsiteY46" fmla="*/ 369800 h 838507"/>
              <a:gd name="connsiteX47" fmla="*/ 1842093 w 2722469"/>
              <a:gd name="connsiteY47" fmla="*/ 320086 h 838507"/>
              <a:gd name="connsiteX48" fmla="*/ 1771499 w 2722469"/>
              <a:gd name="connsiteY48" fmla="*/ 270940 h 838507"/>
              <a:gd name="connsiteX49" fmla="*/ 477743 w 2722469"/>
              <a:gd name="connsiteY49" fmla="*/ 254716 h 838507"/>
              <a:gd name="connsiteX50" fmla="*/ 477791 w 2722469"/>
              <a:gd name="connsiteY50" fmla="*/ 254716 h 838507"/>
              <a:gd name="connsiteX51" fmla="*/ 477791 w 2722469"/>
              <a:gd name="connsiteY51" fmla="*/ 254763 h 838507"/>
              <a:gd name="connsiteX52" fmla="*/ 393877 w 2722469"/>
              <a:gd name="connsiteY52" fmla="*/ 254716 h 838507"/>
              <a:gd name="connsiteX53" fmla="*/ 455528 w 2722469"/>
              <a:gd name="connsiteY53" fmla="*/ 315829 h 838507"/>
              <a:gd name="connsiteX54" fmla="*/ 455528 w 2722469"/>
              <a:gd name="connsiteY54" fmla="*/ 534597 h 838507"/>
              <a:gd name="connsiteX55" fmla="*/ 393877 w 2722469"/>
              <a:gd name="connsiteY55" fmla="*/ 534597 h 838507"/>
              <a:gd name="connsiteX56" fmla="*/ 1999978 w 2722469"/>
              <a:gd name="connsiteY56" fmla="*/ 193840 h 838507"/>
              <a:gd name="connsiteX57" fmla="*/ 2152772 w 2722469"/>
              <a:gd name="connsiteY57" fmla="*/ 193840 h 838507"/>
              <a:gd name="connsiteX58" fmla="*/ 2316032 w 2722469"/>
              <a:gd name="connsiteY58" fmla="*/ 323445 h 838507"/>
              <a:gd name="connsiteX59" fmla="*/ 2223223 w 2722469"/>
              <a:gd name="connsiteY59" fmla="*/ 445151 h 838507"/>
              <a:gd name="connsiteX60" fmla="*/ 2223271 w 2722469"/>
              <a:gd name="connsiteY60" fmla="*/ 445151 h 838507"/>
              <a:gd name="connsiteX61" fmla="*/ 2317935 w 2722469"/>
              <a:gd name="connsiteY61" fmla="*/ 604414 h 838507"/>
              <a:gd name="connsiteX62" fmla="*/ 2452653 w 2722469"/>
              <a:gd name="connsiteY62" fmla="*/ 193840 h 838507"/>
              <a:gd name="connsiteX63" fmla="*/ 2583660 w 2722469"/>
              <a:gd name="connsiteY63" fmla="*/ 193840 h 838507"/>
              <a:gd name="connsiteX64" fmla="*/ 2722469 w 2722469"/>
              <a:gd name="connsiteY64" fmla="*/ 619503 h 838507"/>
              <a:gd name="connsiteX65" fmla="*/ 2610584 w 2722469"/>
              <a:gd name="connsiteY65" fmla="*/ 619503 h 838507"/>
              <a:gd name="connsiteX66" fmla="*/ 2584564 w 2722469"/>
              <a:gd name="connsiteY66" fmla="*/ 535733 h 838507"/>
              <a:gd name="connsiteX67" fmla="*/ 2447515 w 2722469"/>
              <a:gd name="connsiteY67" fmla="*/ 535733 h 838507"/>
              <a:gd name="connsiteX68" fmla="*/ 2421494 w 2722469"/>
              <a:gd name="connsiteY68" fmla="*/ 619503 h 838507"/>
              <a:gd name="connsiteX69" fmla="*/ 2203339 w 2722469"/>
              <a:gd name="connsiteY69" fmla="*/ 619503 h 838507"/>
              <a:gd name="connsiteX70" fmla="*/ 2106963 w 2722469"/>
              <a:gd name="connsiteY70" fmla="*/ 442975 h 838507"/>
              <a:gd name="connsiteX71" fmla="*/ 2106963 w 2722469"/>
              <a:gd name="connsiteY71" fmla="*/ 619503 h 838507"/>
              <a:gd name="connsiteX72" fmla="*/ 1999978 w 2722469"/>
              <a:gd name="connsiteY72" fmla="*/ 619503 h 838507"/>
              <a:gd name="connsiteX73" fmla="*/ 1319301 w 2722469"/>
              <a:gd name="connsiteY73" fmla="*/ 193840 h 838507"/>
              <a:gd name="connsiteX74" fmla="*/ 1587167 w 2722469"/>
              <a:gd name="connsiteY74" fmla="*/ 193840 h 838507"/>
              <a:gd name="connsiteX75" fmla="*/ 1587167 w 2722469"/>
              <a:gd name="connsiteY75" fmla="*/ 277421 h 838507"/>
              <a:gd name="connsiteX76" fmla="*/ 1422528 w 2722469"/>
              <a:gd name="connsiteY76" fmla="*/ 277421 h 838507"/>
              <a:gd name="connsiteX77" fmla="*/ 1422528 w 2722469"/>
              <a:gd name="connsiteY77" fmla="*/ 364455 h 838507"/>
              <a:gd name="connsiteX78" fmla="*/ 1562097 w 2722469"/>
              <a:gd name="connsiteY78" fmla="*/ 364455 h 838507"/>
              <a:gd name="connsiteX79" fmla="*/ 1562097 w 2722469"/>
              <a:gd name="connsiteY79" fmla="*/ 447989 h 838507"/>
              <a:gd name="connsiteX80" fmla="*/ 1422528 w 2722469"/>
              <a:gd name="connsiteY80" fmla="*/ 447989 h 838507"/>
              <a:gd name="connsiteX81" fmla="*/ 1422528 w 2722469"/>
              <a:gd name="connsiteY81" fmla="*/ 535874 h 838507"/>
              <a:gd name="connsiteX82" fmla="*/ 1587167 w 2722469"/>
              <a:gd name="connsiteY82" fmla="*/ 535874 h 838507"/>
              <a:gd name="connsiteX83" fmla="*/ 1587167 w 2722469"/>
              <a:gd name="connsiteY83" fmla="*/ 619456 h 838507"/>
              <a:gd name="connsiteX84" fmla="*/ 1319301 w 2722469"/>
              <a:gd name="connsiteY84" fmla="*/ 619456 h 838507"/>
              <a:gd name="connsiteX85" fmla="*/ 998443 w 2722469"/>
              <a:gd name="connsiteY85" fmla="*/ 193840 h 838507"/>
              <a:gd name="connsiteX86" fmla="*/ 1281864 w 2722469"/>
              <a:gd name="connsiteY86" fmla="*/ 193840 h 838507"/>
              <a:gd name="connsiteX87" fmla="*/ 1097626 w 2722469"/>
              <a:gd name="connsiteY87" fmla="*/ 535922 h 838507"/>
              <a:gd name="connsiteX88" fmla="*/ 1260743 w 2722469"/>
              <a:gd name="connsiteY88" fmla="*/ 535922 h 838507"/>
              <a:gd name="connsiteX89" fmla="*/ 1215266 w 2722469"/>
              <a:gd name="connsiteY89" fmla="*/ 619456 h 838507"/>
              <a:gd name="connsiteX90" fmla="*/ 931845 w 2722469"/>
              <a:gd name="connsiteY90" fmla="*/ 619456 h 838507"/>
              <a:gd name="connsiteX91" fmla="*/ 1116131 w 2722469"/>
              <a:gd name="connsiteY91" fmla="*/ 277421 h 838507"/>
              <a:gd name="connsiteX92" fmla="*/ 953014 w 2722469"/>
              <a:gd name="connsiteY92" fmla="*/ 277421 h 838507"/>
              <a:gd name="connsiteX93" fmla="*/ 1639493 w 2722469"/>
              <a:gd name="connsiteY93" fmla="*/ 193745 h 838507"/>
              <a:gd name="connsiteX94" fmla="*/ 1766446 w 2722469"/>
              <a:gd name="connsiteY94" fmla="*/ 193745 h 838507"/>
              <a:gd name="connsiteX95" fmla="*/ 1789909 w 2722469"/>
              <a:gd name="connsiteY95" fmla="*/ 193745 h 838507"/>
              <a:gd name="connsiteX96" fmla="*/ 1902126 w 2722469"/>
              <a:gd name="connsiteY96" fmla="*/ 214179 h 838507"/>
              <a:gd name="connsiteX97" fmla="*/ 1950980 w 2722469"/>
              <a:gd name="connsiteY97" fmla="*/ 309254 h 838507"/>
              <a:gd name="connsiteX98" fmla="*/ 1913312 w 2722469"/>
              <a:gd name="connsiteY98" fmla="*/ 390498 h 838507"/>
              <a:gd name="connsiteX99" fmla="*/ 1875150 w 2722469"/>
              <a:gd name="connsiteY99" fmla="*/ 408094 h 838507"/>
              <a:gd name="connsiteX100" fmla="*/ 1875059 w 2722469"/>
              <a:gd name="connsiteY100" fmla="*/ 408066 h 838507"/>
              <a:gd name="connsiteX101" fmla="*/ 1875106 w 2722469"/>
              <a:gd name="connsiteY101" fmla="*/ 408114 h 838507"/>
              <a:gd name="connsiteX102" fmla="*/ 1875150 w 2722469"/>
              <a:gd name="connsiteY102" fmla="*/ 408094 h 838507"/>
              <a:gd name="connsiteX103" fmla="*/ 1906401 w 2722469"/>
              <a:gd name="connsiteY103" fmla="*/ 417556 h 838507"/>
              <a:gd name="connsiteX104" fmla="*/ 1927861 w 2722469"/>
              <a:gd name="connsiteY104" fmla="*/ 432332 h 838507"/>
              <a:gd name="connsiteX105" fmla="*/ 1957592 w 2722469"/>
              <a:gd name="connsiteY105" fmla="*/ 506358 h 838507"/>
              <a:gd name="connsiteX106" fmla="*/ 1912734 w 2722469"/>
              <a:gd name="connsiteY106" fmla="*/ 599447 h 838507"/>
              <a:gd name="connsiteX107" fmla="*/ 1819688 w 2722469"/>
              <a:gd name="connsiteY107" fmla="*/ 619408 h 838507"/>
              <a:gd name="connsiteX108" fmla="*/ 1639493 w 2722469"/>
              <a:gd name="connsiteY108" fmla="*/ 619408 h 838507"/>
              <a:gd name="connsiteX109" fmla="*/ 73590 w 2722469"/>
              <a:gd name="connsiteY109" fmla="*/ 103778 h 838507"/>
              <a:gd name="connsiteX110" fmla="*/ 209069 w 2722469"/>
              <a:gd name="connsiteY110" fmla="*/ 238066 h 838507"/>
              <a:gd name="connsiteX111" fmla="*/ 209069 w 2722469"/>
              <a:gd name="connsiteY111" fmla="*/ 488478 h 838507"/>
              <a:gd name="connsiteX112" fmla="*/ 209022 w 2722469"/>
              <a:gd name="connsiteY112" fmla="*/ 488478 h 838507"/>
              <a:gd name="connsiteX113" fmla="*/ 523 w 2722469"/>
              <a:gd name="connsiteY113" fmla="*/ 281772 h 838507"/>
              <a:gd name="connsiteX114" fmla="*/ 13367 w 2722469"/>
              <a:gd name="connsiteY114" fmla="*/ 211246 h 838507"/>
              <a:gd name="connsiteX115" fmla="*/ 147466 w 2722469"/>
              <a:gd name="connsiteY115" fmla="*/ 344162 h 838507"/>
              <a:gd name="connsiteX116" fmla="*/ 147466 w 2722469"/>
              <a:gd name="connsiteY116" fmla="*/ 260439 h 838507"/>
              <a:gd name="connsiteX117" fmla="*/ 38864 w 2722469"/>
              <a:gd name="connsiteY117" fmla="*/ 152687 h 838507"/>
              <a:gd name="connsiteX118" fmla="*/ 73590 w 2722469"/>
              <a:gd name="connsiteY118" fmla="*/ 103778 h 838507"/>
              <a:gd name="connsiteX119" fmla="*/ 167873 w 2722469"/>
              <a:gd name="connsiteY119" fmla="*/ 31313 h 838507"/>
              <a:gd name="connsiteX120" fmla="*/ 332227 w 2722469"/>
              <a:gd name="connsiteY120" fmla="*/ 193840 h 838507"/>
              <a:gd name="connsiteX121" fmla="*/ 416711 w 2722469"/>
              <a:gd name="connsiteY121" fmla="*/ 193698 h 838507"/>
              <a:gd name="connsiteX122" fmla="*/ 477695 w 2722469"/>
              <a:gd name="connsiteY122" fmla="*/ 254716 h 838507"/>
              <a:gd name="connsiteX123" fmla="*/ 393877 w 2722469"/>
              <a:gd name="connsiteY123" fmla="*/ 254716 h 838507"/>
              <a:gd name="connsiteX124" fmla="*/ 393877 w 2722469"/>
              <a:gd name="connsiteY124" fmla="*/ 254669 h 838507"/>
              <a:gd name="connsiteX125" fmla="*/ 332179 w 2722469"/>
              <a:gd name="connsiteY125" fmla="*/ 254669 h 838507"/>
              <a:gd name="connsiteX126" fmla="*/ 332179 w 2722469"/>
              <a:gd name="connsiteY126" fmla="*/ 526982 h 838507"/>
              <a:gd name="connsiteX127" fmla="*/ 393877 w 2722469"/>
              <a:gd name="connsiteY127" fmla="*/ 588095 h 838507"/>
              <a:gd name="connsiteX128" fmla="*/ 393877 w 2722469"/>
              <a:gd name="connsiteY128" fmla="*/ 671439 h 838507"/>
              <a:gd name="connsiteX129" fmla="*/ 270624 w 2722469"/>
              <a:gd name="connsiteY129" fmla="*/ 549308 h 838507"/>
              <a:gd name="connsiteX130" fmla="*/ 270624 w 2722469"/>
              <a:gd name="connsiteY130" fmla="*/ 215977 h 838507"/>
              <a:gd name="connsiteX131" fmla="*/ 116688 w 2722469"/>
              <a:gd name="connsiteY131" fmla="*/ 63336 h 838507"/>
              <a:gd name="connsiteX132" fmla="*/ 167873 w 2722469"/>
              <a:gd name="connsiteY132" fmla="*/ 31313 h 838507"/>
              <a:gd name="connsiteX133" fmla="*/ 332322 w 2722469"/>
              <a:gd name="connsiteY133" fmla="*/ 0 h 838507"/>
              <a:gd name="connsiteX134" fmla="*/ 430078 w 2722469"/>
              <a:gd name="connsiteY134" fmla="*/ 96873 h 838507"/>
              <a:gd name="connsiteX135" fmla="*/ 430078 w 2722469"/>
              <a:gd name="connsiteY135" fmla="*/ 96920 h 838507"/>
              <a:gd name="connsiteX136" fmla="*/ 332322 w 2722469"/>
              <a:gd name="connsiteY136" fmla="*/ 193793 h 83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2722469" h="838507">
                <a:moveTo>
                  <a:pt x="640336" y="467287"/>
                </a:moveTo>
                <a:lnTo>
                  <a:pt x="706411" y="467287"/>
                </a:lnTo>
                <a:lnTo>
                  <a:pt x="774198" y="534455"/>
                </a:lnTo>
                <a:lnTo>
                  <a:pt x="774198" y="534596"/>
                </a:lnTo>
                <a:cubicBezTo>
                  <a:pt x="774198" y="588094"/>
                  <a:pt x="730481" y="631469"/>
                  <a:pt x="676442" y="631469"/>
                </a:cubicBezTo>
                <a:cubicBezTo>
                  <a:pt x="622403" y="631469"/>
                  <a:pt x="578686" y="588141"/>
                  <a:pt x="578686" y="534596"/>
                </a:cubicBezTo>
                <a:lnTo>
                  <a:pt x="640003" y="534596"/>
                </a:lnTo>
                <a:lnTo>
                  <a:pt x="640289" y="467334"/>
                </a:lnTo>
                <a:close/>
                <a:moveTo>
                  <a:pt x="1746430" y="445103"/>
                </a:moveTo>
                <a:cubicBezTo>
                  <a:pt x="1746430" y="445103"/>
                  <a:pt x="1746382" y="545287"/>
                  <a:pt x="1746382" y="545287"/>
                </a:cubicBezTo>
                <a:lnTo>
                  <a:pt x="1785342" y="545287"/>
                </a:lnTo>
                <a:lnTo>
                  <a:pt x="1785342" y="545240"/>
                </a:lnTo>
                <a:cubicBezTo>
                  <a:pt x="1830200" y="545240"/>
                  <a:pt x="1849371" y="530529"/>
                  <a:pt x="1849371" y="496094"/>
                </a:cubicBezTo>
                <a:cubicBezTo>
                  <a:pt x="1849371" y="475660"/>
                  <a:pt x="1841427" y="461044"/>
                  <a:pt x="1825586" y="452719"/>
                </a:cubicBezTo>
                <a:cubicBezTo>
                  <a:pt x="1813741" y="446333"/>
                  <a:pt x="1803133" y="445103"/>
                  <a:pt x="1770786" y="445103"/>
                </a:cubicBezTo>
                <a:close/>
                <a:moveTo>
                  <a:pt x="601187" y="376942"/>
                </a:moveTo>
                <a:lnTo>
                  <a:pt x="601282" y="376942"/>
                </a:lnTo>
                <a:lnTo>
                  <a:pt x="601282" y="377037"/>
                </a:lnTo>
                <a:close/>
                <a:moveTo>
                  <a:pt x="517036" y="376942"/>
                </a:moveTo>
                <a:lnTo>
                  <a:pt x="578686" y="437914"/>
                </a:lnTo>
                <a:cubicBezTo>
                  <a:pt x="578686" y="437914"/>
                  <a:pt x="578686" y="511937"/>
                  <a:pt x="578686" y="530443"/>
                </a:cubicBezTo>
                <a:lnTo>
                  <a:pt x="578686" y="534596"/>
                </a:lnTo>
                <a:lnTo>
                  <a:pt x="578686" y="534597"/>
                </a:lnTo>
                <a:lnTo>
                  <a:pt x="517036" y="534597"/>
                </a:lnTo>
                <a:close/>
                <a:moveTo>
                  <a:pt x="0" y="364833"/>
                </a:moveTo>
                <a:lnTo>
                  <a:pt x="393926" y="755304"/>
                </a:lnTo>
                <a:lnTo>
                  <a:pt x="393926" y="838507"/>
                </a:lnTo>
                <a:lnTo>
                  <a:pt x="0" y="448130"/>
                </a:lnTo>
                <a:close/>
                <a:moveTo>
                  <a:pt x="455575" y="315829"/>
                </a:moveTo>
                <a:lnTo>
                  <a:pt x="539726" y="315829"/>
                </a:lnTo>
                <a:cubicBezTo>
                  <a:pt x="539726" y="315829"/>
                  <a:pt x="574351" y="350259"/>
                  <a:pt x="591664" y="367473"/>
                </a:cubicBezTo>
                <a:lnTo>
                  <a:pt x="601187" y="376942"/>
                </a:lnTo>
                <a:lnTo>
                  <a:pt x="517036" y="376942"/>
                </a:lnTo>
                <a:close/>
                <a:moveTo>
                  <a:pt x="455528" y="315782"/>
                </a:moveTo>
                <a:lnTo>
                  <a:pt x="455575" y="315829"/>
                </a:lnTo>
                <a:lnTo>
                  <a:pt x="455528" y="315829"/>
                </a:lnTo>
                <a:close/>
                <a:moveTo>
                  <a:pt x="2516015" y="315640"/>
                </a:moveTo>
                <a:lnTo>
                  <a:pt x="2473488" y="451347"/>
                </a:lnTo>
                <a:lnTo>
                  <a:pt x="2558496" y="451347"/>
                </a:lnTo>
                <a:close/>
                <a:moveTo>
                  <a:pt x="2106820" y="270988"/>
                </a:moveTo>
                <a:lnTo>
                  <a:pt x="2106820" y="378314"/>
                </a:lnTo>
                <a:lnTo>
                  <a:pt x="2139453" y="378314"/>
                </a:lnTo>
                <a:cubicBezTo>
                  <a:pt x="2183598" y="378314"/>
                  <a:pt x="2211426" y="372354"/>
                  <a:pt x="2211426" y="322688"/>
                </a:cubicBezTo>
                <a:cubicBezTo>
                  <a:pt x="2211426" y="281678"/>
                  <a:pt x="2183598" y="270988"/>
                  <a:pt x="2138264" y="270988"/>
                </a:cubicBezTo>
                <a:close/>
                <a:moveTo>
                  <a:pt x="1746478" y="270940"/>
                </a:moveTo>
                <a:lnTo>
                  <a:pt x="1746478" y="369800"/>
                </a:lnTo>
                <a:lnTo>
                  <a:pt x="1772831" y="369800"/>
                </a:lnTo>
                <a:cubicBezTo>
                  <a:pt x="1821638" y="369800"/>
                  <a:pt x="1842093" y="355184"/>
                  <a:pt x="1842093" y="320086"/>
                </a:cubicBezTo>
                <a:cubicBezTo>
                  <a:pt x="1842093" y="284989"/>
                  <a:pt x="1821590" y="270940"/>
                  <a:pt x="1771499" y="270940"/>
                </a:cubicBezTo>
                <a:close/>
                <a:moveTo>
                  <a:pt x="477743" y="254716"/>
                </a:moveTo>
                <a:lnTo>
                  <a:pt x="477791" y="254716"/>
                </a:lnTo>
                <a:lnTo>
                  <a:pt x="477791" y="254763"/>
                </a:lnTo>
                <a:close/>
                <a:moveTo>
                  <a:pt x="393877" y="254716"/>
                </a:moveTo>
                <a:cubicBezTo>
                  <a:pt x="393877" y="254716"/>
                  <a:pt x="455528" y="315829"/>
                  <a:pt x="455528" y="315829"/>
                </a:cubicBezTo>
                <a:lnTo>
                  <a:pt x="455528" y="534597"/>
                </a:lnTo>
                <a:lnTo>
                  <a:pt x="393877" y="534597"/>
                </a:lnTo>
                <a:close/>
                <a:moveTo>
                  <a:pt x="1999978" y="193840"/>
                </a:moveTo>
                <a:lnTo>
                  <a:pt x="2152772" y="193840"/>
                </a:lnTo>
                <a:cubicBezTo>
                  <a:pt x="2210808" y="193840"/>
                  <a:pt x="2316032" y="207888"/>
                  <a:pt x="2316032" y="323445"/>
                </a:cubicBezTo>
                <a:cubicBezTo>
                  <a:pt x="2316032" y="377699"/>
                  <a:pt x="2287823" y="425190"/>
                  <a:pt x="2223223" y="445151"/>
                </a:cubicBezTo>
                <a:lnTo>
                  <a:pt x="2223271" y="445151"/>
                </a:lnTo>
                <a:lnTo>
                  <a:pt x="2317935" y="604414"/>
                </a:lnTo>
                <a:lnTo>
                  <a:pt x="2452653" y="193840"/>
                </a:lnTo>
                <a:lnTo>
                  <a:pt x="2583660" y="193840"/>
                </a:lnTo>
                <a:lnTo>
                  <a:pt x="2722469" y="619503"/>
                </a:lnTo>
                <a:lnTo>
                  <a:pt x="2610584" y="619503"/>
                </a:lnTo>
                <a:lnTo>
                  <a:pt x="2584564" y="535733"/>
                </a:lnTo>
                <a:lnTo>
                  <a:pt x="2447515" y="535733"/>
                </a:lnTo>
                <a:lnTo>
                  <a:pt x="2421494" y="619503"/>
                </a:lnTo>
                <a:lnTo>
                  <a:pt x="2203339" y="619503"/>
                </a:lnTo>
                <a:lnTo>
                  <a:pt x="2106963" y="442975"/>
                </a:lnTo>
                <a:lnTo>
                  <a:pt x="2106963" y="619503"/>
                </a:lnTo>
                <a:lnTo>
                  <a:pt x="1999978" y="619503"/>
                </a:lnTo>
                <a:close/>
                <a:moveTo>
                  <a:pt x="1319301" y="193840"/>
                </a:moveTo>
                <a:lnTo>
                  <a:pt x="1587167" y="193840"/>
                </a:lnTo>
                <a:lnTo>
                  <a:pt x="1587167" y="277421"/>
                </a:lnTo>
                <a:lnTo>
                  <a:pt x="1422528" y="277421"/>
                </a:lnTo>
                <a:lnTo>
                  <a:pt x="1422528" y="364455"/>
                </a:lnTo>
                <a:lnTo>
                  <a:pt x="1562097" y="364455"/>
                </a:lnTo>
                <a:lnTo>
                  <a:pt x="1562097" y="447989"/>
                </a:lnTo>
                <a:lnTo>
                  <a:pt x="1422528" y="447989"/>
                </a:lnTo>
                <a:lnTo>
                  <a:pt x="1422528" y="535874"/>
                </a:lnTo>
                <a:lnTo>
                  <a:pt x="1587167" y="535874"/>
                </a:lnTo>
                <a:lnTo>
                  <a:pt x="1587167" y="619456"/>
                </a:lnTo>
                <a:lnTo>
                  <a:pt x="1319301" y="619456"/>
                </a:lnTo>
                <a:close/>
                <a:moveTo>
                  <a:pt x="998443" y="193840"/>
                </a:moveTo>
                <a:lnTo>
                  <a:pt x="1281864" y="193840"/>
                </a:lnTo>
                <a:lnTo>
                  <a:pt x="1097626" y="535922"/>
                </a:lnTo>
                <a:lnTo>
                  <a:pt x="1260743" y="535922"/>
                </a:lnTo>
                <a:lnTo>
                  <a:pt x="1215266" y="619456"/>
                </a:lnTo>
                <a:lnTo>
                  <a:pt x="931845" y="619456"/>
                </a:lnTo>
                <a:lnTo>
                  <a:pt x="1116131" y="277421"/>
                </a:lnTo>
                <a:lnTo>
                  <a:pt x="953014" y="277421"/>
                </a:lnTo>
                <a:close/>
                <a:moveTo>
                  <a:pt x="1639493" y="193745"/>
                </a:moveTo>
                <a:cubicBezTo>
                  <a:pt x="1639493" y="193745"/>
                  <a:pt x="1724129" y="193745"/>
                  <a:pt x="1766446" y="193745"/>
                </a:cubicBezTo>
                <a:lnTo>
                  <a:pt x="1789909" y="193745"/>
                </a:lnTo>
                <a:cubicBezTo>
                  <a:pt x="1846041" y="193745"/>
                  <a:pt x="1878341" y="199468"/>
                  <a:pt x="1902126" y="214179"/>
                </a:cubicBezTo>
                <a:cubicBezTo>
                  <a:pt x="1932523" y="232059"/>
                  <a:pt x="1950980" y="268339"/>
                  <a:pt x="1950980" y="309254"/>
                </a:cubicBezTo>
                <a:cubicBezTo>
                  <a:pt x="1950980" y="331746"/>
                  <a:pt x="1943435" y="367594"/>
                  <a:pt x="1913312" y="390498"/>
                </a:cubicBezTo>
                <a:lnTo>
                  <a:pt x="1875150" y="408094"/>
                </a:lnTo>
                <a:lnTo>
                  <a:pt x="1875059" y="408066"/>
                </a:lnTo>
                <a:lnTo>
                  <a:pt x="1875106" y="408114"/>
                </a:lnTo>
                <a:lnTo>
                  <a:pt x="1875150" y="408094"/>
                </a:lnTo>
                <a:lnTo>
                  <a:pt x="1906401" y="417556"/>
                </a:lnTo>
                <a:cubicBezTo>
                  <a:pt x="1914494" y="421311"/>
                  <a:pt x="1920940" y="425947"/>
                  <a:pt x="1927861" y="432332"/>
                </a:cubicBezTo>
                <a:cubicBezTo>
                  <a:pt x="1947746" y="450212"/>
                  <a:pt x="1957592" y="475092"/>
                  <a:pt x="1957592" y="506358"/>
                </a:cubicBezTo>
                <a:cubicBezTo>
                  <a:pt x="1957592" y="545902"/>
                  <a:pt x="1941133" y="580952"/>
                  <a:pt x="1912734" y="599447"/>
                </a:cubicBezTo>
                <a:cubicBezTo>
                  <a:pt x="1890947" y="613495"/>
                  <a:pt x="1864546" y="619408"/>
                  <a:pt x="1819688" y="619408"/>
                </a:cubicBezTo>
                <a:lnTo>
                  <a:pt x="1639493" y="619408"/>
                </a:lnTo>
                <a:close/>
                <a:moveTo>
                  <a:pt x="73590" y="103778"/>
                </a:moveTo>
                <a:cubicBezTo>
                  <a:pt x="73590" y="103778"/>
                  <a:pt x="209069" y="238066"/>
                  <a:pt x="209069" y="238066"/>
                </a:cubicBezTo>
                <a:lnTo>
                  <a:pt x="209069" y="488478"/>
                </a:lnTo>
                <a:lnTo>
                  <a:pt x="209022" y="488478"/>
                </a:lnTo>
                <a:lnTo>
                  <a:pt x="523" y="281772"/>
                </a:lnTo>
                <a:cubicBezTo>
                  <a:pt x="1807" y="257270"/>
                  <a:pt x="6041" y="236505"/>
                  <a:pt x="13367" y="211246"/>
                </a:cubicBezTo>
                <a:lnTo>
                  <a:pt x="147466" y="344162"/>
                </a:lnTo>
                <a:lnTo>
                  <a:pt x="147466" y="260439"/>
                </a:lnTo>
                <a:lnTo>
                  <a:pt x="38864" y="152687"/>
                </a:lnTo>
                <a:cubicBezTo>
                  <a:pt x="47665" y="137315"/>
                  <a:pt x="60937" y="118016"/>
                  <a:pt x="73590" y="103778"/>
                </a:cubicBezTo>
                <a:close/>
                <a:moveTo>
                  <a:pt x="167873" y="31313"/>
                </a:moveTo>
                <a:lnTo>
                  <a:pt x="332227" y="193840"/>
                </a:lnTo>
                <a:lnTo>
                  <a:pt x="416711" y="193698"/>
                </a:lnTo>
                <a:lnTo>
                  <a:pt x="477695" y="254716"/>
                </a:lnTo>
                <a:lnTo>
                  <a:pt x="393877" y="254716"/>
                </a:lnTo>
                <a:lnTo>
                  <a:pt x="393877" y="254669"/>
                </a:lnTo>
                <a:lnTo>
                  <a:pt x="332179" y="254669"/>
                </a:lnTo>
                <a:lnTo>
                  <a:pt x="332179" y="526982"/>
                </a:lnTo>
                <a:lnTo>
                  <a:pt x="393877" y="588095"/>
                </a:lnTo>
                <a:lnTo>
                  <a:pt x="393877" y="671439"/>
                </a:lnTo>
                <a:lnTo>
                  <a:pt x="270624" y="549308"/>
                </a:lnTo>
                <a:lnTo>
                  <a:pt x="270624" y="215977"/>
                </a:lnTo>
                <a:lnTo>
                  <a:pt x="116688" y="63336"/>
                </a:lnTo>
                <a:cubicBezTo>
                  <a:pt x="125251" y="55815"/>
                  <a:pt x="154887" y="36705"/>
                  <a:pt x="167873" y="31313"/>
                </a:cubicBezTo>
                <a:close/>
                <a:moveTo>
                  <a:pt x="332322" y="0"/>
                </a:moveTo>
                <a:cubicBezTo>
                  <a:pt x="386361" y="0"/>
                  <a:pt x="430078" y="43328"/>
                  <a:pt x="430078" y="96873"/>
                </a:cubicBezTo>
                <a:lnTo>
                  <a:pt x="430078" y="96920"/>
                </a:lnTo>
                <a:cubicBezTo>
                  <a:pt x="430078" y="150418"/>
                  <a:pt x="386314" y="193793"/>
                  <a:pt x="332322" y="19379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 b="0" i="0">
                <a:solidFill>
                  <a:schemeClr val="bg1">
                    <a:alpha val="0"/>
                  </a:schemeClr>
                </a:solidFill>
                <a:latin typeface="Zebra Sans" pitchFamily="2" charset="77"/>
              </a:defRPr>
            </a:lvl1pPr>
            <a:lvl2pPr>
              <a:defRPr sz="100">
                <a:solidFill>
                  <a:schemeClr val="tx1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1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1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DEBEA57-5EF3-3B9E-B53D-DF5035077E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199" y="3130630"/>
            <a:ext cx="6400800" cy="1749135"/>
          </a:xfrm>
        </p:spPr>
        <p:txBody>
          <a:bodyPr anchor="b"/>
          <a:lstStyle>
            <a:lvl1pPr algn="l"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3D98612-1273-4E9E-7A2F-534A69060E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895999"/>
            <a:ext cx="6400800" cy="365760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Zebra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7801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94B6EF-7F48-AC76-27A2-BEDEAAFDA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79F96-FE2A-9CA3-ACB6-941541E51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828800"/>
            <a:ext cx="11277599" cy="3886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460375" marR="0" lvl="5" indent="-1174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  <a:p>
            <a:pPr marL="460375" marR="0" lvl="5" indent="-1174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Eight level</a:t>
            </a:r>
          </a:p>
          <a:p>
            <a:pPr lvl="5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0452D-8FD7-8E10-F03E-793F7DD825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99" y="6542212"/>
            <a:ext cx="457201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FF9A8E65-C170-534D-962E-73B763A1D6C4}" type="datetime1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7878C-EC76-AADE-75A8-FE9DA152E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399" y="6354482"/>
            <a:ext cx="8585792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1D8BE-7D43-1D9F-7341-CB2E424D4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199" y="6354484"/>
            <a:ext cx="457200" cy="18288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Zebra Sans" pitchFamily="2" charset="77"/>
              </a:defRPr>
            </a:lvl1pPr>
          </a:lstStyle>
          <a:p>
            <a:fld id="{1AD59F8F-821C-794D-AFBA-1518A3214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82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2" r:id="rId2"/>
    <p:sldLayoutId id="2147483751" r:id="rId3"/>
    <p:sldLayoutId id="2147483752" r:id="rId4"/>
    <p:sldLayoutId id="2147483704" r:id="rId5"/>
    <p:sldLayoutId id="2147483711" r:id="rId6"/>
    <p:sldLayoutId id="2147483753" r:id="rId7"/>
    <p:sldLayoutId id="2147483754" r:id="rId8"/>
    <p:sldLayoutId id="2147483717" r:id="rId9"/>
    <p:sldLayoutId id="2147483697" r:id="rId10"/>
    <p:sldLayoutId id="2147483726" r:id="rId11"/>
    <p:sldLayoutId id="2147483727" r:id="rId12"/>
    <p:sldLayoutId id="2147483759" r:id="rId13"/>
    <p:sldLayoutId id="2147483760" r:id="rId14"/>
    <p:sldLayoutId id="2147483763" r:id="rId15"/>
    <p:sldLayoutId id="2147483733" r:id="rId16"/>
    <p:sldLayoutId id="2147483755" r:id="rId17"/>
    <p:sldLayoutId id="2147483756" r:id="rId18"/>
    <p:sldLayoutId id="2147483735" r:id="rId19"/>
    <p:sldLayoutId id="2147483660" r:id="rId20"/>
    <p:sldLayoutId id="2147483713" r:id="rId21"/>
    <p:sldLayoutId id="2147483757" r:id="rId22"/>
    <p:sldLayoutId id="2147483761" r:id="rId23"/>
    <p:sldLayoutId id="2147483758" r:id="rId24"/>
    <p:sldLayoutId id="2147483716" r:id="rId25"/>
    <p:sldLayoutId id="2147483650" r:id="rId26"/>
    <p:sldLayoutId id="2147483661" r:id="rId27"/>
    <p:sldLayoutId id="2147483662" r:id="rId28"/>
    <p:sldLayoutId id="2147483748" r:id="rId29"/>
    <p:sldLayoutId id="2147483749" r:id="rId30"/>
    <p:sldLayoutId id="2147483750" r:id="rId31"/>
    <p:sldLayoutId id="2147483747" r:id="rId32"/>
    <p:sldLayoutId id="2147483664" r:id="rId33"/>
    <p:sldLayoutId id="2147483665" r:id="rId34"/>
    <p:sldLayoutId id="2147483730" r:id="rId35"/>
    <p:sldLayoutId id="2147483731" r:id="rId36"/>
    <p:sldLayoutId id="2147483732" r:id="rId37"/>
    <p:sldLayoutId id="2147483666" r:id="rId38"/>
    <p:sldLayoutId id="2147483671" r:id="rId39"/>
    <p:sldLayoutId id="2147483667" r:id="rId40"/>
    <p:sldLayoutId id="2147483668" r:id="rId41"/>
    <p:sldLayoutId id="2147483669" r:id="rId42"/>
    <p:sldLayoutId id="2147483672" r:id="rId43"/>
    <p:sldLayoutId id="2147483673" r:id="rId44"/>
    <p:sldLayoutId id="2147483674" r:id="rId45"/>
    <p:sldLayoutId id="2147483675" r:id="rId46"/>
    <p:sldLayoutId id="2147483676" r:id="rId47"/>
    <p:sldLayoutId id="2147483718" r:id="rId48"/>
    <p:sldLayoutId id="2147483721" r:id="rId49"/>
    <p:sldLayoutId id="2147483719" r:id="rId50"/>
    <p:sldLayoutId id="2147483720" r:id="rId51"/>
    <p:sldLayoutId id="2147483723" r:id="rId52"/>
    <p:sldLayoutId id="2147483724" r:id="rId53"/>
    <p:sldLayoutId id="2147483725" r:id="rId54"/>
    <p:sldLayoutId id="2147483654" r:id="rId55"/>
    <p:sldLayoutId id="2147483655" r:id="rId56"/>
    <p:sldLayoutId id="2147483670" r:id="rId57"/>
    <p:sldLayoutId id="2147483677" r:id="rId58"/>
    <p:sldLayoutId id="2147483679" r:id="rId59"/>
    <p:sldLayoutId id="2147483678" r:id="rId60"/>
    <p:sldLayoutId id="2147483680" r:id="rId61"/>
    <p:sldLayoutId id="2147483681" r:id="rId62"/>
    <p:sldLayoutId id="2147483682" r:id="rId63"/>
    <p:sldLayoutId id="2147483683" r:id="rId64"/>
    <p:sldLayoutId id="2147483684" r:id="rId65"/>
    <p:sldLayoutId id="2147483722" r:id="rId66"/>
    <p:sldLayoutId id="2147483685" r:id="rId67"/>
    <p:sldLayoutId id="2147483686" r:id="rId68"/>
    <p:sldLayoutId id="2147483688" r:id="rId69"/>
    <p:sldLayoutId id="2147483687" r:id="rId70"/>
    <p:sldLayoutId id="2147483689" r:id="rId71"/>
    <p:sldLayoutId id="2147483691" r:id="rId72"/>
    <p:sldLayoutId id="2147483692" r:id="rId73"/>
    <p:sldLayoutId id="2147483693" r:id="rId74"/>
    <p:sldLayoutId id="2147483694" r:id="rId75"/>
    <p:sldLayoutId id="2147483695" r:id="rId76"/>
    <p:sldLayoutId id="2147483696" r:id="rId77"/>
    <p:sldLayoutId id="2147483701" r:id="rId78"/>
    <p:sldLayoutId id="2147483739" r:id="rId79"/>
    <p:sldLayoutId id="2147483736" r:id="rId80"/>
    <p:sldLayoutId id="2147483737" r:id="rId81"/>
    <p:sldLayoutId id="2147483746" r:id="rId82"/>
    <p:sldLayoutId id="2147483738" r:id="rId83"/>
    <p:sldLayoutId id="2147483745" r:id="rId84"/>
    <p:sldLayoutId id="2147483740" r:id="rId85"/>
    <p:sldLayoutId id="2147483741" r:id="rId86"/>
    <p:sldLayoutId id="2147483742" r:id="rId87"/>
    <p:sldLayoutId id="2147483743" r:id="rId88"/>
    <p:sldLayoutId id="2147483744" r:id="rId89"/>
    <p:sldLayoutId id="2147483762" r:id="rId9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200" b="0" i="0" kern="1200" spc="0" baseline="0">
          <a:solidFill>
            <a:schemeClr val="tx1"/>
          </a:solidFill>
          <a:latin typeface="Zebra Sans Cnd ExtraBold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None/>
        <a:defRPr sz="2200" b="0" i="0" kern="1200">
          <a:solidFill>
            <a:schemeClr val="tx1"/>
          </a:solidFill>
          <a:latin typeface="Zebra Sans" pitchFamily="2" charset="77"/>
          <a:ea typeface="+mn-ea"/>
          <a:cs typeface="+mn-cs"/>
        </a:defRPr>
      </a:lvl1pPr>
      <a:lvl2pPr marL="173038" indent="-173038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tabLst/>
        <a:defRPr sz="2000" b="0" i="0" kern="1200">
          <a:solidFill>
            <a:schemeClr val="tx1"/>
          </a:solidFill>
          <a:latin typeface="Zebra Sans" pitchFamily="2" charset="77"/>
          <a:ea typeface="+mn-ea"/>
          <a:cs typeface="+mn-cs"/>
        </a:defRPr>
      </a:lvl2pPr>
      <a:lvl3pPr marL="347663" indent="-174625" algn="l" defTabSz="914400" rtl="0" eaLnBrk="1" latinLnBrk="0" hangingPunct="1">
        <a:lnSpc>
          <a:spcPct val="100000"/>
        </a:lnSpc>
        <a:spcBef>
          <a:spcPts val="400"/>
        </a:spcBef>
        <a:buFont typeface="Arial"/>
        <a:buChar char="–"/>
        <a:tabLst/>
        <a:defRPr sz="1400" b="0" i="0" kern="1200">
          <a:solidFill>
            <a:schemeClr val="tx1"/>
          </a:solidFill>
          <a:latin typeface="Zebra Sans" pitchFamily="2" charset="77"/>
          <a:ea typeface="+mn-ea"/>
          <a:cs typeface="+mn-cs"/>
        </a:defRPr>
      </a:lvl3pPr>
      <a:lvl4pPr marL="347663" indent="-174625" algn="l" defTabSz="914400" rtl="0" eaLnBrk="1" latinLnBrk="0" hangingPunct="1">
        <a:lnSpc>
          <a:spcPct val="100000"/>
        </a:lnSpc>
        <a:spcBef>
          <a:spcPts val="400"/>
        </a:spcBef>
        <a:buFont typeface="Arial"/>
        <a:buChar char="–"/>
        <a:tabLst/>
        <a:defRPr sz="1400" b="0" i="0" kern="1200">
          <a:solidFill>
            <a:schemeClr val="tx1"/>
          </a:solidFill>
          <a:latin typeface="Zebra Sans" pitchFamily="2" charset="77"/>
          <a:ea typeface="+mn-ea"/>
          <a:cs typeface="+mn-cs"/>
        </a:defRPr>
      </a:lvl4pPr>
      <a:lvl5pPr marL="347663" indent="-174625" algn="l" defTabSz="914400" rtl="0" eaLnBrk="1" latinLnBrk="0" hangingPunct="1">
        <a:lnSpc>
          <a:spcPct val="100000"/>
        </a:lnSpc>
        <a:spcBef>
          <a:spcPts val="400"/>
        </a:spcBef>
        <a:buFont typeface="Arial"/>
        <a:buChar char="–"/>
        <a:tabLst/>
        <a:defRPr sz="1400" b="0" i="0" kern="1200">
          <a:solidFill>
            <a:schemeClr val="tx1"/>
          </a:solidFill>
          <a:latin typeface="Zebra Sans" pitchFamily="2" charset="77"/>
          <a:ea typeface="+mn-ea"/>
          <a:cs typeface="+mn-cs"/>
        </a:defRPr>
      </a:lvl5pPr>
      <a:lvl6pPr marL="460375" indent="-1174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100" b="0" i="0" kern="1200">
          <a:solidFill>
            <a:schemeClr val="tx1"/>
          </a:solidFill>
          <a:latin typeface="Zebra Sans" pitchFamily="2" charset="77"/>
          <a:ea typeface="+mn-ea"/>
          <a:cs typeface="+mn-cs"/>
        </a:defRPr>
      </a:lvl6pPr>
      <a:lvl7pPr marL="2971800" indent="-5127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5114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3.wdp"/><Relationship Id="rId5" Type="http://schemas.openxmlformats.org/officeDocument/2006/relationships/image" Target="../media/image6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2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png"/><Relationship Id="rId18" Type="http://schemas.openxmlformats.org/officeDocument/2006/relationships/image" Target="../media/image97.svg"/><Relationship Id="rId26" Type="http://schemas.openxmlformats.org/officeDocument/2006/relationships/image" Target="../media/image105.svg"/><Relationship Id="rId39" Type="http://schemas.openxmlformats.org/officeDocument/2006/relationships/image" Target="../media/image118.png"/><Relationship Id="rId21" Type="http://schemas.openxmlformats.org/officeDocument/2006/relationships/image" Target="../media/image100.png"/><Relationship Id="rId34" Type="http://schemas.openxmlformats.org/officeDocument/2006/relationships/image" Target="../media/image113.svg"/><Relationship Id="rId7" Type="http://schemas.openxmlformats.org/officeDocument/2006/relationships/image" Target="../media/image86.png"/><Relationship Id="rId12" Type="http://schemas.openxmlformats.org/officeDocument/2006/relationships/image" Target="../media/image91.svg"/><Relationship Id="rId17" Type="http://schemas.openxmlformats.org/officeDocument/2006/relationships/image" Target="../media/image96.png"/><Relationship Id="rId25" Type="http://schemas.openxmlformats.org/officeDocument/2006/relationships/image" Target="../media/image104.png"/><Relationship Id="rId33" Type="http://schemas.openxmlformats.org/officeDocument/2006/relationships/image" Target="../media/image112.png"/><Relationship Id="rId38" Type="http://schemas.openxmlformats.org/officeDocument/2006/relationships/image" Target="../media/image117.sv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95.svg"/><Relationship Id="rId20" Type="http://schemas.openxmlformats.org/officeDocument/2006/relationships/image" Target="../media/image99.svg"/><Relationship Id="rId29" Type="http://schemas.openxmlformats.org/officeDocument/2006/relationships/image" Target="../media/image108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85.svg"/><Relationship Id="rId11" Type="http://schemas.openxmlformats.org/officeDocument/2006/relationships/image" Target="../media/image90.png"/><Relationship Id="rId24" Type="http://schemas.openxmlformats.org/officeDocument/2006/relationships/image" Target="../media/image103.svg"/><Relationship Id="rId32" Type="http://schemas.openxmlformats.org/officeDocument/2006/relationships/image" Target="../media/image111.svg"/><Relationship Id="rId37" Type="http://schemas.openxmlformats.org/officeDocument/2006/relationships/image" Target="../media/image116.png"/><Relationship Id="rId40" Type="http://schemas.openxmlformats.org/officeDocument/2006/relationships/image" Target="../media/image119.sv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23" Type="http://schemas.openxmlformats.org/officeDocument/2006/relationships/image" Target="../media/image102.png"/><Relationship Id="rId28" Type="http://schemas.openxmlformats.org/officeDocument/2006/relationships/image" Target="../media/image107.svg"/><Relationship Id="rId36" Type="http://schemas.openxmlformats.org/officeDocument/2006/relationships/image" Target="../media/image115.svg"/><Relationship Id="rId10" Type="http://schemas.openxmlformats.org/officeDocument/2006/relationships/image" Target="../media/image89.svg"/><Relationship Id="rId19" Type="http://schemas.openxmlformats.org/officeDocument/2006/relationships/image" Target="../media/image98.png"/><Relationship Id="rId31" Type="http://schemas.openxmlformats.org/officeDocument/2006/relationships/image" Target="../media/image110.png"/><Relationship Id="rId4" Type="http://schemas.openxmlformats.org/officeDocument/2006/relationships/image" Target="../media/image83.svg"/><Relationship Id="rId9" Type="http://schemas.openxmlformats.org/officeDocument/2006/relationships/image" Target="../media/image88.png"/><Relationship Id="rId14" Type="http://schemas.openxmlformats.org/officeDocument/2006/relationships/image" Target="../media/image93.svg"/><Relationship Id="rId22" Type="http://schemas.openxmlformats.org/officeDocument/2006/relationships/image" Target="../media/image101.svg"/><Relationship Id="rId27" Type="http://schemas.openxmlformats.org/officeDocument/2006/relationships/image" Target="../media/image106.png"/><Relationship Id="rId30" Type="http://schemas.openxmlformats.org/officeDocument/2006/relationships/image" Target="../media/image109.svg"/><Relationship Id="rId35" Type="http://schemas.openxmlformats.org/officeDocument/2006/relationships/image" Target="../media/image114.png"/><Relationship Id="rId8" Type="http://schemas.openxmlformats.org/officeDocument/2006/relationships/image" Target="../media/image87.svg"/><Relationship Id="rId3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5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B9CD2-29C8-DAE9-D600-E78BFCFC8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E14D5749-C440-C0F3-0C11-D9E49E700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6239" y="464869"/>
            <a:ext cx="7796898" cy="1929582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dirty="0"/>
              <a:t>DS82 Series for Healthcare Scanner</a:t>
            </a:r>
            <a:endParaRPr lang="en-US" sz="66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49CA567-1E59-3218-5B33-55ED793EA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66239" y="2529840"/>
            <a:ext cx="7796897" cy="3919268"/>
          </a:xfrm>
          <a:prstGeom prst="roundRect">
            <a:avLst>
              <a:gd name="adj" fmla="val 2744"/>
            </a:avLst>
          </a:prstGeom>
        </p:spPr>
      </p:pic>
      <p:pic>
        <p:nvPicPr>
          <p:cNvPr id="5" name="Picture Placeholder 3" descr="A white and blue scanner&#10;&#10;AI-generated content may be incorrect.">
            <a:extLst>
              <a:ext uri="{FF2B5EF4-FFF2-40B4-BE49-F238E27FC236}">
                <a16:creationId xmlns:a16="http://schemas.microsoft.com/office/drawing/2014/main" id="{53A307C9-6563-BB18-C58F-D1BADC7DB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484" y="464869"/>
            <a:ext cx="3040695" cy="4201132"/>
          </a:xfrm>
          <a:prstGeom prst="roundRect">
            <a:avLst>
              <a:gd name="adj" fmla="val 3713"/>
            </a:avLst>
          </a:prstGeom>
          <a:solidFill>
            <a:srgbClr val="2F2E2E"/>
          </a:solidFill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423145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FC192-9B02-6912-01C5-6F1747070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doctor using a computer&#10;&#10;AI-generated content may be incorrect.">
            <a:extLst>
              <a:ext uri="{FF2B5EF4-FFF2-40B4-BE49-F238E27FC236}">
                <a16:creationId xmlns:a16="http://schemas.microsoft.com/office/drawing/2014/main" id="{6B70462C-618E-C8F6-8C88-F84EA52270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817" y="-1"/>
            <a:ext cx="12192000" cy="685800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466FF-AF6D-788C-0513-B31B9CA6F4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-1"/>
            <a:ext cx="12192000" cy="6858000"/>
          </a:xfrm>
        </p:spPr>
        <p:txBody>
          <a:bodyPr/>
          <a:lstStyle/>
          <a:p>
            <a:r>
              <a:rPr lang="en-US" dirty="0"/>
              <a:t>\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C6CEA151-DA14-66CE-92BC-F671A136F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9" y="6545398"/>
            <a:ext cx="457200" cy="182880"/>
          </a:xfrm>
        </p:spPr>
        <p:txBody>
          <a:bodyPr/>
          <a:lstStyle/>
          <a:p>
            <a:pPr algn="r"/>
            <a:fld id="{1AD59F8F-821C-794D-AFBA-1518A32149B9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 algn="r"/>
              <a:t>10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F6B756C-0BEC-F5DC-ED26-E98841AE69AC}"/>
              </a:ext>
            </a:extLst>
          </p:cNvPr>
          <p:cNvSpPr/>
          <p:nvPr/>
        </p:nvSpPr>
        <p:spPr>
          <a:xfrm>
            <a:off x="457199" y="4122057"/>
            <a:ext cx="4274458" cy="2166147"/>
          </a:xfrm>
          <a:prstGeom prst="roundRect">
            <a:avLst>
              <a:gd name="adj" fmla="val 7634"/>
            </a:avLst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B7CD3FC3-FB73-D3B4-AA85-7AFDAF500BEF}"/>
              </a:ext>
            </a:extLst>
          </p:cNvPr>
          <p:cNvSpPr txBox="1">
            <a:spLocks/>
          </p:cNvSpPr>
          <p:nvPr/>
        </p:nvSpPr>
        <p:spPr>
          <a:xfrm>
            <a:off x="926992" y="5205130"/>
            <a:ext cx="3334872" cy="6482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0" i="0" kern="1200" spc="0" baseline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ysClr val="windowText" lastClr="000000"/>
                </a:solidFill>
              </a:rPr>
              <a:t>Differentiating</a:t>
            </a:r>
            <a:br>
              <a:rPr lang="en-US" dirty="0">
                <a:solidFill>
                  <a:sysClr val="windowText" lastClr="000000"/>
                </a:solidFill>
              </a:rPr>
            </a:br>
            <a:r>
              <a:rPr lang="en-US" dirty="0">
                <a:solidFill>
                  <a:sysClr val="windowText" lastClr="000000"/>
                </a:solidFill>
              </a:rPr>
              <a:t>Features</a:t>
            </a:r>
          </a:p>
        </p:txBody>
      </p:sp>
    </p:spTree>
    <p:extLst>
      <p:ext uri="{BB962C8B-B14F-4D97-AF65-F5344CB8AC3E}">
        <p14:creationId xmlns:p14="http://schemas.microsoft.com/office/powerpoint/2010/main" val="375117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38CB0-77DF-23BC-CB8E-A5B28D385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B566A9A-C9C1-0745-8813-B1CD1379A40E}"/>
              </a:ext>
            </a:extLst>
          </p:cNvPr>
          <p:cNvSpPr/>
          <p:nvPr/>
        </p:nvSpPr>
        <p:spPr>
          <a:xfrm>
            <a:off x="457198" y="2097858"/>
            <a:ext cx="11277600" cy="3989610"/>
          </a:xfrm>
          <a:prstGeom prst="roundRect">
            <a:avLst>
              <a:gd name="adj" fmla="val 3322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CEE4B8-982F-B7F9-BE97-1C6670132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1024514"/>
          </a:xfrm>
        </p:spPr>
        <p:txBody>
          <a:bodyPr/>
          <a:lstStyle/>
          <a:p>
            <a:r>
              <a:rPr lang="en-US" dirty="0"/>
              <a:t>Industry-leading infection control </a:t>
            </a:r>
            <a:endParaRPr lang="en-US" sz="42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7C4A20-926B-F324-50B1-4586700C23A2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Slide Number Placeholder 1">
            <a:extLst>
              <a:ext uri="{FF2B5EF4-FFF2-40B4-BE49-F238E27FC236}">
                <a16:creationId xmlns:a16="http://schemas.microsoft.com/office/drawing/2014/main" id="{B24507F5-4054-2888-1720-88E989936450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11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136E37-2087-8215-78E5-8AC019BC787B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53D97-A923-F970-1085-EA76C933B8F0}"/>
              </a:ext>
            </a:extLst>
          </p:cNvPr>
          <p:cNvSpPr txBox="1"/>
          <p:nvPr/>
        </p:nvSpPr>
        <p:spPr>
          <a:xfrm>
            <a:off x="457198" y="1098585"/>
            <a:ext cx="7971185" cy="8763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buNone/>
            </a:pPr>
            <a:r>
              <a:rPr lang="en-US" dirty="0">
                <a:latin typeface="Zebra Sans" pitchFamily="2" charset="77"/>
              </a:rPr>
              <a:t>Every detail designed for safer, easier disinfection—shift after shift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B1F959-41F5-D530-D9C6-57933EA1BF39}"/>
              </a:ext>
            </a:extLst>
          </p:cNvPr>
          <p:cNvSpPr txBox="1"/>
          <p:nvPr/>
        </p:nvSpPr>
        <p:spPr>
          <a:xfrm>
            <a:off x="1718898" y="3969953"/>
            <a:ext cx="3191864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12700" lvl="0" indent="3175">
              <a:defRPr sz="2000" b="1">
                <a:solidFill>
                  <a:schemeClr val="tx2"/>
                </a:solidFill>
                <a:latin typeface="Zebra Sans Bold" pitchFamily="2" charset="77"/>
              </a:defRPr>
            </a:lvl1pPr>
          </a:lstStyle>
          <a:p>
            <a:pPr indent="0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</a:rPr>
              <a:t>Smooth, crevice-free </a:t>
            </a:r>
            <a:r>
              <a:rPr lang="en-US" sz="1800" b="0" dirty="0">
                <a:solidFill>
                  <a:schemeClr val="tx1"/>
                </a:solidFill>
                <a:latin typeface="Zebra Sans" pitchFamily="2" charset="77"/>
              </a:rPr>
              <a:t>surfaces with concealed seams and screw holes for easier cleaning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A008AAF4-0254-21EE-A9A6-9C4BD84CE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121" y="2525405"/>
            <a:ext cx="31918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  <a:t>Antimicrobial labels </a:t>
            </a:r>
            <a:r>
              <a:rPr kumimoji="0" lang="en-US" altLang="en-US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  <a:t>add </a:t>
            </a:r>
            <a:br>
              <a:rPr kumimoji="0" lang="en-US" altLang="en-US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</a:br>
            <a:r>
              <a:rPr kumimoji="0" lang="en-US" altLang="en-US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  <a:t>an extra layer of protection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92E457-D366-FCDD-45AE-CC3D5B11E5C6}"/>
              </a:ext>
            </a:extLst>
          </p:cNvPr>
          <p:cNvSpPr txBox="1"/>
          <p:nvPr/>
        </p:nvSpPr>
        <p:spPr>
          <a:xfrm>
            <a:off x="7533704" y="2413261"/>
            <a:ext cx="3679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Aft>
                <a:spcPts val="600"/>
              </a:spcAft>
            </a:pPr>
            <a:r>
              <a:rPr lang="en-US" sz="1800" b="1" dirty="0">
                <a:latin typeface="Zebra Sans Bold" pitchFamily="2" charset="77"/>
              </a:rPr>
              <a:t>Healthcare-grade plastics </a:t>
            </a:r>
            <a:r>
              <a:rPr lang="en-US" sz="1800" b="0" dirty="0">
                <a:latin typeface="Zebra Sans" pitchFamily="2" charset="77"/>
              </a:rPr>
              <a:t>support cleaning with a wide range of harsh disinfectants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922FE5-0FE9-00A4-7CAA-50508E97CC73}"/>
              </a:ext>
            </a:extLst>
          </p:cNvPr>
          <p:cNvSpPr txBox="1"/>
          <p:nvPr/>
        </p:nvSpPr>
        <p:spPr>
          <a:xfrm>
            <a:off x="6332302" y="5077949"/>
            <a:ext cx="38664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  <a:t>Contactless charging </a:t>
            </a:r>
            <a:br>
              <a:rPr kumimoji="0" lang="en-US" altLang="en-US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</a:br>
            <a:r>
              <a:rPr kumimoji="0" lang="en-US" altLang="en-US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  <a:t>eliminates exposed metal contacts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0BF417-7151-B33A-6E1D-7AA3C7A78F25}"/>
              </a:ext>
            </a:extLst>
          </p:cNvPr>
          <p:cNvSpPr txBox="1"/>
          <p:nvPr/>
        </p:nvSpPr>
        <p:spPr>
          <a:xfrm>
            <a:off x="6948398" y="3745605"/>
            <a:ext cx="32503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  <a:t>Sealed inductive trigger </a:t>
            </a:r>
            <a:r>
              <a:rPr kumimoji="0" lang="en-US" altLang="en-US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Zebra Sans" pitchFamily="2" charset="77"/>
              </a:rPr>
              <a:t>removes a common area for microbial buildup</a:t>
            </a:r>
          </a:p>
        </p:txBody>
      </p:sp>
      <p:pic>
        <p:nvPicPr>
          <p:cNvPr id="3" name="Picture 2" descr="A white and blue scanner&#10;&#10;AI-generated content may be incorrect.">
            <a:extLst>
              <a:ext uri="{FF2B5EF4-FFF2-40B4-BE49-F238E27FC236}">
                <a16:creationId xmlns:a16="http://schemas.microsoft.com/office/drawing/2014/main" id="{8CDCE39A-37A8-EC7E-18C0-07A352D226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7756" y="1496546"/>
            <a:ext cx="3250395" cy="514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4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C2D6EA-D86F-C3D7-0D09-0117EACC0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5952B0E5-5619-B5F6-E34D-B459E3934C78}"/>
              </a:ext>
            </a:extLst>
          </p:cNvPr>
          <p:cNvSpPr/>
          <p:nvPr/>
        </p:nvSpPr>
        <p:spPr>
          <a:xfrm>
            <a:off x="4455758" y="1923270"/>
            <a:ext cx="3271950" cy="4179322"/>
          </a:xfrm>
          <a:prstGeom prst="roundRect">
            <a:avLst>
              <a:gd name="adj" fmla="val 842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44A5CA-7367-8A44-E69D-27A977AFA7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086424"/>
            <a:ext cx="11277600" cy="317500"/>
          </a:xfrm>
        </p:spPr>
        <p:txBody>
          <a:bodyPr/>
          <a:lstStyle/>
          <a:p>
            <a:pPr>
              <a:tabLst>
                <a:tab pos="3476625" algn="l"/>
              </a:tabLst>
            </a:pPr>
            <a:r>
              <a:rPr lang="en-US" dirty="0">
                <a:solidFill>
                  <a:schemeClr val="accent2"/>
                </a:solidFill>
              </a:rPr>
              <a:t>Uncompromising performance boosts clinical efficiency and keeps clinicians focused on patient care </a:t>
            </a:r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229F4D29-AA97-E8AD-79A3-0380A0AF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Unmatched scanning performance for clinical care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BDBB61-2396-B38F-C7E6-591D75259003}"/>
              </a:ext>
            </a:extLst>
          </p:cNvPr>
          <p:cNvGrpSpPr/>
          <p:nvPr/>
        </p:nvGrpSpPr>
        <p:grpSpPr>
          <a:xfrm>
            <a:off x="457200" y="1923271"/>
            <a:ext cx="3831336" cy="2061339"/>
            <a:chOff x="457200" y="1923271"/>
            <a:chExt cx="3831336" cy="2061339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91869E2D-70D1-0637-F0A1-98CB608E2933}"/>
                </a:ext>
              </a:extLst>
            </p:cNvPr>
            <p:cNvSpPr/>
            <p:nvPr/>
          </p:nvSpPr>
          <p:spPr>
            <a:xfrm>
              <a:off x="457200" y="1923271"/>
              <a:ext cx="3831336" cy="2061339"/>
            </a:xfrm>
            <a:prstGeom prst="roundRect">
              <a:avLst>
                <a:gd name="adj" fmla="val 842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bIns="365760" rtlCol="0" anchor="ctr"/>
            <a:lstStyle/>
            <a:p>
              <a:pPr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052A79-A5A7-EC22-2422-F2B314619634}"/>
                </a:ext>
              </a:extLst>
            </p:cNvPr>
            <p:cNvSpPr/>
            <p:nvPr/>
          </p:nvSpPr>
          <p:spPr>
            <a:xfrm>
              <a:off x="751678" y="2818925"/>
              <a:ext cx="2710298" cy="8309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ts val="1200"/>
                </a:spcAft>
                <a:defRPr/>
              </a:pPr>
              <a:r>
                <a:rPr lang="en-US" b="1" dirty="0">
                  <a:solidFill>
                    <a:schemeClr val="bg1"/>
                  </a:solidFill>
                  <a:latin typeface="Zebra Sans Bold" pitchFamily="2" charset="77"/>
                  <a:ea typeface="MS PGothic" pitchFamily="34" charset="-128"/>
                </a:rPr>
                <a:t>Higher sensor resolution with an exclusive 2 MP optical system</a:t>
              </a:r>
              <a:r>
                <a:rPr lang="en-US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 </a:t>
              </a:r>
              <a:endParaRPr kumimoji="0" lang="en-US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Zebra Sans" pitchFamily="2" charset="77"/>
                <a:ea typeface="MS PGothic" pitchFamily="34" charset="-128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C91C23-C0C0-8BC8-1DD1-755CF79C3DAB}"/>
                </a:ext>
              </a:extLst>
            </p:cNvPr>
            <p:cNvSpPr txBox="1"/>
            <p:nvPr/>
          </p:nvSpPr>
          <p:spPr>
            <a:xfrm>
              <a:off x="751677" y="2187658"/>
              <a:ext cx="2670542" cy="68539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>
                  <a:solidFill>
                    <a:schemeClr val="accent2"/>
                  </a:solidFill>
                  <a:latin typeface="Zebra Sans Bold"/>
                </a:rPr>
                <a:t>2x </a:t>
              </a:r>
              <a:endParaRPr lang="en-US" sz="4400" b="1" i="0" u="none" strike="noStrike" kern="1200" cap="none" spc="0" normalizeH="0" baseline="3000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Zebra Sans Bold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3842396-53E1-8D2F-18F2-94E732DAD58A}"/>
              </a:ext>
            </a:extLst>
          </p:cNvPr>
          <p:cNvGrpSpPr/>
          <p:nvPr/>
        </p:nvGrpSpPr>
        <p:grpSpPr>
          <a:xfrm>
            <a:off x="457200" y="4193515"/>
            <a:ext cx="3829156" cy="1909077"/>
            <a:chOff x="457200" y="4193515"/>
            <a:chExt cx="3829156" cy="1909077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1B292754-6F63-C7BF-81D9-A2BA8D2BC4C8}"/>
                </a:ext>
              </a:extLst>
            </p:cNvPr>
            <p:cNvSpPr/>
            <p:nvPr/>
          </p:nvSpPr>
          <p:spPr>
            <a:xfrm>
              <a:off x="457200" y="4193515"/>
              <a:ext cx="3829156" cy="1909077"/>
            </a:xfrm>
            <a:prstGeom prst="roundRect">
              <a:avLst>
                <a:gd name="adj" fmla="val 894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bIns="365760" rtlCol="0" anchor="ctr"/>
            <a:lstStyle/>
            <a:p>
              <a:pPr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D7047F-784D-AE5A-AD8B-03023AC58440}"/>
                </a:ext>
              </a:extLst>
            </p:cNvPr>
            <p:cNvSpPr/>
            <p:nvPr/>
          </p:nvSpPr>
          <p:spPr>
            <a:xfrm>
              <a:off x="733694" y="5037554"/>
              <a:ext cx="3124783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Optimized to capture the tiny </a:t>
              </a:r>
              <a:br>
                <a:rPr lang="en-US" sz="16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</a:br>
              <a:r>
                <a:rPr lang="en-US" sz="16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and dense barcodes found in clinical workflows</a:t>
              </a:r>
              <a:endParaRPr kumimoji="0" 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Zebra Sans" pitchFamily="2" charset="77"/>
                <a:ea typeface="MS PGothic" pitchFamily="34" charset="-12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8757A3-2347-50D2-45BE-A962C0D3D769}"/>
                </a:ext>
              </a:extLst>
            </p:cNvPr>
            <p:cNvSpPr txBox="1"/>
            <p:nvPr/>
          </p:nvSpPr>
          <p:spPr>
            <a:xfrm>
              <a:off x="733695" y="4525231"/>
              <a:ext cx="3338721" cy="37189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Zebra Sans Bold"/>
                  <a:ea typeface="MS PGothic"/>
                </a:rPr>
                <a:t>High density</a:t>
              </a:r>
              <a:r>
                <a:rPr lang="en-US" sz="2800" b="1" dirty="0">
                  <a:solidFill>
                    <a:schemeClr val="accent2"/>
                  </a:solidFill>
                  <a:latin typeface="Zebra Sans Bold"/>
                  <a:ea typeface="MS PGothic"/>
                </a:rPr>
                <a:t>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Zebra Sans Bold"/>
                  <a:ea typeface="MS PGothic"/>
                </a:rPr>
                <a:t>focus</a:t>
              </a:r>
              <a:endParaRPr lang="en-US" sz="2800" dirty="0">
                <a:solidFill>
                  <a:schemeClr val="accent2"/>
                </a:solidFill>
                <a:latin typeface="Zebra Sans Bold"/>
                <a:ea typeface="MS PGothic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DBD9C91-DBF5-F43D-BC06-08B0434BF0AF}"/>
              </a:ext>
            </a:extLst>
          </p:cNvPr>
          <p:cNvGrpSpPr/>
          <p:nvPr/>
        </p:nvGrpSpPr>
        <p:grpSpPr>
          <a:xfrm>
            <a:off x="7905643" y="1923270"/>
            <a:ext cx="3829157" cy="2034774"/>
            <a:chOff x="7905643" y="2789017"/>
            <a:chExt cx="3829157" cy="2034774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7CE4903C-BE48-82EA-4CEC-AD6F72BA1DB3}"/>
                </a:ext>
              </a:extLst>
            </p:cNvPr>
            <p:cNvSpPr/>
            <p:nvPr/>
          </p:nvSpPr>
          <p:spPr>
            <a:xfrm>
              <a:off x="7905643" y="2789017"/>
              <a:ext cx="3829157" cy="2034774"/>
            </a:xfrm>
            <a:prstGeom prst="roundRect">
              <a:avLst>
                <a:gd name="adj" fmla="val 989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bIns="365760" rtlCol="0" anchor="ctr"/>
            <a:lstStyle/>
            <a:p>
              <a:pPr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  <a:p>
              <a:pPr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  <a:p>
              <a:pPr marL="752475">
                <a:spcBef>
                  <a:spcPts val="300"/>
                </a:spcBef>
                <a:spcAft>
                  <a:spcPts val="600"/>
                </a:spcAft>
              </a:pPr>
              <a:r>
                <a:rPr lang="en-US" b="1" dirty="0">
                  <a:solidFill>
                    <a:schemeClr val="bg1"/>
                  </a:solidFill>
                  <a:latin typeface="Zebra Sans Bold" pitchFamily="2" charset="77"/>
                </a:rPr>
                <a:t>Faster, easier, more accurate scanning with PRZM Intelligent technology</a:t>
              </a:r>
            </a:p>
            <a:p>
              <a:pPr marL="125413">
                <a:spcBef>
                  <a:spcPts val="300"/>
                </a:spcBef>
                <a:spcAft>
                  <a:spcPts val="600"/>
                </a:spcAft>
              </a:pPr>
              <a:r>
                <a:rPr lang="en-US" sz="1300" dirty="0">
                  <a:solidFill>
                    <a:schemeClr val="bg1"/>
                  </a:solidFill>
                  <a:latin typeface="Zebra Sans" pitchFamily="2" charset="77"/>
                </a:rPr>
                <a:t>Instantly capture challenging barcodes</a:t>
              </a:r>
            </a:p>
            <a:p>
              <a:pPr marL="285750" indent="-285750"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chemeClr val="bg1"/>
                </a:solidFill>
                <a:latin typeface="Zebra Sans" pitchFamily="2" charset="77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64CBA37-558A-36AD-C64F-A344A86BE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97360" y="2929698"/>
              <a:ext cx="680484" cy="680484"/>
            </a:xfrm>
            <a:prstGeom prst="rect">
              <a:avLst/>
            </a:prstGeom>
          </p:spPr>
        </p:pic>
      </p:grp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6A39D404-841A-EDE9-54CD-D1EF80631405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Zebra Sans" pitchFamily="2" charset="77"/>
              </a:rPr>
              <a:pPr algn="r"/>
              <a:t>12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Zebra Sans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F238E2-306F-F0CC-E912-F318088B9196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50000"/>
                    <a:lumOff val="50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51FFDA-A8DC-FF9C-E67E-6898EE23FD0E}"/>
              </a:ext>
            </a:extLst>
          </p:cNvPr>
          <p:cNvSpPr txBox="1"/>
          <p:nvPr/>
        </p:nvSpPr>
        <p:spPr>
          <a:xfrm>
            <a:off x="-1225296" y="235915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</a:pPr>
            <a:endParaRPr lang="en-US" dirty="0">
              <a:latin typeface="Zebra Sans" pitchFamily="2" charset="77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D74817-F489-0435-527B-DC8B847D3E02}"/>
              </a:ext>
            </a:extLst>
          </p:cNvPr>
          <p:cNvGrpSpPr/>
          <p:nvPr/>
        </p:nvGrpSpPr>
        <p:grpSpPr>
          <a:xfrm>
            <a:off x="7905642" y="4193515"/>
            <a:ext cx="3829157" cy="1909077"/>
            <a:chOff x="7944677" y="4975393"/>
            <a:chExt cx="3829157" cy="19090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A627E488-969F-F02C-5E7D-724C91685C6B}"/>
                </a:ext>
              </a:extLst>
            </p:cNvPr>
            <p:cNvSpPr/>
            <p:nvPr/>
          </p:nvSpPr>
          <p:spPr>
            <a:xfrm>
              <a:off x="7944677" y="4975393"/>
              <a:ext cx="3829157" cy="1909077"/>
            </a:xfrm>
            <a:prstGeom prst="roundRect">
              <a:avLst>
                <a:gd name="adj" fmla="val 8208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bIns="365760" rtlCol="0" anchor="ctr"/>
            <a:lstStyle/>
            <a:p>
              <a:pPr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ED1A769-B634-9A53-07B9-DFE909D966C4}"/>
                </a:ext>
              </a:extLst>
            </p:cNvPr>
            <p:cNvSpPr/>
            <p:nvPr/>
          </p:nvSpPr>
          <p:spPr>
            <a:xfrm>
              <a:off x="8257180" y="5819432"/>
              <a:ext cx="3338720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White illumination and green </a:t>
              </a:r>
              <a:br>
                <a:rPr lang="en-US" sz="16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</a:br>
              <a:r>
                <a:rPr lang="en-US" sz="16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LED aim spot can be used throughout the hospital </a:t>
              </a:r>
              <a:endParaRPr kumimoji="0" 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Zebra Sans" pitchFamily="2" charset="77"/>
                <a:ea typeface="MS PGothic" pitchFamily="34" charset="-128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1AFF99-9FF9-6E0A-876F-5DBDDD7510B5}"/>
                </a:ext>
              </a:extLst>
            </p:cNvPr>
            <p:cNvSpPr txBox="1"/>
            <p:nvPr/>
          </p:nvSpPr>
          <p:spPr>
            <a:xfrm>
              <a:off x="8257181" y="5307109"/>
              <a:ext cx="3338721" cy="37189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Zebra Sans Bold"/>
                  <a:ea typeface="MS PGothic"/>
                </a:rPr>
                <a:t>Healthcare-friendly</a:t>
              </a:r>
              <a:endParaRPr lang="en-US" sz="2700" dirty="0">
                <a:solidFill>
                  <a:schemeClr val="accent2"/>
                </a:solidFill>
                <a:latin typeface="Zebra Sans Bold"/>
                <a:ea typeface="MS PGothic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6BC06A4-935B-76E0-A259-3F1887E9B658}"/>
              </a:ext>
            </a:extLst>
          </p:cNvPr>
          <p:cNvSpPr txBox="1"/>
          <p:nvPr/>
        </p:nvSpPr>
        <p:spPr>
          <a:xfrm>
            <a:off x="9228406" y="692130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</a:pPr>
            <a:endParaRPr lang="en-US" b="0" i="0" dirty="0">
              <a:latin typeface="Zebra Sans" pitchFamily="2" charset="77"/>
            </a:endParaRPr>
          </a:p>
        </p:txBody>
      </p:sp>
      <p:pic>
        <p:nvPicPr>
          <p:cNvPr id="28" name="Picture Placeholder 4" descr="A close up of a scanner&#10;&#10;AI-generated content may be incorrect.">
            <a:extLst>
              <a:ext uri="{FF2B5EF4-FFF2-40B4-BE49-F238E27FC236}">
                <a16:creationId xmlns:a16="http://schemas.microsoft.com/office/drawing/2014/main" id="{4D1A16F4-C648-7753-A49E-384EBD7BC1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5701" y="1564390"/>
            <a:ext cx="2580599" cy="473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1467-26DD-720C-E248-CF96EE071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4DA23A6-1263-F5A9-EB3A-FB03919F5350}"/>
              </a:ext>
            </a:extLst>
          </p:cNvPr>
          <p:cNvSpPr/>
          <p:nvPr/>
        </p:nvSpPr>
        <p:spPr>
          <a:xfrm>
            <a:off x="5552642" y="1246517"/>
            <a:ext cx="6157030" cy="1051622"/>
          </a:xfrm>
          <a:prstGeom prst="roundRect">
            <a:avLst>
              <a:gd name="adj" fmla="val 141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CDDBBFB-DEEA-6C54-2584-5AA71F7E17FF}"/>
              </a:ext>
            </a:extLst>
          </p:cNvPr>
          <p:cNvSpPr/>
          <p:nvPr/>
        </p:nvSpPr>
        <p:spPr>
          <a:xfrm>
            <a:off x="5547653" y="2400160"/>
            <a:ext cx="6157030" cy="4069259"/>
          </a:xfrm>
          <a:prstGeom prst="roundRect">
            <a:avLst>
              <a:gd name="adj" fmla="val 38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5FD140-4289-7A5C-D270-B415A54987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09267" y="1388822"/>
            <a:ext cx="5633801" cy="83935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spc="40" dirty="0">
                <a:solidFill>
                  <a:schemeClr val="accent3"/>
                </a:solidFill>
                <a:latin typeface="Zebra Sans Cnd ExtraBold" pitchFamily="2" charset="77"/>
              </a:rPr>
              <a:t>Designed to handle the toughest hospital barcodes with consistent, first-pass accuracy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637D4C04-F55A-A9B8-4FBF-D1535640A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r>
              <a:rPr lang="en-US" dirty="0"/>
              <a:t>Fewer rescans. Fewer workarounds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40C9924-73B9-9672-6982-9D9C9F9BD6F6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317" y="1248484"/>
            <a:ext cx="2412000" cy="1655064"/>
          </a:xfrm>
          <a:prstGeom prst="roundRect">
            <a:avLst>
              <a:gd name="adj" fmla="val 5229"/>
            </a:avLst>
          </a:prstGeom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1CD869D-8529-2980-D4AA-66C3BCA66C18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17485" y="3011400"/>
            <a:ext cx="2412000" cy="1691348"/>
          </a:xfrm>
          <a:prstGeom prst="roundRect">
            <a:avLst>
              <a:gd name="adj" fmla="val 5541"/>
            </a:avLst>
          </a:prstGeom>
          <a:ln>
            <a:noFill/>
          </a:ln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ACC972DC-5E01-B3C0-52A5-386E4755F26A}"/>
              </a:ext>
            </a:extLst>
          </p:cNvPr>
          <p:cNvGrpSpPr/>
          <p:nvPr/>
        </p:nvGrpSpPr>
        <p:grpSpPr>
          <a:xfrm>
            <a:off x="5809267" y="2625383"/>
            <a:ext cx="5420460" cy="4011455"/>
            <a:chOff x="310249" y="1895794"/>
            <a:chExt cx="5420460" cy="4011455"/>
          </a:xfrm>
        </p:grpSpPr>
        <p:sp>
          <p:nvSpPr>
            <p:cNvPr id="9" name="Text Placeholder 34">
              <a:extLst>
                <a:ext uri="{FF2B5EF4-FFF2-40B4-BE49-F238E27FC236}">
                  <a16:creationId xmlns:a16="http://schemas.microsoft.com/office/drawing/2014/main" id="{33C5BBCD-897A-2897-CA16-781AAA45DCCA}"/>
                </a:ext>
              </a:extLst>
            </p:cNvPr>
            <p:cNvSpPr txBox="1">
              <a:spLocks/>
            </p:cNvSpPr>
            <p:nvPr/>
          </p:nvSpPr>
          <p:spPr>
            <a:xfrm>
              <a:off x="310249" y="2650985"/>
              <a:ext cx="5420460" cy="3256264"/>
            </a:xfrm>
            <a:prstGeom prst="rect">
              <a:avLst/>
            </a:prstGeom>
          </p:spPr>
          <p:txBody>
            <a:bodyPr vert="horz" lIns="0" tIns="0" rIns="9144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0" i="0" kern="1200" cap="none" baseline="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ea typeface="Arial" charset="0"/>
                  <a:cs typeface="Arial" charset="0"/>
                </a:rPr>
                <a:t>Curved barcodes on medicine bottles and blood vials</a:t>
              </a: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ea typeface="Arial" charset="0"/>
                  <a:cs typeface="Arial" charset="0"/>
                </a:rPr>
                <a:t>Barcodes on translucent IV bags</a:t>
              </a: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ea typeface="Arial" charset="0"/>
                  <a:cs typeface="Arial" charset="0"/>
                </a:rPr>
                <a:t>Barcodes on med-packs and suppositories</a:t>
              </a: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</a:rPr>
                <a:t>Barcodes on blood bags</a:t>
              </a: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ea typeface="Arial" charset="0"/>
                  <a:cs typeface="Arial" charset="0"/>
                </a:rPr>
                <a:t>Barcodes on wristbands and ankle bracelets</a:t>
              </a: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</a:rPr>
                <a:t>Barcodes on specimen trays and biopsy cassettes</a:t>
              </a: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</a:rPr>
                <a:t>Damaged and poorly printed barcodes</a:t>
              </a: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</a:endParaRP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  <a:ea typeface="Arial" charset="0"/>
                <a:cs typeface="Arial" charset="0"/>
              </a:endParaRP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  <a:ea typeface="Arial" charset="0"/>
                <a:cs typeface="Arial" charset="0"/>
              </a:endParaRPr>
            </a:p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0" name="Text Placeholder 35">
              <a:extLst>
                <a:ext uri="{FF2B5EF4-FFF2-40B4-BE49-F238E27FC236}">
                  <a16:creationId xmlns:a16="http://schemas.microsoft.com/office/drawing/2014/main" id="{81A9B52F-AE0E-03CD-32BB-E7859C975E45}"/>
                </a:ext>
              </a:extLst>
            </p:cNvPr>
            <p:cNvSpPr txBox="1">
              <a:spLocks/>
            </p:cNvSpPr>
            <p:nvPr/>
          </p:nvSpPr>
          <p:spPr>
            <a:xfrm>
              <a:off x="441181" y="4813318"/>
              <a:ext cx="4951259" cy="36576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2563" indent="-182563">
                <a:buClr>
                  <a:schemeClr val="accent3"/>
                </a:buClr>
                <a:buFont typeface="Arial" panose="020B0604020202020204" pitchFamily="34" charset="0"/>
                <a:buChar char="•"/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Text Placeholder 36">
              <a:extLst>
                <a:ext uri="{FF2B5EF4-FFF2-40B4-BE49-F238E27FC236}">
                  <a16:creationId xmlns:a16="http://schemas.microsoft.com/office/drawing/2014/main" id="{B9E5EC2C-5DCF-E5E5-6E73-9FFD242C36F8}"/>
                </a:ext>
              </a:extLst>
            </p:cNvPr>
            <p:cNvSpPr txBox="1">
              <a:spLocks/>
            </p:cNvSpPr>
            <p:nvPr/>
          </p:nvSpPr>
          <p:spPr>
            <a:xfrm>
              <a:off x="441181" y="3010735"/>
              <a:ext cx="4685418" cy="365760"/>
            </a:xfrm>
            <a:prstGeom prst="rect">
              <a:avLst/>
            </a:prstGeom>
          </p:spPr>
          <p:txBody>
            <a:bodyPr vert="horz" lIns="0" tIns="0" rIns="9144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Text Placeholder 38">
              <a:extLst>
                <a:ext uri="{FF2B5EF4-FFF2-40B4-BE49-F238E27FC236}">
                  <a16:creationId xmlns:a16="http://schemas.microsoft.com/office/drawing/2014/main" id="{63DD75AE-D9F6-880B-2051-8B5280AB81D5}"/>
                </a:ext>
              </a:extLst>
            </p:cNvPr>
            <p:cNvSpPr txBox="1">
              <a:spLocks/>
            </p:cNvSpPr>
            <p:nvPr/>
          </p:nvSpPr>
          <p:spPr>
            <a:xfrm>
              <a:off x="441181" y="3269594"/>
              <a:ext cx="4849778" cy="365760"/>
            </a:xfrm>
            <a:prstGeom prst="rect">
              <a:avLst/>
            </a:prstGeom>
          </p:spPr>
          <p:txBody>
            <a:bodyPr vert="horz" lIns="0" tIns="0" rIns="9144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4" name="Text Placeholder 40">
              <a:extLst>
                <a:ext uri="{FF2B5EF4-FFF2-40B4-BE49-F238E27FC236}">
                  <a16:creationId xmlns:a16="http://schemas.microsoft.com/office/drawing/2014/main" id="{AF9AEB69-7B4E-31B7-C559-6FC203BCC033}"/>
                </a:ext>
              </a:extLst>
            </p:cNvPr>
            <p:cNvSpPr txBox="1">
              <a:spLocks/>
            </p:cNvSpPr>
            <p:nvPr/>
          </p:nvSpPr>
          <p:spPr>
            <a:xfrm>
              <a:off x="441181" y="4291691"/>
              <a:ext cx="4864720" cy="365760"/>
            </a:xfrm>
            <a:prstGeom prst="rect">
              <a:avLst/>
            </a:prstGeom>
          </p:spPr>
          <p:txBody>
            <a:bodyPr lIns="0" rIns="91440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Text Placeholder 37">
              <a:extLst>
                <a:ext uri="{FF2B5EF4-FFF2-40B4-BE49-F238E27FC236}">
                  <a16:creationId xmlns:a16="http://schemas.microsoft.com/office/drawing/2014/main" id="{B2A01EB4-70D7-4A35-997A-07E6EE9D483C}"/>
                </a:ext>
              </a:extLst>
            </p:cNvPr>
            <p:cNvSpPr txBox="1">
              <a:spLocks/>
            </p:cNvSpPr>
            <p:nvPr/>
          </p:nvSpPr>
          <p:spPr>
            <a:xfrm>
              <a:off x="441181" y="3889252"/>
              <a:ext cx="4075943" cy="365760"/>
            </a:xfrm>
            <a:prstGeom prst="rect">
              <a:avLst/>
            </a:prstGeom>
          </p:spPr>
          <p:txBody>
            <a:bodyPr vert="horz" lIns="0" tIns="0" rIns="9144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2563" indent="-182563">
                <a:buClr>
                  <a:schemeClr val="accent3"/>
                </a:buClr>
                <a:buFont typeface="Arial" panose="020B0604020202020204" pitchFamily="34" charset="0"/>
                <a:buChar char="•"/>
              </a:pPr>
              <a:endParaRPr lang="en-US" sz="1500" dirty="0">
                <a:solidFill>
                  <a:schemeClr val="tx2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" name="Text Placeholder 34">
              <a:extLst>
                <a:ext uri="{FF2B5EF4-FFF2-40B4-BE49-F238E27FC236}">
                  <a16:creationId xmlns:a16="http://schemas.microsoft.com/office/drawing/2014/main" id="{4899D1D4-5DF5-FFEF-21A7-40E1C527B161}"/>
                </a:ext>
              </a:extLst>
            </p:cNvPr>
            <p:cNvSpPr txBox="1">
              <a:spLocks/>
            </p:cNvSpPr>
            <p:nvPr/>
          </p:nvSpPr>
          <p:spPr>
            <a:xfrm>
              <a:off x="310249" y="1895794"/>
              <a:ext cx="5420460" cy="365760"/>
            </a:xfrm>
            <a:prstGeom prst="rect">
              <a:avLst/>
            </a:prstGeom>
          </p:spPr>
          <p:txBody>
            <a:bodyPr vert="horz" lIns="0" tIns="0" rIns="9144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0" i="0" kern="1200" cap="none" baseline="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lnSpc>
                  <a:spcPts val="2100"/>
                </a:lnSpc>
                <a:spcAft>
                  <a:spcPts val="400"/>
                </a:spcAft>
                <a:buClr>
                  <a:schemeClr val="accent3"/>
                </a:buClr>
                <a:buNone/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ea typeface="Arial" charset="0"/>
                  <a:cs typeface="Arial" charset="0"/>
                </a:rPr>
                <a:t>Captures a wide range of barcodes found across patient care, pharmacy, and lab workflows, such as: </a:t>
              </a:r>
            </a:p>
          </p:txBody>
        </p:sp>
      </p:grpSp>
      <p:pic>
        <p:nvPicPr>
          <p:cNvPr id="33" name="Picture 32" descr="A close-up of a person's arm with a barcode on it&#10;&#10;AI-generated content may be incorrect.">
            <a:extLst>
              <a:ext uri="{FF2B5EF4-FFF2-40B4-BE49-F238E27FC236}">
                <a16:creationId xmlns:a16="http://schemas.microsoft.com/office/drawing/2014/main" id="{BDD74C2C-AE5C-0A1E-1CA6-A52A604ABD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17486" y="4833724"/>
            <a:ext cx="2411999" cy="1651833"/>
          </a:xfrm>
          <a:prstGeom prst="roundRect">
            <a:avLst>
              <a:gd name="adj" fmla="val 4809"/>
            </a:avLst>
          </a:prstGeom>
        </p:spPr>
      </p:pic>
      <p:sp>
        <p:nvSpPr>
          <p:cNvPr id="35" name="Slide Number Placeholder 1">
            <a:extLst>
              <a:ext uri="{FF2B5EF4-FFF2-40B4-BE49-F238E27FC236}">
                <a16:creationId xmlns:a16="http://schemas.microsoft.com/office/drawing/2014/main" id="{991012B7-2F5C-2F8C-48E9-EA0225537123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13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725CF5-217B-F8DE-C471-EE1ABAF9E9FF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pic>
        <p:nvPicPr>
          <p:cNvPr id="42" name="Picture 41" descr="A bottle of liquid in a laboratory&#10;&#10;AI-generated content may be incorrect.">
            <a:extLst>
              <a:ext uri="{FF2B5EF4-FFF2-40B4-BE49-F238E27FC236}">
                <a16:creationId xmlns:a16="http://schemas.microsoft.com/office/drawing/2014/main" id="{7BCABED5-9EEB-FAEA-10AE-2C81F3AAD609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317" y="4814356"/>
            <a:ext cx="2407010" cy="1655064"/>
          </a:xfrm>
          <a:prstGeom prst="roundRect">
            <a:avLst>
              <a:gd name="adj" fmla="val 5215"/>
            </a:avLst>
          </a:prstGeom>
        </p:spPr>
      </p:pic>
      <p:pic>
        <p:nvPicPr>
          <p:cNvPr id="47" name="Picture 46" descr="A person receiving a blood donation&#10;&#10;AI-generated content may be incorrect.">
            <a:extLst>
              <a:ext uri="{FF2B5EF4-FFF2-40B4-BE49-F238E27FC236}">
                <a16:creationId xmlns:a16="http://schemas.microsoft.com/office/drawing/2014/main" id="{4F527BC9-9812-C761-FE7B-CE36CA1A97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17486" y="1244963"/>
            <a:ext cx="2411999" cy="1655064"/>
          </a:xfrm>
          <a:prstGeom prst="roundRect">
            <a:avLst>
              <a:gd name="adj" fmla="val 6034"/>
            </a:avLst>
          </a:prstGeom>
        </p:spPr>
      </p:pic>
      <p:pic>
        <p:nvPicPr>
          <p:cNvPr id="4" name="Picture 3" descr="A baby in a incubator&#10;&#10;AI-generated content may be incorrect.">
            <a:extLst>
              <a:ext uri="{FF2B5EF4-FFF2-40B4-BE49-F238E27FC236}">
                <a16:creationId xmlns:a16="http://schemas.microsoft.com/office/drawing/2014/main" id="{2AF62EEC-B15B-2036-4F4C-792127FED4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317" y="3011400"/>
            <a:ext cx="2407010" cy="1691348"/>
          </a:xfrm>
          <a:prstGeom prst="roundRect">
            <a:avLst>
              <a:gd name="adj" fmla="val 8407"/>
            </a:avLst>
          </a:prstGeom>
        </p:spPr>
      </p:pic>
    </p:spTree>
    <p:extLst>
      <p:ext uri="{BB962C8B-B14F-4D97-AF65-F5344CB8AC3E}">
        <p14:creationId xmlns:p14="http://schemas.microsoft.com/office/powerpoint/2010/main" val="266614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DA7A1-1700-9F3F-5799-4821A0D72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F115BD-5678-E4BA-34FA-DC0346336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10245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200" b="1" dirty="0"/>
              <a:t>One button. Countless possibilities</a:t>
            </a:r>
            <a:endParaRPr lang="en-US" sz="42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8F81070-30C6-3BA5-0D3A-E8A6E7707B73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14E63B35-4908-1A52-6EF1-DCAE296ABDFC}"/>
              </a:ext>
            </a:extLst>
          </p:cNvPr>
          <p:cNvSpPr txBox="1">
            <a:spLocks/>
          </p:cNvSpPr>
          <p:nvPr/>
        </p:nvSpPr>
        <p:spPr>
          <a:xfrm>
            <a:off x="457198" y="1080984"/>
            <a:ext cx="11277600" cy="317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Simplify clinical workflows with a programmable multi-function button</a:t>
            </a:r>
          </a:p>
        </p:txBody>
      </p:sp>
      <p:sp>
        <p:nvSpPr>
          <p:cNvPr id="44" name="Slide Number Placeholder 1">
            <a:extLst>
              <a:ext uri="{FF2B5EF4-FFF2-40B4-BE49-F238E27FC236}">
                <a16:creationId xmlns:a16="http://schemas.microsoft.com/office/drawing/2014/main" id="{2642A91B-9C3C-E9D8-E825-34E4DE04A280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14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5ADE042-07AE-C2EF-1EDD-4D124F56D0E6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AE39BD-EA6D-BA2E-3615-07EA8EE8A142}"/>
              </a:ext>
            </a:extLst>
          </p:cNvPr>
          <p:cNvGrpSpPr/>
          <p:nvPr/>
        </p:nvGrpSpPr>
        <p:grpSpPr>
          <a:xfrm>
            <a:off x="478204" y="1921961"/>
            <a:ext cx="11255966" cy="4094278"/>
            <a:chOff x="478204" y="2207711"/>
            <a:chExt cx="11255966" cy="40942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684D46F-99E6-B563-A2E8-8C35896A23A0}"/>
                </a:ext>
              </a:extLst>
            </p:cNvPr>
            <p:cNvGrpSpPr/>
            <p:nvPr/>
          </p:nvGrpSpPr>
          <p:grpSpPr>
            <a:xfrm>
              <a:off x="478204" y="2207711"/>
              <a:ext cx="11255966" cy="4094278"/>
              <a:chOff x="478204" y="2207711"/>
              <a:chExt cx="11255966" cy="4094278"/>
            </a:xfrm>
          </p:grpSpPr>
          <p:sp>
            <p:nvSpPr>
              <p:cNvPr id="2" name="Text Placeholder 2">
                <a:extLst>
                  <a:ext uri="{FF2B5EF4-FFF2-40B4-BE49-F238E27FC236}">
                    <a16:creationId xmlns:a16="http://schemas.microsoft.com/office/drawing/2014/main" id="{7BD88BC6-6242-F96E-9160-1C1F89E82B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8204" y="2207711"/>
                <a:ext cx="11255966" cy="4094278"/>
              </a:xfrm>
              <a:prstGeom prst="roundRect">
                <a:avLst>
                  <a:gd name="adj" fmla="val 5707"/>
                </a:avLst>
              </a:prstGeom>
              <a:solidFill>
                <a:schemeClr val="tx1"/>
              </a:solidFill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800"/>
                  </a:spcBef>
                  <a:buFont typeface="Arial" panose="020B0604020202020204" pitchFamily="34" charset="0"/>
                  <a:buNone/>
                  <a:defRPr sz="2200" b="0" i="0" kern="1200">
                    <a:solidFill>
                      <a:schemeClr val="tx1"/>
                    </a:solidFill>
                    <a:latin typeface="Zebra Sans" pitchFamily="2" charset="77"/>
                    <a:ea typeface="+mn-ea"/>
                    <a:cs typeface="+mn-cs"/>
                  </a:defRPr>
                </a:lvl1pPr>
                <a:lvl2pPr marL="173038" indent="-173038" algn="l" defTabSz="914400" rtl="0" eaLnBrk="1" latinLnBrk="0" hangingPunct="1">
                  <a:lnSpc>
                    <a:spcPct val="100000"/>
                  </a:lnSpc>
                  <a:spcBef>
                    <a:spcPts val="900"/>
                  </a:spcBef>
                  <a:buFont typeface="Arial" panose="020B0604020202020204" pitchFamily="34" charset="0"/>
                  <a:buChar char="•"/>
                  <a:tabLst/>
                  <a:defRPr sz="2000" b="0" i="0" kern="1200">
                    <a:solidFill>
                      <a:schemeClr val="tx1"/>
                    </a:solidFill>
                    <a:latin typeface="Zebra Sans" pitchFamily="2" charset="77"/>
                    <a:ea typeface="+mn-ea"/>
                    <a:cs typeface="+mn-cs"/>
                  </a:defRPr>
                </a:lvl2pPr>
                <a:lvl3pPr marL="347663" indent="-174625" algn="l" defTabSz="914400" rtl="0" eaLnBrk="1" latinLnBrk="0" hangingPunct="1">
                  <a:lnSpc>
                    <a:spcPct val="100000"/>
                  </a:lnSpc>
                  <a:spcBef>
                    <a:spcPts val="400"/>
                  </a:spcBef>
                  <a:buFont typeface="Arial"/>
                  <a:buChar char="–"/>
                  <a:tabLst/>
                  <a:defRPr sz="1400" b="0" i="0" kern="1200">
                    <a:solidFill>
                      <a:schemeClr val="tx1"/>
                    </a:solidFill>
                    <a:latin typeface="Zebra Sans" pitchFamily="2" charset="77"/>
                    <a:ea typeface="+mn-ea"/>
                    <a:cs typeface="+mn-cs"/>
                  </a:defRPr>
                </a:lvl3pPr>
                <a:lvl4pPr marL="347663" indent="-174625" algn="l" defTabSz="914400" rtl="0" eaLnBrk="1" latinLnBrk="0" hangingPunct="1">
                  <a:lnSpc>
                    <a:spcPct val="100000"/>
                  </a:lnSpc>
                  <a:spcBef>
                    <a:spcPts val="400"/>
                  </a:spcBef>
                  <a:buFont typeface="Arial"/>
                  <a:buChar char="–"/>
                  <a:tabLst/>
                  <a:defRPr sz="1400" b="0" i="0" kern="1200">
                    <a:solidFill>
                      <a:schemeClr val="tx1"/>
                    </a:solidFill>
                    <a:latin typeface="Zebra Sans" pitchFamily="2" charset="77"/>
                    <a:ea typeface="+mn-ea"/>
                    <a:cs typeface="+mn-cs"/>
                  </a:defRPr>
                </a:lvl4pPr>
                <a:lvl5pPr marL="347663" indent="-174625" algn="l" defTabSz="914400" rtl="0" eaLnBrk="1" latinLnBrk="0" hangingPunct="1">
                  <a:lnSpc>
                    <a:spcPct val="100000"/>
                  </a:lnSpc>
                  <a:spcBef>
                    <a:spcPts val="400"/>
                  </a:spcBef>
                  <a:buFont typeface="Arial"/>
                  <a:buChar char="–"/>
                  <a:tabLst/>
                  <a:defRPr sz="1400" b="0" i="0" kern="1200">
                    <a:solidFill>
                      <a:schemeClr val="tx1"/>
                    </a:solidFill>
                    <a:latin typeface="Zebra Sans" pitchFamily="2" charset="77"/>
                    <a:ea typeface="+mn-ea"/>
                    <a:cs typeface="+mn-cs"/>
                  </a:defRPr>
                </a:lvl5pPr>
                <a:lvl6pPr marL="460375" indent="-1174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tabLst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512763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tabLst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5114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2000" dirty="0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0827A32-DE12-26F0-8066-FC87D192DAF5}"/>
                  </a:ext>
                </a:extLst>
              </p:cNvPr>
              <p:cNvGrpSpPr/>
              <p:nvPr/>
            </p:nvGrpSpPr>
            <p:grpSpPr>
              <a:xfrm>
                <a:off x="1344276" y="2706318"/>
                <a:ext cx="4764582" cy="1373449"/>
                <a:chOff x="6931069" y="3183143"/>
                <a:chExt cx="4764582" cy="1373449"/>
              </a:xfrm>
            </p:grpSpPr>
            <p:sp>
              <p:nvSpPr>
                <p:cNvPr id="31" name="Text Placeholder 13">
                  <a:extLst>
                    <a:ext uri="{FF2B5EF4-FFF2-40B4-BE49-F238E27FC236}">
                      <a16:creationId xmlns:a16="http://schemas.microsoft.com/office/drawing/2014/main" id="{64CD75F1-9863-CCBF-6B90-25C201073A4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54219" y="3183143"/>
                  <a:ext cx="4741432" cy="489324"/>
                </a:xfrm>
                <a:prstGeom prst="rect">
                  <a:avLst/>
                </a:prstGeom>
              </p:spPr>
              <p:txBody>
                <a:bodyPr vert="horz" lIns="0" tIns="0" rIns="0" bIns="0" rtlCol="0" anchor="t" anchorCtr="0">
                  <a:noAutofit/>
                </a:bodyPr>
                <a:lstStyle>
                  <a:lvl1pPr marL="0" indent="0" algn="ctr" defTabSz="914400" rtl="0" eaLnBrk="1" latinLnBrk="0" hangingPunct="1">
                    <a:lnSpc>
                      <a:spcPct val="100000"/>
                    </a:lnSpc>
                    <a:spcBef>
                      <a:spcPts val="1800"/>
                    </a:spcBef>
                    <a:buFont typeface="Arial" panose="020B0604020202020204" pitchFamily="34" charset="0"/>
                    <a:buNone/>
                    <a:defRPr sz="2000" b="0" i="0" kern="1200">
                      <a:solidFill>
                        <a:schemeClr val="tx1"/>
                      </a:solidFill>
                      <a:latin typeface="Zebra Sans Cnd ExtraBold" pitchFamily="2" charset="77"/>
                      <a:ea typeface="+mn-ea"/>
                      <a:cs typeface="+mn-cs"/>
                    </a:defRPr>
                  </a:lvl1pPr>
                  <a:lvl2pPr marL="0" indent="0" algn="ctr" defTabSz="914400" rtl="0" eaLnBrk="1" latinLnBrk="0" hangingPunct="1">
                    <a:lnSpc>
                      <a:spcPct val="10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tabLst/>
                    <a:defRPr sz="12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2pPr>
                  <a:lvl3pPr marL="14288" indent="0" algn="ctr" defTabSz="914400" rtl="0" eaLnBrk="1" latinLnBrk="0" hangingPunct="1">
                    <a:lnSpc>
                      <a:spcPct val="100000"/>
                    </a:lnSpc>
                    <a:spcBef>
                      <a:spcPts val="400"/>
                    </a:spcBef>
                    <a:buFont typeface="Arial"/>
                    <a:buNone/>
                    <a:tabLst/>
                    <a:defRPr sz="14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3pPr>
                  <a:lvl4pPr marL="347663" indent="-174625" algn="l" defTabSz="914400" rtl="0" eaLnBrk="1" latinLnBrk="0" hangingPunct="1">
                    <a:lnSpc>
                      <a:spcPct val="100000"/>
                    </a:lnSpc>
                    <a:spcBef>
                      <a:spcPts val="400"/>
                    </a:spcBef>
                    <a:buFont typeface="Arial"/>
                    <a:buChar char="–"/>
                    <a:tabLst/>
                    <a:defRPr sz="14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4pPr>
                  <a:lvl5pPr marL="347663" indent="-174625" algn="l" defTabSz="914400" rtl="0" eaLnBrk="1" latinLnBrk="0" hangingPunct="1">
                    <a:lnSpc>
                      <a:spcPct val="100000"/>
                    </a:lnSpc>
                    <a:spcBef>
                      <a:spcPts val="400"/>
                    </a:spcBef>
                    <a:buFont typeface="Arial"/>
                    <a:buChar char="–"/>
                    <a:tabLst/>
                    <a:defRPr sz="14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5pPr>
                  <a:lvl6pPr marL="460375" indent="-117475" algn="l" defTabSz="914400" rtl="0" eaLnBrk="1" latinLnBrk="0" hangingPunct="1">
                    <a:lnSpc>
                      <a:spcPct val="10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tabLst/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512763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tabLst/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511425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tabLst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>
                    <a:lnSpc>
                      <a:spcPct val="90000"/>
                    </a:lnSpc>
                  </a:pPr>
                  <a:r>
                    <a:rPr lang="en-US" sz="2400" dirty="0">
                      <a:solidFill>
                        <a:schemeClr val="accent2"/>
                      </a:solidFill>
                    </a:rPr>
                    <a:t>Designed for multi-application workflows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995B8E2-7CBC-A5FC-8E8E-1F5FED96174A}"/>
                    </a:ext>
                  </a:extLst>
                </p:cNvPr>
                <p:cNvSpPr txBox="1"/>
                <p:nvPr/>
              </p:nvSpPr>
              <p:spPr>
                <a:xfrm>
                  <a:off x="6931069" y="3571707"/>
                  <a:ext cx="4741432" cy="98488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11113"/>
                  <a:r>
                    <a:rPr lang="en-US" sz="1600" dirty="0">
                      <a:solidFill>
                        <a:schemeClr val="bg1"/>
                      </a:solidFill>
                      <a:latin typeface="Zebra Sans" pitchFamily="2" charset="77"/>
                    </a:rPr>
                    <a:t>A programmable multi-function button lets clinicians move seamlessly between applications (such as EHR, phlebotomy, and specimen labeling), using a single scanner at the workstation.</a:t>
                  </a:r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F667AA1-098B-D662-8625-BC76BC6E71DD}"/>
                  </a:ext>
                </a:extLst>
              </p:cNvPr>
              <p:cNvGrpSpPr/>
              <p:nvPr/>
            </p:nvGrpSpPr>
            <p:grpSpPr>
              <a:xfrm>
                <a:off x="1367426" y="4587005"/>
                <a:ext cx="5387055" cy="1160893"/>
                <a:chOff x="6983525" y="4686609"/>
                <a:chExt cx="5387055" cy="1160893"/>
              </a:xfrm>
            </p:grpSpPr>
            <p:sp>
              <p:nvSpPr>
                <p:cNvPr id="34" name="Text Placeholder 13">
                  <a:extLst>
                    <a:ext uri="{FF2B5EF4-FFF2-40B4-BE49-F238E27FC236}">
                      <a16:creationId xmlns:a16="http://schemas.microsoft.com/office/drawing/2014/main" id="{ED3466CF-7DB3-0187-8AB6-2DA395E93C4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95099" y="4686609"/>
                  <a:ext cx="4804193" cy="351544"/>
                </a:xfrm>
                <a:prstGeom prst="rect">
                  <a:avLst/>
                </a:prstGeom>
              </p:spPr>
              <p:txBody>
                <a:bodyPr vert="horz" lIns="0" tIns="0" rIns="0" bIns="0" rtlCol="0" anchor="t" anchorCtr="0">
                  <a:noAutofit/>
                </a:bodyPr>
                <a:lstStyle>
                  <a:lvl1pPr marL="0" indent="0" algn="ctr" defTabSz="914400" rtl="0" eaLnBrk="1" latinLnBrk="0" hangingPunct="1">
                    <a:lnSpc>
                      <a:spcPct val="100000"/>
                    </a:lnSpc>
                    <a:spcBef>
                      <a:spcPts val="1800"/>
                    </a:spcBef>
                    <a:buFont typeface="Arial" panose="020B0604020202020204" pitchFamily="34" charset="0"/>
                    <a:buNone/>
                    <a:defRPr sz="2000" b="0" i="0" kern="1200">
                      <a:solidFill>
                        <a:schemeClr val="tx1"/>
                      </a:solidFill>
                      <a:latin typeface="Zebra Sans Cnd ExtraBold" pitchFamily="2" charset="77"/>
                      <a:ea typeface="+mn-ea"/>
                      <a:cs typeface="+mn-cs"/>
                    </a:defRPr>
                  </a:lvl1pPr>
                  <a:lvl2pPr marL="0" indent="0" algn="ctr" defTabSz="914400" rtl="0" eaLnBrk="1" latinLnBrk="0" hangingPunct="1">
                    <a:lnSpc>
                      <a:spcPct val="10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tabLst/>
                    <a:defRPr sz="12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2pPr>
                  <a:lvl3pPr marL="14288" indent="0" algn="ctr" defTabSz="914400" rtl="0" eaLnBrk="1" latinLnBrk="0" hangingPunct="1">
                    <a:lnSpc>
                      <a:spcPct val="100000"/>
                    </a:lnSpc>
                    <a:spcBef>
                      <a:spcPts val="400"/>
                    </a:spcBef>
                    <a:buFont typeface="Arial"/>
                    <a:buNone/>
                    <a:tabLst/>
                    <a:defRPr sz="14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3pPr>
                  <a:lvl4pPr marL="347663" indent="-174625" algn="l" defTabSz="914400" rtl="0" eaLnBrk="1" latinLnBrk="0" hangingPunct="1">
                    <a:lnSpc>
                      <a:spcPct val="100000"/>
                    </a:lnSpc>
                    <a:spcBef>
                      <a:spcPts val="400"/>
                    </a:spcBef>
                    <a:buFont typeface="Arial"/>
                    <a:buChar char="–"/>
                    <a:tabLst/>
                    <a:defRPr sz="14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4pPr>
                  <a:lvl5pPr marL="347663" indent="-174625" algn="l" defTabSz="914400" rtl="0" eaLnBrk="1" latinLnBrk="0" hangingPunct="1">
                    <a:lnSpc>
                      <a:spcPct val="100000"/>
                    </a:lnSpc>
                    <a:spcBef>
                      <a:spcPts val="400"/>
                    </a:spcBef>
                    <a:buFont typeface="Arial"/>
                    <a:buChar char="–"/>
                    <a:tabLst/>
                    <a:defRPr sz="1400" b="0" i="0" kern="1200">
                      <a:solidFill>
                        <a:schemeClr val="tx1"/>
                      </a:solidFill>
                      <a:latin typeface="Zebra Sans" pitchFamily="2" charset="77"/>
                      <a:ea typeface="+mn-ea"/>
                      <a:cs typeface="+mn-cs"/>
                    </a:defRPr>
                  </a:lvl5pPr>
                  <a:lvl6pPr marL="460375" indent="-117475" algn="l" defTabSz="914400" rtl="0" eaLnBrk="1" latinLnBrk="0" hangingPunct="1">
                    <a:lnSpc>
                      <a:spcPct val="10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tabLst/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512763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tabLst/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511425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tabLst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>
                    <a:lnSpc>
                      <a:spcPct val="90000"/>
                    </a:lnSpc>
                  </a:pPr>
                  <a:r>
                    <a:rPr lang="en-US" sz="2400" dirty="0">
                      <a:solidFill>
                        <a:schemeClr val="accent2"/>
                      </a:solidFill>
                      <a:ea typeface="+mj-ea"/>
                      <a:cs typeface="+mj-cs"/>
                    </a:rPr>
                    <a:t>Speed up daily operations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50215A8-528C-2A6B-D4A6-651A9642094B}"/>
                    </a:ext>
                  </a:extLst>
                </p:cNvPr>
                <p:cNvSpPr txBox="1"/>
                <p:nvPr/>
              </p:nvSpPr>
              <p:spPr>
                <a:xfrm>
                  <a:off x="6983525" y="5108838"/>
                  <a:ext cx="5387055" cy="73866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11113" lvl="0">
                    <a:defRPr/>
                  </a:pPr>
                  <a:r>
                    <a:rPr lang="en-US" sz="1600" dirty="0">
                      <a:solidFill>
                        <a:schemeClr val="bg1"/>
                      </a:solidFill>
                      <a:latin typeface="Zebra Sans" pitchFamily="2" charset="77"/>
                    </a:rPr>
                    <a:t>Use the button as a second trigger to streamline frequent tasks, such as activating Night Mode, locating the cradle, or switching applications—reducing steps during care.</a:t>
                  </a:r>
                </a:p>
              </p:txBody>
            </p:sp>
          </p:grpSp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54723E5-D894-0D81-AD37-73AD4813EFCC}"/>
                </a:ext>
              </a:extLst>
            </p:cNvPr>
            <p:cNvCxnSpPr>
              <a:cxnSpLocks/>
            </p:cNvCxnSpPr>
            <p:nvPr/>
          </p:nvCxnSpPr>
          <p:spPr>
            <a:xfrm>
              <a:off x="1344276" y="4329625"/>
              <a:ext cx="5410205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9932053-85FF-29BC-0797-087C3D0739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7026" y="1626163"/>
            <a:ext cx="5916091" cy="439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8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F4E43-8A7B-3EEC-D2A3-2F590FB3D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3E06042-A74B-CCFC-058C-965700D862E2}"/>
              </a:ext>
            </a:extLst>
          </p:cNvPr>
          <p:cNvSpPr/>
          <p:nvPr/>
        </p:nvSpPr>
        <p:spPr>
          <a:xfrm>
            <a:off x="8286047" y="1543127"/>
            <a:ext cx="3403693" cy="4536698"/>
          </a:xfrm>
          <a:prstGeom prst="roundRect">
            <a:avLst>
              <a:gd name="adj" fmla="val 39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2190A88-70CB-44AB-5CCA-747EAC13CB23}"/>
              </a:ext>
            </a:extLst>
          </p:cNvPr>
          <p:cNvSpPr/>
          <p:nvPr/>
        </p:nvSpPr>
        <p:spPr>
          <a:xfrm>
            <a:off x="4654952" y="1516623"/>
            <a:ext cx="3403693" cy="4563202"/>
          </a:xfrm>
          <a:prstGeom prst="roundRect">
            <a:avLst>
              <a:gd name="adj" fmla="val 39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9DF5B5-9E35-CC15-8CFE-3D4C368A5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10245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200" b="1" dirty="0"/>
              <a:t>Engineered for quiet, patient-friendly care</a:t>
            </a:r>
            <a:endParaRPr lang="en-US" sz="42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6479C-BFE8-0B80-FC98-378DC4940A9C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Slide Number Placeholder 1">
            <a:extLst>
              <a:ext uri="{FF2B5EF4-FFF2-40B4-BE49-F238E27FC236}">
                <a16:creationId xmlns:a16="http://schemas.microsoft.com/office/drawing/2014/main" id="{0818EDED-A118-C07C-86CC-1456BC8373A7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15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15BFFE0-4653-ECA4-280F-855BDC646F87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F6572F5-8EB7-963E-A3BB-09519AEAC9F7}"/>
              </a:ext>
            </a:extLst>
          </p:cNvPr>
          <p:cNvGrpSpPr/>
          <p:nvPr/>
        </p:nvGrpSpPr>
        <p:grpSpPr>
          <a:xfrm>
            <a:off x="4838300" y="1694253"/>
            <a:ext cx="6607534" cy="1225707"/>
            <a:chOff x="1162106" y="2294388"/>
            <a:chExt cx="6607534" cy="12257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C444E1-FF8C-EC2D-3EC1-42BA8721D880}"/>
                </a:ext>
              </a:extLst>
            </p:cNvPr>
            <p:cNvSpPr txBox="1"/>
            <p:nvPr/>
          </p:nvSpPr>
          <p:spPr>
            <a:xfrm>
              <a:off x="1203715" y="2294388"/>
              <a:ext cx="2953781" cy="461641"/>
            </a:xfrm>
            <a:prstGeom prst="rect">
              <a:avLst/>
            </a:prstGeom>
            <a:noFill/>
          </p:spPr>
          <p:txBody>
            <a:bodyPr wrap="square" lIns="91416" tIns="45708" rIns="91416" bIns="45708" rtlCol="0" anchor="t">
              <a:spAutoFit/>
            </a:bodyPr>
            <a:lstStyle/>
            <a:p>
              <a:pPr>
                <a:spcBef>
                  <a:spcPts val="300"/>
                </a:spcBef>
                <a:defRPr/>
              </a:pPr>
              <a:r>
                <a:rPr lang="en-US" sz="2400" dirty="0">
                  <a:latin typeface="Zebra Sans Cnd ExtraBold" pitchFamily="2" charset="77"/>
                  <a:ea typeface="+mj-ea"/>
                  <a:cs typeface="+mj-cs"/>
                </a:rPr>
                <a:t>Protect patient rest</a:t>
              </a:r>
              <a:endParaRPr lang="en-US" sz="1600" dirty="0">
                <a:latin typeface="Zebra Sans" pitchFamily="2" charset="77"/>
              </a:endParaRPr>
            </a:p>
          </p:txBody>
        </p:sp>
        <p:sp>
          <p:nvSpPr>
            <p:cNvPr id="18" name="AutoShape 2">
              <a:extLst>
                <a:ext uri="{FF2B5EF4-FFF2-40B4-BE49-F238E27FC236}">
                  <a16:creationId xmlns:a16="http://schemas.microsoft.com/office/drawing/2014/main" id="{9BEF8C46-35B9-0BB1-AB4C-EED40B6C8E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162106" y="2905365"/>
              <a:ext cx="2995390" cy="409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16" tIns="45708" rIns="91416" bIns="45708" numCol="1" rtlCol="0" anchor="t" anchorCtr="0" compatLnSpc="1">
              <a:prstTxWarp prst="textNoShape">
                <a:avLst/>
              </a:prstTxWarp>
              <a:noAutofit/>
            </a:bodyPr>
            <a:lstStyle>
              <a:lvl1pPr marL="227965" indent="-227965" defTabSz="914126" fontAlgn="base">
                <a:lnSpc>
                  <a:spcPct val="15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/>
              </a:lvl1pPr>
              <a:lvl2pPr indent="-230188" defTabSz="914126">
                <a:lnSpc>
                  <a:spcPct val="100000"/>
                </a:lnSpc>
                <a:spcBef>
                  <a:spcPts val="800"/>
                </a:spcBef>
                <a:buFont typeface="Arial" panose="020B0604020202020204" pitchFamily="34" charset="0"/>
                <a:buChar char="–"/>
                <a:defRPr sz="1799"/>
              </a:lvl2pPr>
              <a:lvl3pPr marL="631825" indent="-173038" defTabSz="914126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/>
              </a:lvl3pPr>
              <a:lvl4pPr marL="1599720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/>
              </a:lvl4pPr>
              <a:lvl5pPr marL="2056783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5pPr>
              <a:lvl6pPr marL="2513846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6pPr>
              <a:lvl7pPr marL="2970908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7pPr>
              <a:lvl8pPr marL="3427971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8pPr>
              <a:lvl9pPr marL="3885034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9pPr>
            </a:lstStyle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Night Mode </a:t>
              </a:r>
              <a:r>
                <a:rPr lang="en-US" altLang="en-US" sz="1600" dirty="0">
                  <a:latin typeface="Zebra Sans" pitchFamily="2" charset="77"/>
                </a:rPr>
                <a:t>minimizes noise and light </a:t>
              </a:r>
            </a:p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One-touch access </a:t>
              </a:r>
              <a:r>
                <a:rPr lang="en-US" altLang="en-US" sz="1600" dirty="0">
                  <a:latin typeface="Zebra Sans" pitchFamily="2" charset="77"/>
                </a:rPr>
                <a:t>lets clinicians instantly activate Night Mode</a:t>
              </a:r>
            </a:p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Intelligent illumination </a:t>
              </a:r>
              <a:r>
                <a:rPr lang="en-US" altLang="en-US" sz="1600" dirty="0">
                  <a:latin typeface="Zebra Sans" pitchFamily="2" charset="77"/>
                </a:rPr>
                <a:t>reduces excess lighting,  activates only when scanning</a:t>
              </a:r>
            </a:p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Built-in lamp </a:t>
              </a:r>
              <a:r>
                <a:rPr lang="en-US" altLang="en-US" sz="1600" dirty="0">
                  <a:latin typeface="Zebra Sans" pitchFamily="2" charset="77"/>
                </a:rPr>
                <a:t>softly lights the clinician’s workspace—no overhead lights needed</a:t>
              </a:r>
            </a:p>
          </p:txBody>
        </p:sp>
        <p:sp>
          <p:nvSpPr>
            <p:cNvPr id="33" name="AutoShape 2">
              <a:extLst>
                <a:ext uri="{FF2B5EF4-FFF2-40B4-BE49-F238E27FC236}">
                  <a16:creationId xmlns:a16="http://schemas.microsoft.com/office/drawing/2014/main" id="{5E232396-C9BD-691C-F6AA-49BA81ACEB2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774250" y="3110275"/>
              <a:ext cx="2995390" cy="409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16" tIns="45708" rIns="91416" bIns="45708" numCol="1" rtlCol="0" anchor="t" anchorCtr="0" compatLnSpc="1">
              <a:prstTxWarp prst="textNoShape">
                <a:avLst/>
              </a:prstTxWarp>
              <a:noAutofit/>
            </a:bodyPr>
            <a:lstStyle>
              <a:lvl1pPr marL="227965" indent="-227965" defTabSz="914126" fontAlgn="base">
                <a:lnSpc>
                  <a:spcPct val="15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/>
              </a:lvl1pPr>
              <a:lvl2pPr indent="-230188" defTabSz="914126">
                <a:lnSpc>
                  <a:spcPct val="100000"/>
                </a:lnSpc>
                <a:spcBef>
                  <a:spcPts val="800"/>
                </a:spcBef>
                <a:buFont typeface="Arial" panose="020B0604020202020204" pitchFamily="34" charset="0"/>
                <a:buChar char="–"/>
                <a:defRPr sz="1799"/>
              </a:lvl2pPr>
              <a:lvl3pPr marL="631825" indent="-173038" defTabSz="914126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/>
              </a:lvl3pPr>
              <a:lvl4pPr marL="1599720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/>
              </a:lvl4pPr>
              <a:lvl5pPr marL="2056783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5pPr>
              <a:lvl6pPr marL="2513846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6pPr>
              <a:lvl7pPr marL="2970908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7pPr>
              <a:lvl8pPr marL="3427971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8pPr>
              <a:lvl9pPr marL="3885034" indent="-228531" defTabSz="914126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799"/>
              </a:lvl9pPr>
            </a:lstStyle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Vibration (haptic) </a:t>
              </a:r>
              <a:r>
                <a:rPr lang="en-US" altLang="en-US" sz="1600" dirty="0">
                  <a:latin typeface="Zebra Sans" pitchFamily="2" charset="77"/>
                </a:rPr>
                <a:t>for sound-sensitive environments</a:t>
              </a:r>
            </a:p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Good Decode LED </a:t>
              </a:r>
              <a:r>
                <a:rPr lang="en-US" altLang="en-US" sz="1600" dirty="0">
                  <a:latin typeface="Zebra Sans" pitchFamily="2" charset="77"/>
                </a:rPr>
                <a:t>for visual confirmation</a:t>
              </a:r>
            </a:p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Adjustable beep </a:t>
              </a:r>
              <a:r>
                <a:rPr lang="en-US" altLang="en-US" sz="1600" dirty="0">
                  <a:latin typeface="Zebra Sans" pitchFamily="2" charset="77"/>
                </a:rPr>
                <a:t>when audio is appropriate</a:t>
              </a:r>
            </a:p>
            <a:p>
              <a:pPr marL="185738" indent="-185738" defTabSz="914400" ea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</a:pPr>
              <a:r>
                <a:rPr lang="en-US" altLang="en-US" sz="1600" b="1" dirty="0">
                  <a:latin typeface="Zebra Sans Bold" pitchFamily="2" charset="77"/>
                </a:rPr>
                <a:t>Direct Decode Indicator </a:t>
              </a:r>
              <a:r>
                <a:rPr lang="en-US" altLang="en-US" sz="1600" dirty="0">
                  <a:latin typeface="Zebra Sans" pitchFamily="2" charset="77"/>
                </a:rPr>
                <a:t>highlights the barcode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588DD82-4059-9AEB-F89F-C9A3D20E9916}"/>
                </a:ext>
              </a:extLst>
            </p:cNvPr>
            <p:cNvSpPr txBox="1"/>
            <p:nvPr/>
          </p:nvSpPr>
          <p:spPr>
            <a:xfrm>
              <a:off x="4795055" y="2294388"/>
              <a:ext cx="2953781" cy="682342"/>
            </a:xfrm>
            <a:prstGeom prst="rect">
              <a:avLst/>
            </a:prstGeom>
            <a:noFill/>
          </p:spPr>
          <p:txBody>
            <a:bodyPr wrap="square" lIns="91416" tIns="45708" rIns="91416" bIns="45708" rtlCol="0" anchor="t">
              <a:spAutoFit/>
            </a:bodyPr>
            <a:lstStyle/>
            <a:p>
              <a:pPr>
                <a:lnSpc>
                  <a:spcPts val="2280"/>
                </a:lnSpc>
                <a:spcBef>
                  <a:spcPts val="300"/>
                </a:spcBef>
                <a:defRPr/>
              </a:pPr>
              <a:r>
                <a:rPr lang="en-US" sz="2400" dirty="0">
                  <a:latin typeface="Zebra Sans Cnd ExtraBold" pitchFamily="2" charset="77"/>
                  <a:ea typeface="+mj-ea"/>
                  <a:cs typeface="+mj-cs"/>
                </a:rPr>
                <a:t>Customizable feedback for any environment</a:t>
              </a:r>
              <a:endParaRPr lang="en-US" sz="1600" dirty="0">
                <a:latin typeface="Zebra Sans" pitchFamily="2" charset="77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DB9309E-DA95-DFE9-910F-FBE155B5B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04" y="2932130"/>
            <a:ext cx="4011514" cy="3121191"/>
          </a:xfrm>
          <a:prstGeom prst="roundRect">
            <a:avLst>
              <a:gd name="adj" fmla="val 4283"/>
            </a:avLst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F948D2E-7BF0-F369-07C9-07897D2A42B6}"/>
              </a:ext>
            </a:extLst>
          </p:cNvPr>
          <p:cNvSpPr/>
          <p:nvPr/>
        </p:nvSpPr>
        <p:spPr>
          <a:xfrm>
            <a:off x="450545" y="1545412"/>
            <a:ext cx="4011515" cy="1256665"/>
          </a:xfrm>
          <a:prstGeom prst="roundRect">
            <a:avLst>
              <a:gd name="adj" fmla="val 91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F71AD12A-9D64-CB5F-9678-EBBDFE80F5E8}"/>
              </a:ext>
            </a:extLst>
          </p:cNvPr>
          <p:cNvSpPr txBox="1">
            <a:spLocks/>
          </p:cNvSpPr>
          <p:nvPr/>
        </p:nvSpPr>
        <p:spPr>
          <a:xfrm>
            <a:off x="637333" y="1784874"/>
            <a:ext cx="3729222" cy="7407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kern="1200" cap="all" baseline="0">
                <a:solidFill>
                  <a:schemeClr val="tx1"/>
                </a:solidFill>
                <a:latin typeface="Zebra Mono Medium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b="1" cap="none" dirty="0">
                <a:solidFill>
                  <a:schemeClr val="accent2"/>
                </a:solidFill>
                <a:latin typeface="Zebra Sans Bold" pitchFamily="2" charset="77"/>
              </a:rPr>
              <a:t>Designed to reduce disturbance while keeping clinical workflows moving</a:t>
            </a:r>
            <a:endParaRPr lang="en-US" sz="2000" b="1" cap="none" dirty="0">
              <a:solidFill>
                <a:schemeClr val="accent2"/>
              </a:solidFill>
              <a:latin typeface="Zebra Sans Bold" pitchFamily="2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301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D64A7-3703-D3E3-1AF7-F8AF9B129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9D1B490-1FA8-6ED5-BADD-B9E795560455}"/>
              </a:ext>
            </a:extLst>
          </p:cNvPr>
          <p:cNvSpPr/>
          <p:nvPr/>
        </p:nvSpPr>
        <p:spPr>
          <a:xfrm>
            <a:off x="440934" y="1913735"/>
            <a:ext cx="11302002" cy="4515640"/>
          </a:xfrm>
          <a:prstGeom prst="roundRect">
            <a:avLst>
              <a:gd name="adj" fmla="val 38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AF1D52-6FEE-D295-485D-FAC9E7F3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200" b="1" dirty="0"/>
              <a:t>Capture more critical data in a single scan</a:t>
            </a:r>
            <a:endParaRPr lang="en-US" sz="4200" b="1" dirty="0">
              <a:solidFill>
                <a:schemeClr val="accent4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9D7D8A-716C-D2E2-16A8-483C2DAE0E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2450" y="2241944"/>
            <a:ext cx="3437990" cy="1865129"/>
          </a:xfrm>
          <a:prstGeom prst="roundRect">
            <a:avLst>
              <a:gd name="adj" fmla="val 5289"/>
            </a:avLst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38CBC6-4D4F-93D4-D762-0A18BB742F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7567" y="2241944"/>
            <a:ext cx="3436984" cy="1865129"/>
          </a:xfrm>
          <a:prstGeom prst="roundRect">
            <a:avLst>
              <a:gd name="adj" fmla="val 5289"/>
            </a:avLst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1CD32A-E259-CA66-F5D8-07C75B5448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6469" y="2234515"/>
            <a:ext cx="3429829" cy="1872558"/>
          </a:xfrm>
          <a:prstGeom prst="roundRect">
            <a:avLst>
              <a:gd name="adj" fmla="val 5289"/>
            </a:avLst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A1700F-A16B-DDBB-7B11-5A2E4695DF49}"/>
              </a:ext>
            </a:extLst>
          </p:cNvPr>
          <p:cNvSpPr txBox="1"/>
          <p:nvPr/>
        </p:nvSpPr>
        <p:spPr>
          <a:xfrm>
            <a:off x="759024" y="4691818"/>
            <a:ext cx="3297970" cy="6221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600" b="1" dirty="0">
                <a:latin typeface="Zebra Sans Bold" pitchFamily="2" charset="77"/>
              </a:rPr>
              <a:t>Capture complete blood bag data with a single scan. </a:t>
            </a:r>
            <a:r>
              <a:rPr lang="en-US" sz="1500" dirty="0">
                <a:latin typeface="Zebra Sans" pitchFamily="2" charset="77"/>
              </a:rPr>
              <a:t>Blood type, donation details, and expiration date are automatically extracted and formatted—supporting safer workflows and better traceability.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4EFE0B-701D-4A5E-889E-E6538AD63F03}"/>
              </a:ext>
            </a:extLst>
          </p:cNvPr>
          <p:cNvSpPr txBox="1"/>
          <p:nvPr/>
        </p:nvSpPr>
        <p:spPr>
          <a:xfrm>
            <a:off x="4372449" y="4691817"/>
            <a:ext cx="3437973" cy="6221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600" b="1" dirty="0">
                <a:latin typeface="Zebra Sans" pitchFamily="2" charset="77"/>
              </a:rPr>
              <a:t>UDI information is automatically captured, parsed, and formatted </a:t>
            </a:r>
            <a:r>
              <a:rPr lang="en-US" sz="1500" dirty="0">
                <a:latin typeface="Zebra Sans" pitchFamily="2" charset="77"/>
              </a:rPr>
              <a:t>from medical device packaging. </a:t>
            </a:r>
            <a:br>
              <a:rPr lang="en-US" sz="1500" dirty="0">
                <a:latin typeface="Zebra Sans" pitchFamily="2" charset="77"/>
              </a:rPr>
            </a:br>
            <a:r>
              <a:rPr lang="en-US" sz="1500" dirty="0">
                <a:latin typeface="Zebra Sans" pitchFamily="2" charset="77"/>
              </a:rPr>
              <a:t>The right data is sent to the right application fields, reducing manual entry and data errors.</a:t>
            </a:r>
            <a:endParaRPr lang="en-US" sz="1500" b="1" dirty="0">
              <a:latin typeface="Zebra Sans Bold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936820-2EDB-1EFA-E6BF-0CD58982C1B5}"/>
              </a:ext>
            </a:extLst>
          </p:cNvPr>
          <p:cNvSpPr txBox="1"/>
          <p:nvPr/>
        </p:nvSpPr>
        <p:spPr>
          <a:xfrm>
            <a:off x="8006465" y="4689800"/>
            <a:ext cx="3437968" cy="6221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600" b="1" dirty="0">
                <a:latin typeface="Zebra Sans" pitchFamily="2" charset="77"/>
              </a:rPr>
              <a:t>Capture exactly the barcode </a:t>
            </a:r>
            <a:br>
              <a:rPr lang="en-US" sz="1600" b="1" dirty="0">
                <a:latin typeface="Zebra Sans" pitchFamily="2" charset="77"/>
              </a:rPr>
            </a:br>
            <a:r>
              <a:rPr lang="en-US" sz="1600" b="1" dirty="0">
                <a:latin typeface="Zebra Sans" pitchFamily="2" charset="77"/>
              </a:rPr>
              <a:t>you need</a:t>
            </a:r>
            <a:r>
              <a:rPr lang="en-US" sz="1600" dirty="0">
                <a:latin typeface="Zebra Sans" pitchFamily="2" charset="77"/>
              </a:rPr>
              <a:t>—</a:t>
            </a:r>
            <a:r>
              <a:rPr lang="en-US" sz="1500" dirty="0">
                <a:latin typeface="Zebra Sans" pitchFamily="2" charset="77"/>
              </a:rPr>
              <a:t>even when multiple barcodes are present. Algorithms isolate and output the preferred symbol without requiring clinicians to cover nearby labels.</a:t>
            </a: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2218FDE5-4D8A-4145-9D93-B6C2305AD87B}"/>
              </a:ext>
            </a:extLst>
          </p:cNvPr>
          <p:cNvSpPr txBox="1">
            <a:spLocks/>
          </p:cNvSpPr>
          <p:nvPr/>
        </p:nvSpPr>
        <p:spPr>
          <a:xfrm>
            <a:off x="440934" y="1238460"/>
            <a:ext cx="10002466" cy="347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0" i="0" kern="1200" spc="0" baseline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1"/>
                </a:solidFill>
                <a:latin typeface="Zebra Sans" pitchFamily="2" charset="77"/>
              </a:rPr>
              <a:t>The DS82-HC Series makes it easy to capture and format complex clinical data accurately—without extra steps or workarounds.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EBDA0E-4FF2-6A3C-1F66-E190400AC399}"/>
              </a:ext>
            </a:extLst>
          </p:cNvPr>
          <p:cNvSpPr txBox="1"/>
          <p:nvPr/>
        </p:nvSpPr>
        <p:spPr>
          <a:xfrm>
            <a:off x="759024" y="4369304"/>
            <a:ext cx="3425521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b="1" dirty="0">
                <a:solidFill>
                  <a:schemeClr val="accent3"/>
                </a:solidFill>
                <a:latin typeface="Zebra Sans Bold" pitchFamily="2" charset="77"/>
              </a:rPr>
              <a:t>Blood Bag Parse+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B2DB5A-415B-E40F-B4CC-6EC2D21EC656}"/>
              </a:ext>
            </a:extLst>
          </p:cNvPr>
          <p:cNvSpPr txBox="1"/>
          <p:nvPr/>
        </p:nvSpPr>
        <p:spPr>
          <a:xfrm>
            <a:off x="4372449" y="4369304"/>
            <a:ext cx="3520258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b="1" dirty="0">
                <a:solidFill>
                  <a:schemeClr val="accent3"/>
                </a:solidFill>
                <a:latin typeface="Zebra Sans Bold" pitchFamily="2" charset="77"/>
              </a:rPr>
              <a:t>UDI Scan+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0F2F15-7D27-7FA0-6837-B03E5A257065}"/>
              </a:ext>
            </a:extLst>
          </p:cNvPr>
          <p:cNvSpPr txBox="1"/>
          <p:nvPr/>
        </p:nvSpPr>
        <p:spPr>
          <a:xfrm>
            <a:off x="8006463" y="4369304"/>
            <a:ext cx="313946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b="1" dirty="0">
                <a:solidFill>
                  <a:schemeClr val="accent3"/>
                </a:solidFill>
                <a:latin typeface="Zebra Sans Bold" pitchFamily="2" charset="77"/>
              </a:rPr>
              <a:t>Preferred Symbol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6B2E2E-1AAB-099B-2928-E536A37C985C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16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43B4A7-BB52-226F-2B8D-E3CEB38B9D63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136596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B2C1C-D32A-6015-F7E5-DCF3320A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A4170F9-884A-3032-9778-242216152845}"/>
              </a:ext>
            </a:extLst>
          </p:cNvPr>
          <p:cNvSpPr/>
          <p:nvPr/>
        </p:nvSpPr>
        <p:spPr>
          <a:xfrm>
            <a:off x="4631658" y="1622350"/>
            <a:ext cx="3403693" cy="4536698"/>
          </a:xfrm>
          <a:prstGeom prst="roundRect">
            <a:avLst>
              <a:gd name="adj" fmla="val 39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EEA6DD2-AF38-FB1F-F219-97B39F6A24D9}"/>
              </a:ext>
            </a:extLst>
          </p:cNvPr>
          <p:cNvSpPr/>
          <p:nvPr/>
        </p:nvSpPr>
        <p:spPr>
          <a:xfrm>
            <a:off x="8253033" y="1622350"/>
            <a:ext cx="3422695" cy="4536698"/>
          </a:xfrm>
          <a:prstGeom prst="roundRect">
            <a:avLst>
              <a:gd name="adj" fmla="val 39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>
              <a:solidFill>
                <a:schemeClr val="tx1"/>
              </a:solidFill>
              <a:latin typeface="Zebra Sans" pitchFamily="2" charset="77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B20750-2DB9-AD2A-EC17-9A523DEA62FB}"/>
              </a:ext>
            </a:extLst>
          </p:cNvPr>
          <p:cNvGrpSpPr/>
          <p:nvPr/>
        </p:nvGrpSpPr>
        <p:grpSpPr>
          <a:xfrm>
            <a:off x="4839184" y="1926400"/>
            <a:ext cx="6561975" cy="1621725"/>
            <a:chOff x="4464376" y="1380575"/>
            <a:chExt cx="6561975" cy="16217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AA9D60-CA84-155C-0B2D-4372A908C8F1}"/>
                </a:ext>
              </a:extLst>
            </p:cNvPr>
            <p:cNvSpPr txBox="1"/>
            <p:nvPr/>
          </p:nvSpPr>
          <p:spPr>
            <a:xfrm>
              <a:off x="8152792" y="1380575"/>
              <a:ext cx="2873559" cy="1089505"/>
            </a:xfrm>
            <a:prstGeom prst="rect">
              <a:avLst/>
            </a:prstGeom>
            <a:noFill/>
          </p:spPr>
          <p:txBody>
            <a:bodyPr wrap="square" lIns="91416" tIns="45708" rIns="91416" bIns="45708" rtlCol="0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b="1" dirty="0">
                  <a:solidFill>
                    <a:schemeClr val="accent3"/>
                  </a:solidFill>
                  <a:latin typeface="Zebra Sans Bold" pitchFamily="2" charset="77"/>
                </a:rPr>
                <a:t>Consistently </a:t>
              </a:r>
              <a:br>
                <a:rPr lang="en-US" sz="2400" b="1" dirty="0">
                  <a:solidFill>
                    <a:schemeClr val="accent3"/>
                  </a:solidFill>
                  <a:latin typeface="Zebra Sans Bold" pitchFamily="2" charset="77"/>
                </a:rPr>
              </a:br>
              <a:r>
                <a:rPr lang="en-US" sz="2400" b="1" dirty="0">
                  <a:solidFill>
                    <a:schemeClr val="accent3"/>
                  </a:solidFill>
                  <a:latin typeface="Zebra Sans Bold" pitchFamily="2" charset="77"/>
                </a:rPr>
                <a:t>clear images every time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4B9D67C-EA1A-6B57-548D-EDD795CB6534}"/>
                </a:ext>
              </a:extLst>
            </p:cNvPr>
            <p:cNvGrpSpPr/>
            <p:nvPr/>
          </p:nvGrpSpPr>
          <p:grpSpPr>
            <a:xfrm>
              <a:off x="4464376" y="1380575"/>
              <a:ext cx="6561975" cy="1621725"/>
              <a:chOff x="1203968" y="1759624"/>
              <a:chExt cx="6561975" cy="1621725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03BCEFF-0F47-4F32-1073-04C653A50737}"/>
                  </a:ext>
                </a:extLst>
              </p:cNvPr>
              <p:cNvSpPr txBox="1"/>
              <p:nvPr/>
            </p:nvSpPr>
            <p:spPr>
              <a:xfrm>
                <a:off x="1347766" y="1759624"/>
                <a:ext cx="2953781" cy="1089505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 anchor="t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400" b="1" dirty="0">
                    <a:solidFill>
                      <a:schemeClr val="accent3"/>
                    </a:solidFill>
                    <a:latin typeface="Zebra Sans Bold" pitchFamily="2" charset="77"/>
                  </a:rPr>
                  <a:t>Fewer steps. Fewer devices. Faster flow.</a:t>
                </a:r>
                <a:endParaRPr lang="en-US" sz="2400" dirty="0">
                  <a:solidFill>
                    <a:schemeClr val="accent3"/>
                  </a:solidFill>
                  <a:latin typeface="Zebra Sans" pitchFamily="2" charset="77"/>
                </a:endParaRPr>
              </a:p>
            </p:txBody>
          </p:sp>
          <p:sp>
            <p:nvSpPr>
              <p:cNvPr id="20" name="AutoShape 2">
                <a:extLst>
                  <a:ext uri="{FF2B5EF4-FFF2-40B4-BE49-F238E27FC236}">
                    <a16:creationId xmlns:a16="http://schemas.microsoft.com/office/drawing/2014/main" id="{6A8C36E1-621C-9A42-F21E-25872622ABB2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1203968" y="2971529"/>
                <a:ext cx="2923677" cy="4098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16" tIns="45708" rIns="91416" bIns="45708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227965" indent="-227965" defTabSz="914126" fontAlgn="base">
                  <a:lnSpc>
                    <a:spcPct val="15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200"/>
                </a:lvl1pPr>
                <a:lvl2pPr indent="-230188" defTabSz="914126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Char char="–"/>
                  <a:defRPr sz="1799"/>
                </a:lvl2pPr>
                <a:lvl3pPr marL="631825" indent="-173038" defTabSz="914126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600"/>
                </a:lvl3pPr>
                <a:lvl4pPr marL="1599720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/>
                </a:lvl4pPr>
                <a:lvl5pPr marL="2056783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/>
                </a:lvl5pPr>
                <a:lvl6pPr marL="2513846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6pPr>
                <a:lvl7pPr marL="2970908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7pPr>
                <a:lvl8pPr marL="3427971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8pPr>
                <a:lvl9pPr marL="3885034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9pPr>
              </a:lstStyle>
              <a:p>
                <a:pPr marL="285750" lvl="0" indent="-28575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>
                    <a:schemeClr val="accent3"/>
                  </a:buClr>
                </a:pPr>
                <a:r>
                  <a:rPr lang="en-US" altLang="en-US" sz="1600" dirty="0">
                    <a:latin typeface="Zebra Sans" pitchFamily="2" charset="77"/>
                  </a:rPr>
                  <a:t>Capture high-quality images of patient documents and forms directly at the point of care—no extra equipment required</a:t>
                </a:r>
              </a:p>
              <a:p>
                <a:pPr marL="285750" lvl="0" indent="-28575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>
                    <a:schemeClr val="accent3"/>
                  </a:buClr>
                </a:pPr>
                <a:r>
                  <a:rPr lang="en-US" altLang="en-US" sz="1600" dirty="0">
                    <a:latin typeface="Zebra Sans" pitchFamily="2" charset="77"/>
                  </a:rPr>
                  <a:t>Automatically extract barcode data from documents, eliminating manual entry and rework</a:t>
                </a:r>
              </a:p>
            </p:txBody>
          </p:sp>
          <p:sp>
            <p:nvSpPr>
              <p:cNvPr id="21" name="AutoShape 2">
                <a:extLst>
                  <a:ext uri="{FF2B5EF4-FFF2-40B4-BE49-F238E27FC236}">
                    <a16:creationId xmlns:a16="http://schemas.microsoft.com/office/drawing/2014/main" id="{896C2B96-E357-8692-D9C4-E8E948D331E9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4842266" y="2971529"/>
                <a:ext cx="2923677" cy="4098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16" tIns="45708" rIns="91416" bIns="45708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227965" indent="-227965" defTabSz="914126" fontAlgn="base">
                  <a:lnSpc>
                    <a:spcPct val="15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200"/>
                </a:lvl1pPr>
                <a:lvl2pPr indent="-230188" defTabSz="914126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Char char="–"/>
                  <a:defRPr sz="1799"/>
                </a:lvl2pPr>
                <a:lvl3pPr marL="631825" indent="-173038" defTabSz="914126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600"/>
                </a:lvl3pPr>
                <a:lvl4pPr marL="1599720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/>
                </a:lvl4pPr>
                <a:lvl5pPr marL="2056783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/>
                </a:lvl5pPr>
                <a:lvl6pPr marL="2513846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6pPr>
                <a:lvl7pPr marL="2970908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7pPr>
                <a:lvl8pPr marL="3427971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8pPr>
                <a:lvl9pPr marL="3885034" indent="-228531" defTabSz="914126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/>
                </a:lvl9pPr>
              </a:lstStyle>
              <a:p>
                <a:pPr marL="285750" lvl="0" indent="-28575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>
                    <a:schemeClr val="accent3"/>
                  </a:buClr>
                </a:pPr>
                <a:r>
                  <a:rPr lang="en-US" altLang="en-US" sz="1600" dirty="0">
                    <a:latin typeface="Zebra Sans" pitchFamily="2" charset="77"/>
                  </a:rPr>
                  <a:t>2 MP sensor delivers sharp, readable images </a:t>
                </a:r>
                <a:br>
                  <a:rPr lang="en-US" altLang="en-US" sz="1600" dirty="0">
                    <a:latin typeface="Zebra Sans" pitchFamily="2" charset="77"/>
                  </a:rPr>
                </a:br>
                <a:r>
                  <a:rPr lang="en-US" altLang="en-US" sz="1600" dirty="0">
                    <a:latin typeface="Zebra Sans" pitchFamily="2" charset="77"/>
                  </a:rPr>
                  <a:t>of patient documents</a:t>
                </a:r>
              </a:p>
              <a:p>
                <a:pPr marL="285750" lvl="0" indent="-28575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>
                    <a:schemeClr val="accent3"/>
                  </a:buClr>
                </a:pPr>
                <a:r>
                  <a:rPr lang="en-US" altLang="en-US" sz="1600" dirty="0">
                    <a:latin typeface="Zebra Sans" pitchFamily="2" charset="77"/>
                  </a:rPr>
                  <a:t>Zebra’s Intelligent Document Capture (IDC) automatically enhances images, compensates </a:t>
                </a:r>
                <a:br>
                  <a:rPr lang="en-US" altLang="en-US" sz="1600" dirty="0">
                    <a:latin typeface="Zebra Sans" pitchFamily="2" charset="77"/>
                  </a:rPr>
                </a:br>
                <a:r>
                  <a:rPr lang="en-US" altLang="en-US" sz="1600" dirty="0">
                    <a:latin typeface="Zebra Sans" pitchFamily="2" charset="77"/>
                  </a:rPr>
                  <a:t>for uneven lighting, and straightens documents </a:t>
                </a:r>
                <a:br>
                  <a:rPr lang="en-US" altLang="en-US" sz="1600" dirty="0">
                    <a:latin typeface="Zebra Sans" pitchFamily="2" charset="77"/>
                  </a:rPr>
                </a:br>
                <a:r>
                  <a:rPr lang="en-US" altLang="en-US" sz="1600" dirty="0">
                    <a:latin typeface="Zebra Sans" pitchFamily="2" charset="77"/>
                  </a:rPr>
                  <a:t>for optimal clarity</a:t>
                </a:r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31110B4-DDBF-C576-1933-FB91771543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6272" y="1661693"/>
            <a:ext cx="3965104" cy="2815663"/>
          </a:xfrm>
          <a:prstGeom prst="roundRect">
            <a:avLst>
              <a:gd name="adj" fmla="val 5410"/>
            </a:avLst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2B13BF4-C723-D77D-FC87-824501398546}"/>
              </a:ext>
            </a:extLst>
          </p:cNvPr>
          <p:cNvSpPr/>
          <p:nvPr/>
        </p:nvSpPr>
        <p:spPr>
          <a:xfrm>
            <a:off x="516272" y="4596035"/>
            <a:ext cx="3965104" cy="1602356"/>
          </a:xfrm>
          <a:prstGeom prst="roundRect">
            <a:avLst>
              <a:gd name="adj" fmla="val 91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2C6F600-287C-5710-B5AB-580D326FD7DB}"/>
              </a:ext>
            </a:extLst>
          </p:cNvPr>
          <p:cNvSpPr txBox="1">
            <a:spLocks/>
          </p:cNvSpPr>
          <p:nvPr/>
        </p:nvSpPr>
        <p:spPr>
          <a:xfrm>
            <a:off x="819554" y="4833393"/>
            <a:ext cx="3729222" cy="7407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1400" b="0" i="0" kern="1200" cap="all" baseline="0">
                <a:solidFill>
                  <a:schemeClr val="tx1"/>
                </a:solidFill>
                <a:latin typeface="Zebra Mono Medium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en-US" sz="2400" b="1" cap="none" dirty="0">
                <a:solidFill>
                  <a:schemeClr val="bg1"/>
                </a:solidFill>
                <a:latin typeface="Zebra Sans" pitchFamily="2" charset="77"/>
              </a:rPr>
              <a:t>Move patients through intake and discharge more efficiently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2400" cap="none" dirty="0">
              <a:solidFill>
                <a:schemeClr val="bg1"/>
              </a:solidFill>
              <a:latin typeface="Zebra Sans Cnd ExtraBold" pitchFamily="2" charset="77"/>
              <a:ea typeface="+mj-ea"/>
              <a:cs typeface="+mj-cs"/>
            </a:endParaRP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08758B69-BE77-1F30-7CF9-94F811482EDF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17</a:t>
            </a:fld>
            <a:endParaRPr lang="en-US">
              <a:latin typeface="Zebra Sans" pitchFamily="2" charset="77"/>
            </a:endParaRPr>
          </a:p>
        </p:txBody>
      </p:sp>
      <p:sp>
        <p:nvSpPr>
          <p:cNvPr id="29" name="Title 10">
            <a:extLst>
              <a:ext uri="{FF2B5EF4-FFF2-40B4-BE49-F238E27FC236}">
                <a16:creationId xmlns:a16="http://schemas.microsoft.com/office/drawing/2014/main" id="{5916D097-1461-46D8-5EAA-9EE8E1F6DB6B}"/>
              </a:ext>
            </a:extLst>
          </p:cNvPr>
          <p:cNvSpPr txBox="1">
            <a:spLocks/>
          </p:cNvSpPr>
          <p:nvPr/>
        </p:nvSpPr>
        <p:spPr>
          <a:xfrm>
            <a:off x="398164" y="550603"/>
            <a:ext cx="12133385" cy="3749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Faster, easier patient processing with built-in image capture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3E5FF1-BFAA-6167-E5C5-356C9778E31E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165285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18BD0-2BA8-AF8C-E5A9-6B66F6129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6A0FCC6-C9CB-D276-8BBE-2BCE693052EA}"/>
              </a:ext>
            </a:extLst>
          </p:cNvPr>
          <p:cNvSpPr/>
          <p:nvPr/>
        </p:nvSpPr>
        <p:spPr>
          <a:xfrm>
            <a:off x="455611" y="4280631"/>
            <a:ext cx="3474720" cy="1764360"/>
          </a:xfrm>
          <a:prstGeom prst="roundRect">
            <a:avLst>
              <a:gd name="adj" fmla="val 1041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D34F1FF-6A06-FB8E-0183-E5B592DCE7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tabLst>
                <a:tab pos="3476625" algn="l"/>
              </a:tabLst>
            </a:pPr>
            <a:r>
              <a:rPr lang="en-US" dirty="0"/>
              <a:t>Cutting-edge features make it easier to use and manage cordless scanners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F953E1C-6E67-12BC-0CBA-A7B532DC2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r>
              <a:rPr lang="en-US" dirty="0"/>
              <a:t>Unleash productivity with better cordless technology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D0CB5E5-E1CC-4157-7618-6AB5C1D3036B}"/>
              </a:ext>
            </a:extLst>
          </p:cNvPr>
          <p:cNvSpPr/>
          <p:nvPr/>
        </p:nvSpPr>
        <p:spPr>
          <a:xfrm>
            <a:off x="8415237" y="1775969"/>
            <a:ext cx="3319563" cy="4269021"/>
          </a:xfrm>
          <a:prstGeom prst="roundRect">
            <a:avLst>
              <a:gd name="adj" fmla="val 58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/>
          <a:lstStyle/>
          <a:p>
            <a:pPr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Zebra Sans" pitchFamily="2" charset="77"/>
            </a:endParaRPr>
          </a:p>
          <a:p>
            <a:pPr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Zebra Sans" pitchFamily="2" charset="77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chemeClr val="bg1"/>
              </a:solidFill>
              <a:latin typeface="Zebra Sans Bold" pitchFamily="2" charset="77"/>
            </a:endParaRPr>
          </a:p>
          <a:p>
            <a:pPr>
              <a:spcBef>
                <a:spcPts val="300"/>
              </a:spcBef>
            </a:pPr>
            <a:r>
              <a:rPr lang="en-US" b="1" dirty="0">
                <a:solidFill>
                  <a:schemeClr val="bg1"/>
                </a:solidFill>
                <a:latin typeface="Zebra Sans Bold" pitchFamily="2" charset="77"/>
              </a:rPr>
              <a:t>Easy to clean, contactless charging. </a:t>
            </a:r>
            <a:r>
              <a:rPr lang="en-US" dirty="0">
                <a:latin typeface="Zebra Sans" pitchFamily="2" charset="77"/>
              </a:rPr>
              <a:t>Wirelessly charge your scanners </a:t>
            </a:r>
            <a:br>
              <a:rPr lang="en-US" dirty="0">
                <a:latin typeface="Zebra Sans" pitchFamily="2" charset="77"/>
              </a:rPr>
            </a:br>
            <a:r>
              <a:rPr lang="en-US" dirty="0">
                <a:latin typeface="Zebra Sans" pitchFamily="2" charset="77"/>
              </a:rPr>
              <a:t>with inductive technology, making them easier to clean, reducing wear and tear, and extending the lifespan of both the device </a:t>
            </a:r>
            <a:br>
              <a:rPr lang="en-US" dirty="0">
                <a:latin typeface="Zebra Sans" pitchFamily="2" charset="77"/>
              </a:rPr>
            </a:br>
            <a:r>
              <a:rPr lang="en-US" dirty="0">
                <a:latin typeface="Zebra Sans" pitchFamily="2" charset="77"/>
              </a:rPr>
              <a:t>and cradle.</a:t>
            </a:r>
            <a:endParaRPr lang="en-US" dirty="0">
              <a:solidFill>
                <a:schemeClr val="bg1"/>
              </a:solidFill>
              <a:latin typeface="Zebra Sans" pitchFamily="2" charset="77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10DA197-606E-72F3-1EAD-CEC2DE77F3A3}"/>
              </a:ext>
            </a:extLst>
          </p:cNvPr>
          <p:cNvSpPr/>
          <p:nvPr/>
        </p:nvSpPr>
        <p:spPr>
          <a:xfrm>
            <a:off x="455611" y="1775969"/>
            <a:ext cx="3474720" cy="2381735"/>
          </a:xfrm>
          <a:prstGeom prst="roundRect">
            <a:avLst>
              <a:gd name="adj" fmla="val 842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089F979-DBD6-D6A1-76CB-1357B0D0124F}"/>
              </a:ext>
            </a:extLst>
          </p:cNvPr>
          <p:cNvSpPr/>
          <p:nvPr/>
        </p:nvSpPr>
        <p:spPr>
          <a:xfrm>
            <a:off x="669006" y="2671623"/>
            <a:ext cx="2888581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Zebra Sans Bold" pitchFamily="2" charset="77"/>
                <a:ea typeface="MS PGothic" pitchFamily="34" charset="-128"/>
              </a:rPr>
              <a:t>Scans on a single charge </a:t>
            </a:r>
            <a:r>
              <a:rPr lang="en-US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with the PowerPrecision+ battery–25% more than closest competitor</a:t>
            </a:r>
            <a:endParaRPr kumimoji="0" lang="en-US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86F5102-058D-8B59-6BD1-DC35DF2C4384}"/>
              </a:ext>
            </a:extLst>
          </p:cNvPr>
          <p:cNvSpPr txBox="1"/>
          <p:nvPr/>
        </p:nvSpPr>
        <p:spPr>
          <a:xfrm>
            <a:off x="669006" y="2040356"/>
            <a:ext cx="2670542" cy="68539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Zebra Sans Bold"/>
              </a:rPr>
              <a:t>100,000</a:t>
            </a:r>
            <a:endParaRPr lang="en-US" sz="4400" b="1" i="0" u="none" strike="noStrike" kern="1200" cap="none" spc="0" normalizeH="0" baseline="3000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Zebra Sans Bold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46F09D1-B277-A4F7-7B3A-6C355AA29CC8}"/>
              </a:ext>
            </a:extLst>
          </p:cNvPr>
          <p:cNvSpPr/>
          <p:nvPr/>
        </p:nvSpPr>
        <p:spPr>
          <a:xfrm>
            <a:off x="708762" y="4994197"/>
            <a:ext cx="300995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Zebra Sans Bold" pitchFamily="2" charset="77"/>
                <a:ea typeface="MS PGothic" pitchFamily="34" charset="-128"/>
              </a:rPr>
              <a:t>Larger supercapacitor </a:t>
            </a:r>
            <a:r>
              <a:rPr lang="en-US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than previous generation; </a:t>
            </a:r>
            <a:r>
              <a:rPr lang="en-US" spc="-3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6,000 scans on a single charge</a:t>
            </a:r>
            <a:endParaRPr kumimoji="0" lang="en-US" u="none" strike="noStrike" kern="1200" cap="none" spc="-3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77998DE-B905-9D96-023F-DB97CCD3B1A2}"/>
              </a:ext>
            </a:extLst>
          </p:cNvPr>
          <p:cNvSpPr txBox="1"/>
          <p:nvPr/>
        </p:nvSpPr>
        <p:spPr>
          <a:xfrm>
            <a:off x="708761" y="4376362"/>
            <a:ext cx="2171910" cy="6771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Zebra Sans Bold"/>
                <a:ea typeface="MS PGothic"/>
              </a:rPr>
              <a:t>3x </a:t>
            </a:r>
            <a:endParaRPr lang="en-US" sz="4400" dirty="0">
              <a:solidFill>
                <a:schemeClr val="accent2"/>
              </a:solidFill>
              <a:latin typeface="Zebra Sans Bold"/>
              <a:ea typeface="MS PGothic"/>
            </a:endParaRPr>
          </a:p>
        </p:txBody>
      </p:sp>
      <p:pic>
        <p:nvPicPr>
          <p:cNvPr id="13" name="Picture Placeholder 421">
            <a:extLst>
              <a:ext uri="{FF2B5EF4-FFF2-40B4-BE49-F238E27FC236}">
                <a16:creationId xmlns:a16="http://schemas.microsoft.com/office/drawing/2014/main" id="{02703968-4570-9827-ACC4-BE146429B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1129" y="1935484"/>
            <a:ext cx="1031352" cy="10313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083E59-3073-6CBB-04AE-A891E6A1A9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3971" y="1775969"/>
            <a:ext cx="4113518" cy="4269021"/>
          </a:xfrm>
          <a:prstGeom prst="roundRect">
            <a:avLst>
              <a:gd name="adj" fmla="val 5552"/>
            </a:avLst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88C44DD3-E3BB-A626-DFCA-289602DE34D5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18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4793D8-2711-D124-9321-797E012E3296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419706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BAAC7-AA14-666B-79FE-84EEFE7E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31376F-AA8D-B191-0497-3B603568C4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086424"/>
            <a:ext cx="8472488" cy="585214"/>
          </a:xfrm>
        </p:spPr>
        <p:txBody>
          <a:bodyPr/>
          <a:lstStyle/>
          <a:p>
            <a:pPr>
              <a:tabLst>
                <a:tab pos="3476625" algn="l"/>
              </a:tabLst>
            </a:pPr>
            <a:r>
              <a:rPr lang="en-US" dirty="0"/>
              <a:t>Two interchangeable power options make it easy to choose the right power solution for your workflows – and switch any time your needs change </a:t>
            </a:r>
            <a:endParaRPr lang="en-US" sz="1800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941CCE9-7CD2-D23C-3E0D-504D6EB28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r>
              <a:rPr lang="en-US" dirty="0"/>
              <a:t>Swappable power sources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5500E7-86F2-D12F-49E6-5EFBE47D3A19}"/>
              </a:ext>
            </a:extLst>
          </p:cNvPr>
          <p:cNvGrpSpPr/>
          <p:nvPr/>
        </p:nvGrpSpPr>
        <p:grpSpPr>
          <a:xfrm>
            <a:off x="457198" y="1993644"/>
            <a:ext cx="11277599" cy="4194589"/>
            <a:chOff x="457200" y="1877366"/>
            <a:chExt cx="10113312" cy="4194589"/>
          </a:xfrm>
        </p:grpSpPr>
        <p:sp>
          <p:nvSpPr>
            <p:cNvPr id="3" name="Text Placeholder 3">
              <a:extLst>
                <a:ext uri="{FF2B5EF4-FFF2-40B4-BE49-F238E27FC236}">
                  <a16:creationId xmlns:a16="http://schemas.microsoft.com/office/drawing/2014/main" id="{F9E94133-7D87-AD03-E01F-D2414BE076BC}"/>
                </a:ext>
              </a:extLst>
            </p:cNvPr>
            <p:cNvSpPr txBox="1">
              <a:spLocks/>
            </p:cNvSpPr>
            <p:nvPr/>
          </p:nvSpPr>
          <p:spPr>
            <a:xfrm>
              <a:off x="457200" y="1877366"/>
              <a:ext cx="4986338" cy="4194589"/>
            </a:xfrm>
            <a:prstGeom prst="roundRect">
              <a:avLst>
                <a:gd name="adj" fmla="val 425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lIns="182880" bIns="274320" anchor="b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1200"/>
                </a:spcAft>
              </a:pPr>
              <a:r>
                <a:rPr lang="en-US" sz="2400" b="1" spc="40" dirty="0">
                  <a:solidFill>
                    <a:schemeClr val="accent3"/>
                  </a:solidFill>
                  <a:latin typeface="Zebra Sans Cnd ExtraBold" pitchFamily="2" charset="77"/>
                  <a:ea typeface="+mj-ea"/>
                  <a:cs typeface="+mj-cs"/>
                </a:rPr>
                <a:t>PowerPrecision+ battery</a:t>
              </a:r>
            </a:p>
            <a:p>
              <a:pPr>
                <a:spcBef>
                  <a:spcPts val="0"/>
                </a:spcBef>
                <a:spcAft>
                  <a:spcPts val="900"/>
                </a:spcAft>
                <a:buClr>
                  <a:schemeClr val="accent1"/>
                </a:buClr>
              </a:pPr>
              <a:r>
                <a:rPr lang="en-US" sz="1400" dirty="0"/>
                <a:t>Over four full days of 24x7 scanning (100,000 scans)</a:t>
              </a:r>
            </a:p>
            <a:p>
              <a:pPr>
                <a:spcBef>
                  <a:spcPts val="0"/>
                </a:spcBef>
                <a:spcAft>
                  <a:spcPts val="900"/>
                </a:spcAft>
                <a:buClr>
                  <a:schemeClr val="accent1"/>
                </a:buClr>
              </a:pPr>
              <a:r>
                <a:rPr lang="en-US" sz="1400" dirty="0"/>
                <a:t>Up to 25% longer battery life than the closest competitor</a:t>
              </a:r>
            </a:p>
            <a:p>
              <a:pPr>
                <a:spcBef>
                  <a:spcPts val="0"/>
                </a:spcBef>
                <a:spcAft>
                  <a:spcPts val="900"/>
                </a:spcAft>
                <a:buClr>
                  <a:schemeClr val="accent1"/>
                </a:buClr>
              </a:pPr>
              <a:r>
                <a:rPr lang="en-US" sz="1400" dirty="0"/>
                <a:t>A wealth of battery metrics for better management ⎯ and optional battery maintenance services </a:t>
              </a:r>
            </a:p>
            <a:p>
              <a:pPr>
                <a:spcBef>
                  <a:spcPts val="0"/>
                </a:spcBef>
                <a:spcAft>
                  <a:spcPts val="900"/>
                </a:spcAft>
                <a:buClr>
                  <a:schemeClr val="accent1"/>
                </a:buClr>
              </a:pPr>
              <a:r>
                <a:rPr lang="en-US" sz="1400" dirty="0"/>
                <a:t>Gives users the flexibility to be away from a charging cradle </a:t>
              </a:r>
              <a:br>
                <a:rPr lang="en-US" sz="1400" dirty="0"/>
              </a:br>
              <a:r>
                <a:rPr lang="en-US" sz="1400" dirty="0"/>
                <a:t>for extended periods</a:t>
              </a:r>
            </a:p>
          </p:txBody>
        </p:sp>
        <p:sp>
          <p:nvSpPr>
            <p:cNvPr id="11" name="Text Placeholder 3">
              <a:extLst>
                <a:ext uri="{FF2B5EF4-FFF2-40B4-BE49-F238E27FC236}">
                  <a16:creationId xmlns:a16="http://schemas.microsoft.com/office/drawing/2014/main" id="{55319CE6-917D-855A-9955-045DA741968B}"/>
                </a:ext>
              </a:extLst>
            </p:cNvPr>
            <p:cNvSpPr txBox="1">
              <a:spLocks/>
            </p:cNvSpPr>
            <p:nvPr/>
          </p:nvSpPr>
          <p:spPr>
            <a:xfrm>
              <a:off x="5584174" y="1877366"/>
              <a:ext cx="4986338" cy="4194589"/>
            </a:xfrm>
            <a:prstGeom prst="roundRect">
              <a:avLst>
                <a:gd name="adj" fmla="val 425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lIns="182880" bIns="274320" anchor="b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1200"/>
                </a:spcAft>
              </a:pPr>
              <a:r>
                <a:rPr lang="en-US" sz="2400" b="1" spc="40" dirty="0">
                  <a:solidFill>
                    <a:schemeClr val="accent3"/>
                  </a:solidFill>
                  <a:latin typeface="Zebra Sans Cnd ExtraBold" pitchFamily="2" charset="77"/>
                  <a:ea typeface="+mj-ea"/>
                  <a:cs typeface="+mj-cs"/>
                </a:rPr>
                <a:t>PowerCap™ supercapacitor</a:t>
              </a:r>
            </a:p>
            <a:p>
              <a:pPr>
                <a:spcBef>
                  <a:spcPts val="0"/>
                </a:spcBef>
                <a:spcAft>
                  <a:spcPts val="600"/>
                </a:spcAft>
              </a:pPr>
              <a:r>
                <a:rPr lang="en-US" sz="1400" dirty="0"/>
                <a:t>Greener alternative; designed for longevity as there </a:t>
              </a:r>
              <a:br>
                <a:rPr lang="en-US" sz="1400" dirty="0"/>
              </a:br>
              <a:r>
                <a:rPr lang="en-US" sz="1400" dirty="0"/>
                <a:t>are no batteries to manage or dispose of</a:t>
              </a:r>
            </a:p>
            <a:p>
              <a:pPr>
                <a:spcBef>
                  <a:spcPts val="0"/>
                </a:spcBef>
                <a:spcAft>
                  <a:spcPts val="600"/>
                </a:spcAft>
              </a:pPr>
              <a:r>
                <a:rPr lang="en-US" sz="1400" dirty="0">
                  <a:solidFill>
                    <a:srgbClr val="221E1F"/>
                  </a:solidFill>
                </a:rPr>
                <a:t>Up to 6,000 scans per charge</a:t>
              </a:r>
            </a:p>
            <a:p>
              <a:pPr>
                <a:spcBef>
                  <a:spcPts val="0"/>
                </a:spcBef>
                <a:spcAft>
                  <a:spcPts val="600"/>
                </a:spcAft>
              </a:pPr>
              <a:r>
                <a:rPr lang="en-US" sz="1400" dirty="0">
                  <a:solidFill>
                    <a:srgbClr val="221E1F"/>
                  </a:solidFill>
                </a:rPr>
                <a:t>Ultra-fast charging minimizes downtime: ready for </a:t>
              </a:r>
              <a:br>
                <a:rPr lang="en-US" sz="1400" dirty="0">
                  <a:solidFill>
                    <a:srgbClr val="221E1F"/>
                  </a:solidFill>
                </a:rPr>
              </a:br>
              <a:r>
                <a:rPr lang="en-US" sz="1400" dirty="0">
                  <a:solidFill>
                    <a:srgbClr val="221E1F"/>
                  </a:solidFill>
                </a:rPr>
                <a:t>100 scans in just 35 seconds</a:t>
              </a:r>
            </a:p>
            <a:p>
              <a:pPr>
                <a:spcBef>
                  <a:spcPts val="0"/>
                </a:spcBef>
                <a:spcAft>
                  <a:spcPts val="600"/>
                </a:spcAft>
              </a:pPr>
              <a:r>
                <a:rPr lang="en-US" sz="1400" dirty="0">
                  <a:solidFill>
                    <a:srgbClr val="221E1F"/>
                  </a:solidFill>
                </a:rPr>
                <a:t>Capable of holding a charge for several hours</a:t>
              </a:r>
            </a:p>
          </p:txBody>
        </p:sp>
      </p:grp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E9FCDFA4-77F1-B69C-3F0A-8C9C77DE41BC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19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95564B-873A-2C23-3DD6-D17D6059F72A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pic>
        <p:nvPicPr>
          <p:cNvPr id="6" name="Picture 5" descr="A battery with green label&#10;&#10;AI-generated content may be incorrect.">
            <a:extLst>
              <a:ext uri="{FF2B5EF4-FFF2-40B4-BE49-F238E27FC236}">
                <a16:creationId xmlns:a16="http://schemas.microsoft.com/office/drawing/2014/main" id="{A7229B78-A37B-E197-A270-8F691D33B4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455" y="2146633"/>
            <a:ext cx="5674528" cy="1477878"/>
          </a:xfrm>
          <a:prstGeom prst="rect">
            <a:avLst/>
          </a:prstGeom>
        </p:spPr>
      </p:pic>
      <p:pic>
        <p:nvPicPr>
          <p:cNvPr id="7" name="Picture 6" descr="A black battery with white text and yellow buttons&#10;&#10;AI-generated content may be incorrect.">
            <a:extLst>
              <a:ext uri="{FF2B5EF4-FFF2-40B4-BE49-F238E27FC236}">
                <a16:creationId xmlns:a16="http://schemas.microsoft.com/office/drawing/2014/main" id="{DFC956AC-E2EE-C382-1F95-3E0275B5D9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826" y="2146632"/>
            <a:ext cx="4978635" cy="147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0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26098-6E0E-C50D-915F-37BE8A027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5A9DB5-8DA6-872A-1025-2D97ADEA9E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4763"/>
            <a:ext cx="457200" cy="182562"/>
          </a:xfrm>
          <a:prstGeom prst="rect">
            <a:avLst/>
          </a:prstGeom>
        </p:spPr>
        <p:txBody>
          <a:bodyPr/>
          <a:lstStyle/>
          <a:p>
            <a:fld id="{1AD59F8F-821C-794D-AFBA-1518A32149B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ACFD6D3B-AC63-8E85-D47F-29C3A9403F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557338"/>
            <a:ext cx="4127500" cy="893762"/>
          </a:xfrm>
        </p:spPr>
        <p:txBody>
          <a:bodyPr/>
          <a:lstStyle/>
          <a:p>
            <a:r>
              <a:rPr lang="en-US" sz="7200" dirty="0"/>
              <a:t>Agenda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4594B6E-C225-446C-1038-CB57465E31DE}"/>
              </a:ext>
            </a:extLst>
          </p:cNvPr>
          <p:cNvCxnSpPr>
            <a:cxnSpLocks/>
          </p:cNvCxnSpPr>
          <p:nvPr/>
        </p:nvCxnSpPr>
        <p:spPr>
          <a:xfrm>
            <a:off x="457198" y="2627034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870F5EE-CC14-33B3-B106-74EA96DEBA04}"/>
              </a:ext>
            </a:extLst>
          </p:cNvPr>
          <p:cNvGrpSpPr/>
          <p:nvPr/>
        </p:nvGrpSpPr>
        <p:grpSpPr>
          <a:xfrm>
            <a:off x="457198" y="2973916"/>
            <a:ext cx="11277600" cy="1728712"/>
            <a:chOff x="457199" y="2973916"/>
            <a:chExt cx="8428137" cy="172871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7F8A94F-5352-8EE5-7CBB-71D037BA1B37}"/>
                </a:ext>
              </a:extLst>
            </p:cNvPr>
            <p:cNvGrpSpPr/>
            <p:nvPr/>
          </p:nvGrpSpPr>
          <p:grpSpPr>
            <a:xfrm>
              <a:off x="457199" y="2973916"/>
              <a:ext cx="8428137" cy="1728712"/>
              <a:chOff x="457197" y="2634282"/>
              <a:chExt cx="8772609" cy="172871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9E723716-95D1-7FDF-DDC9-F26486377809}"/>
                  </a:ext>
                </a:extLst>
              </p:cNvPr>
              <p:cNvGrpSpPr/>
              <p:nvPr/>
            </p:nvGrpSpPr>
            <p:grpSpPr>
              <a:xfrm>
                <a:off x="457197" y="2634282"/>
                <a:ext cx="7283195" cy="1728712"/>
                <a:chOff x="457197" y="2634282"/>
                <a:chExt cx="8480250" cy="2407982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07053919-F29F-3414-E713-B5942ADF665C}"/>
                    </a:ext>
                  </a:extLst>
                </p:cNvPr>
                <p:cNvGrpSpPr/>
                <p:nvPr/>
              </p:nvGrpSpPr>
              <p:grpSpPr>
                <a:xfrm>
                  <a:off x="457197" y="2650078"/>
                  <a:ext cx="3274272" cy="2392186"/>
                  <a:chOff x="4835236" y="2467197"/>
                  <a:chExt cx="4577652" cy="3130039"/>
                </a:xfrm>
              </p:grpSpPr>
              <p:sp>
                <p:nvSpPr>
                  <p:cNvPr id="20" name="Rounded Rectangle 19">
                    <a:extLst>
                      <a:ext uri="{FF2B5EF4-FFF2-40B4-BE49-F238E27FC236}">
                        <a16:creationId xmlns:a16="http://schemas.microsoft.com/office/drawing/2014/main" id="{32C86385-1A57-681F-970E-A45B49C02F71}"/>
                      </a:ext>
                    </a:extLst>
                  </p:cNvPr>
                  <p:cNvSpPr/>
                  <p:nvPr/>
                </p:nvSpPr>
                <p:spPr>
                  <a:xfrm>
                    <a:off x="4835236" y="2479964"/>
                    <a:ext cx="2119746" cy="3117272"/>
                  </a:xfrm>
                  <a:prstGeom prst="round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spcBef>
                        <a:spcPts val="300"/>
                      </a:spcBef>
                    </a:pPr>
                    <a:endParaRPr lang="en-US" dirty="0">
                      <a:solidFill>
                        <a:schemeClr val="tx1"/>
                      </a:solidFill>
                      <a:latin typeface="Zebra Sans" pitchFamily="2" charset="77"/>
                    </a:endParaRPr>
                  </a:p>
                </p:txBody>
              </p:sp>
              <p:sp>
                <p:nvSpPr>
                  <p:cNvPr id="21" name="Rounded Rectangle 20">
                    <a:extLst>
                      <a:ext uri="{FF2B5EF4-FFF2-40B4-BE49-F238E27FC236}">
                        <a16:creationId xmlns:a16="http://schemas.microsoft.com/office/drawing/2014/main" id="{3C180D28-EAC3-649D-E05C-BBC67F19E359}"/>
                      </a:ext>
                    </a:extLst>
                  </p:cNvPr>
                  <p:cNvSpPr/>
                  <p:nvPr/>
                </p:nvSpPr>
                <p:spPr>
                  <a:xfrm>
                    <a:off x="7293142" y="2467197"/>
                    <a:ext cx="2119746" cy="3117272"/>
                  </a:xfrm>
                  <a:prstGeom prst="round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spcBef>
                        <a:spcPts val="300"/>
                      </a:spcBef>
                    </a:pPr>
                    <a:endParaRPr lang="en-US" dirty="0">
                      <a:solidFill>
                        <a:schemeClr val="tx1"/>
                      </a:solidFill>
                      <a:latin typeface="Zebra Sans" pitchFamily="2" charset="77"/>
                    </a:endParaRPr>
                  </a:p>
                </p:txBody>
              </p: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04AD239D-95A8-567D-4D6F-E266B722A204}"/>
                    </a:ext>
                  </a:extLst>
                </p:cNvPr>
                <p:cNvGrpSpPr/>
                <p:nvPr/>
              </p:nvGrpSpPr>
              <p:grpSpPr>
                <a:xfrm>
                  <a:off x="3952824" y="2634282"/>
                  <a:ext cx="4984623" cy="2392186"/>
                  <a:chOff x="2444050" y="2467197"/>
                  <a:chExt cx="6968836" cy="3130039"/>
                </a:xfrm>
              </p:grpSpPr>
              <p:sp>
                <p:nvSpPr>
                  <p:cNvPr id="17" name="Rounded Rectangle 16">
                    <a:extLst>
                      <a:ext uri="{FF2B5EF4-FFF2-40B4-BE49-F238E27FC236}">
                        <a16:creationId xmlns:a16="http://schemas.microsoft.com/office/drawing/2014/main" id="{119FC42F-2F86-763F-4766-85AC7891991B}"/>
                      </a:ext>
                    </a:extLst>
                  </p:cNvPr>
                  <p:cNvSpPr/>
                  <p:nvPr/>
                </p:nvSpPr>
                <p:spPr>
                  <a:xfrm>
                    <a:off x="2444050" y="2479964"/>
                    <a:ext cx="2119746" cy="3117272"/>
                  </a:xfrm>
                  <a:prstGeom prst="round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spcBef>
                        <a:spcPts val="300"/>
                      </a:spcBef>
                    </a:pPr>
                    <a:endParaRPr lang="en-US" dirty="0">
                      <a:solidFill>
                        <a:schemeClr val="tx1"/>
                      </a:solidFill>
                      <a:latin typeface="Zebra Sans" pitchFamily="2" charset="77"/>
                    </a:endParaRPr>
                  </a:p>
                </p:txBody>
              </p:sp>
              <p:sp>
                <p:nvSpPr>
                  <p:cNvPr id="18" name="Rounded Rectangle 17">
                    <a:extLst>
                      <a:ext uri="{FF2B5EF4-FFF2-40B4-BE49-F238E27FC236}">
                        <a16:creationId xmlns:a16="http://schemas.microsoft.com/office/drawing/2014/main" id="{294B7BC5-AB4F-E66E-970C-F7ADBED82550}"/>
                      </a:ext>
                    </a:extLst>
                  </p:cNvPr>
                  <p:cNvSpPr/>
                  <p:nvPr/>
                </p:nvSpPr>
                <p:spPr>
                  <a:xfrm>
                    <a:off x="7293140" y="2467197"/>
                    <a:ext cx="2119746" cy="3117272"/>
                  </a:xfrm>
                  <a:prstGeom prst="round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spcBef>
                        <a:spcPts val="300"/>
                      </a:spcBef>
                    </a:pPr>
                    <a:endParaRPr lang="en-US" dirty="0">
                      <a:solidFill>
                        <a:schemeClr val="tx1"/>
                      </a:solidFill>
                      <a:latin typeface="Zebra Sans" pitchFamily="2" charset="77"/>
                    </a:endParaRPr>
                  </a:p>
                </p:txBody>
              </p:sp>
              <p:sp>
                <p:nvSpPr>
                  <p:cNvPr id="19" name="Rounded Rectangle 18">
                    <a:extLst>
                      <a:ext uri="{FF2B5EF4-FFF2-40B4-BE49-F238E27FC236}">
                        <a16:creationId xmlns:a16="http://schemas.microsoft.com/office/drawing/2014/main" id="{EAD95F57-7D6C-1D4E-BD3A-506A6FF566BC}"/>
                      </a:ext>
                    </a:extLst>
                  </p:cNvPr>
                  <p:cNvSpPr/>
                  <p:nvPr/>
                </p:nvSpPr>
                <p:spPr>
                  <a:xfrm>
                    <a:off x="4868595" y="2479964"/>
                    <a:ext cx="2119746" cy="3117272"/>
                  </a:xfrm>
                  <a:prstGeom prst="round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spcBef>
                        <a:spcPts val="300"/>
                      </a:spcBef>
                    </a:pPr>
                    <a:endParaRPr lang="en-US" dirty="0">
                      <a:solidFill>
                        <a:schemeClr val="tx1"/>
                      </a:solidFill>
                      <a:latin typeface="Zebra Sans" pitchFamily="2" charset="77"/>
                    </a:endParaRPr>
                  </a:p>
                </p:txBody>
              </p:sp>
            </p:grpSp>
          </p:grpSp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0B894F81-24CC-10C9-F0F7-538C7A9F3B7C}"/>
                  </a:ext>
                </a:extLst>
              </p:cNvPr>
              <p:cNvSpPr/>
              <p:nvPr/>
            </p:nvSpPr>
            <p:spPr>
              <a:xfrm>
                <a:off x="7927632" y="2652627"/>
                <a:ext cx="1302174" cy="1710367"/>
              </a:xfrm>
              <a:prstGeom prst="roundRect">
                <a:avLst/>
              </a:prstGeom>
              <a:solidFill>
                <a:schemeClr val="tx1"/>
              </a:solidFill>
              <a:ln w="127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300"/>
                  </a:spcBef>
                </a:pPr>
                <a:endParaRPr lang="en-US" dirty="0">
                  <a:solidFill>
                    <a:schemeClr val="tx1"/>
                  </a:solidFill>
                  <a:latin typeface="Zebra Sans" pitchFamily="2" charset="77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889A4AD-B9B6-6AA5-36C8-16ED5588C3E2}"/>
                </a:ext>
              </a:extLst>
            </p:cNvPr>
            <p:cNvGrpSpPr/>
            <p:nvPr/>
          </p:nvGrpSpPr>
          <p:grpSpPr>
            <a:xfrm>
              <a:off x="496907" y="3459061"/>
              <a:ext cx="8339812" cy="727735"/>
              <a:chOff x="496907" y="3459061"/>
              <a:chExt cx="8339812" cy="727735"/>
            </a:xfrm>
          </p:grpSpPr>
          <p:sp>
            <p:nvSpPr>
              <p:cNvPr id="38" name="Title 1">
                <a:extLst>
                  <a:ext uri="{FF2B5EF4-FFF2-40B4-BE49-F238E27FC236}">
                    <a16:creationId xmlns:a16="http://schemas.microsoft.com/office/drawing/2014/main" id="{88414A68-49CB-42A5-47AC-7E3DD31648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907" y="3459061"/>
                <a:ext cx="1162594" cy="709505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85000"/>
                  </a:lnSpc>
                  <a:spcBef>
                    <a:spcPct val="0"/>
                  </a:spcBef>
                  <a:buNone/>
                  <a:defRPr sz="9600" b="0" i="0" kern="1200" spc="0" baseline="0">
                    <a:solidFill>
                      <a:schemeClr val="bg1"/>
                    </a:solidFill>
                    <a:latin typeface="Zebra Sans Cnd ExtraBold" pitchFamily="2" charset="77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en-US" sz="1800" dirty="0">
                    <a:latin typeface="Zebra Sans" pitchFamily="2" charset="77"/>
                  </a:rPr>
                  <a:t>Challenge </a:t>
                </a:r>
                <a:br>
                  <a:rPr lang="en-US" sz="1800" dirty="0">
                    <a:latin typeface="Zebra Sans" pitchFamily="2" charset="77"/>
                  </a:rPr>
                </a:br>
                <a:r>
                  <a:rPr lang="en-US" sz="1800" dirty="0">
                    <a:latin typeface="Zebra Sans" pitchFamily="2" charset="77"/>
                  </a:rPr>
                  <a:t>and solution</a:t>
                </a:r>
                <a:endParaRPr lang="en-US" sz="2400" dirty="0">
                  <a:latin typeface="Zebra Sans" pitchFamily="2" charset="77"/>
                </a:endParaRPr>
              </a:p>
            </p:txBody>
          </p:sp>
          <p:sp>
            <p:nvSpPr>
              <p:cNvPr id="40" name="Title 1">
                <a:extLst>
                  <a:ext uri="{FF2B5EF4-FFF2-40B4-BE49-F238E27FC236}">
                    <a16:creationId xmlns:a16="http://schemas.microsoft.com/office/drawing/2014/main" id="{6153D053-A808-7177-36E9-4DC457AA94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6436" y="3469528"/>
                <a:ext cx="1162594" cy="709505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85000"/>
                  </a:lnSpc>
                  <a:spcBef>
                    <a:spcPct val="0"/>
                  </a:spcBef>
                  <a:buNone/>
                  <a:defRPr sz="9600" b="0" i="0" kern="1200" spc="0" baseline="0">
                    <a:solidFill>
                      <a:schemeClr val="bg1"/>
                    </a:solidFill>
                    <a:latin typeface="Zebra Sans Cnd ExtraBold" pitchFamily="2" charset="77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en-US" sz="1800" dirty="0">
                    <a:latin typeface="Zebra Sans" pitchFamily="2" charset="77"/>
                  </a:rPr>
                  <a:t>Key</a:t>
                </a:r>
                <a:br>
                  <a:rPr lang="en-US" sz="1800" dirty="0">
                    <a:latin typeface="Zebra Sans" pitchFamily="2" charset="77"/>
                  </a:rPr>
                </a:br>
                <a:r>
                  <a:rPr lang="en-US" sz="1800" dirty="0">
                    <a:latin typeface="Zebra Sans" pitchFamily="2" charset="77"/>
                  </a:rPr>
                  <a:t> features</a:t>
                </a:r>
                <a:endParaRPr lang="en-US" sz="2400" dirty="0">
                  <a:latin typeface="Zebra Sans" pitchFamily="2" charset="77"/>
                </a:endParaRPr>
              </a:p>
            </p:txBody>
          </p:sp>
          <p:sp>
            <p:nvSpPr>
              <p:cNvPr id="41" name="Title 1">
                <a:extLst>
                  <a:ext uri="{FF2B5EF4-FFF2-40B4-BE49-F238E27FC236}">
                    <a16:creationId xmlns:a16="http://schemas.microsoft.com/office/drawing/2014/main" id="{ACAAFCCD-218F-EFD2-EB2B-1501074173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83426" y="3477291"/>
                <a:ext cx="1162594" cy="709505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85000"/>
                  </a:lnSpc>
                  <a:spcBef>
                    <a:spcPct val="0"/>
                  </a:spcBef>
                  <a:buNone/>
                  <a:defRPr sz="9600" b="0" i="0" kern="1200" spc="0" baseline="0">
                    <a:solidFill>
                      <a:schemeClr val="bg1"/>
                    </a:solidFill>
                    <a:latin typeface="Zebra Sans Cnd ExtraBold" pitchFamily="2" charset="77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en-US" sz="1800" dirty="0">
                    <a:latin typeface="Zebra Sans" pitchFamily="2" charset="77"/>
                  </a:rPr>
                  <a:t>Product</a:t>
                </a:r>
                <a:br>
                  <a:rPr lang="en-US" sz="1800" dirty="0">
                    <a:latin typeface="Zebra Sans" pitchFamily="2" charset="77"/>
                  </a:rPr>
                </a:br>
                <a:r>
                  <a:rPr lang="en-US" sz="1800" dirty="0">
                    <a:latin typeface="Zebra Sans" pitchFamily="2" charset="77"/>
                  </a:rPr>
                  <a:t>tour</a:t>
                </a:r>
                <a:endParaRPr lang="en-US" sz="2400" dirty="0">
                  <a:latin typeface="Zebra Sans" pitchFamily="2" charset="77"/>
                </a:endParaRPr>
              </a:p>
            </p:txBody>
          </p:sp>
          <p:sp>
            <p:nvSpPr>
              <p:cNvPr id="42" name="Title 1">
                <a:extLst>
                  <a:ext uri="{FF2B5EF4-FFF2-40B4-BE49-F238E27FC236}">
                    <a16:creationId xmlns:a16="http://schemas.microsoft.com/office/drawing/2014/main" id="{3F5796F0-DC1E-489D-99DC-DC86A0208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17014" y="3477291"/>
                <a:ext cx="1162594" cy="709505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85000"/>
                  </a:lnSpc>
                  <a:spcBef>
                    <a:spcPct val="0"/>
                  </a:spcBef>
                  <a:buNone/>
                  <a:defRPr sz="9600" b="0" i="0" kern="1200" spc="0" baseline="0">
                    <a:solidFill>
                      <a:schemeClr val="bg1"/>
                    </a:solidFill>
                    <a:latin typeface="Zebra Sans Cnd ExtraBold" pitchFamily="2" charset="77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en-US" sz="1800" dirty="0">
                    <a:latin typeface="Zebra Sans" pitchFamily="2" charset="77"/>
                  </a:rPr>
                  <a:t>Zebra</a:t>
                </a:r>
                <a:br>
                  <a:rPr lang="en-US" sz="1800" dirty="0">
                    <a:latin typeface="Zebra Sans" pitchFamily="2" charset="77"/>
                  </a:rPr>
                </a:br>
                <a:r>
                  <a:rPr lang="en-US" sz="1800" dirty="0">
                    <a:latin typeface="Zebra Sans" pitchFamily="2" charset="77"/>
                  </a:rPr>
                  <a:t> DNA</a:t>
                </a:r>
                <a:endParaRPr lang="en-US" sz="2400" dirty="0">
                  <a:latin typeface="Zebra Sans" pitchFamily="2" charset="77"/>
                </a:endParaRPr>
              </a:p>
            </p:txBody>
          </p:sp>
          <p:sp>
            <p:nvSpPr>
              <p:cNvPr id="43" name="Title 1">
                <a:extLst>
                  <a:ext uri="{FF2B5EF4-FFF2-40B4-BE49-F238E27FC236}">
                    <a16:creationId xmlns:a16="http://schemas.microsoft.com/office/drawing/2014/main" id="{976D1050-9D74-35FD-599E-0225AF0035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48043" y="3477291"/>
                <a:ext cx="1162594" cy="709505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85000"/>
                  </a:lnSpc>
                  <a:spcBef>
                    <a:spcPct val="0"/>
                  </a:spcBef>
                  <a:buNone/>
                  <a:defRPr sz="9600" b="0" i="0" kern="1200" spc="0" baseline="0">
                    <a:solidFill>
                      <a:schemeClr val="bg1"/>
                    </a:solidFill>
                    <a:latin typeface="Zebra Sans Cnd ExtraBold" pitchFamily="2" charset="77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en-US" sz="1800" dirty="0">
                    <a:latin typeface="Zebra Sans" pitchFamily="2" charset="77"/>
                  </a:rPr>
                  <a:t>Zebra</a:t>
                </a:r>
                <a:br>
                  <a:rPr lang="en-US" sz="1800" dirty="0">
                    <a:latin typeface="Zebra Sans" pitchFamily="2" charset="77"/>
                  </a:rPr>
                </a:br>
                <a:r>
                  <a:rPr lang="en-US" sz="1800" dirty="0">
                    <a:latin typeface="Zebra Sans" pitchFamily="2" charset="77"/>
                  </a:rPr>
                  <a:t>Services</a:t>
                </a:r>
                <a:endParaRPr lang="en-US" sz="2400" dirty="0">
                  <a:latin typeface="Zebra Sans" pitchFamily="2" charset="77"/>
                </a:endParaRPr>
              </a:p>
            </p:txBody>
          </p:sp>
          <p:sp>
            <p:nvSpPr>
              <p:cNvPr id="44" name="Title 1">
                <a:extLst>
                  <a:ext uri="{FF2B5EF4-FFF2-40B4-BE49-F238E27FC236}">
                    <a16:creationId xmlns:a16="http://schemas.microsoft.com/office/drawing/2014/main" id="{02770690-BBEE-72F3-5A6C-5DEC95D6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74125" y="3477291"/>
                <a:ext cx="1162594" cy="709505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85000"/>
                  </a:lnSpc>
                  <a:spcBef>
                    <a:spcPct val="0"/>
                  </a:spcBef>
                  <a:buNone/>
                  <a:defRPr sz="9600" b="0" i="0" kern="1200" spc="0" baseline="0">
                    <a:solidFill>
                      <a:schemeClr val="bg1"/>
                    </a:solidFill>
                    <a:latin typeface="Zebra Sans Cnd ExtraBold" pitchFamily="2" charset="77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en-US" sz="1800" dirty="0">
                    <a:latin typeface="Zebra Sans" pitchFamily="2" charset="77"/>
                  </a:rPr>
                  <a:t>Why </a:t>
                </a:r>
                <a:br>
                  <a:rPr lang="en-US" sz="1800" dirty="0">
                    <a:latin typeface="Zebra Sans" pitchFamily="2" charset="77"/>
                  </a:rPr>
                </a:br>
                <a:r>
                  <a:rPr lang="en-US" sz="1800" dirty="0">
                    <a:latin typeface="Zebra Sans" pitchFamily="2" charset="77"/>
                  </a:rPr>
                  <a:t>Zebra</a:t>
                </a:r>
                <a:endParaRPr lang="en-US" sz="2400" dirty="0">
                  <a:latin typeface="Zebra Sans" pitchFamily="2" charset="77"/>
                </a:endParaRPr>
              </a:p>
            </p:txBody>
          </p:sp>
        </p:grpSp>
      </p:grpSp>
      <p:sp>
        <p:nvSpPr>
          <p:cNvPr id="53" name="Title 4">
            <a:extLst>
              <a:ext uri="{FF2B5EF4-FFF2-40B4-BE49-F238E27FC236}">
                <a16:creationId xmlns:a16="http://schemas.microsoft.com/office/drawing/2014/main" id="{1224E04C-FE25-785E-6C5E-96D947FC034D}"/>
              </a:ext>
            </a:extLst>
          </p:cNvPr>
          <p:cNvSpPr txBox="1">
            <a:spLocks/>
          </p:cNvSpPr>
          <p:nvPr/>
        </p:nvSpPr>
        <p:spPr>
          <a:xfrm>
            <a:off x="457200" y="1422113"/>
            <a:ext cx="2729346" cy="8885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55" name="Slide Number Placeholder 1">
            <a:extLst>
              <a:ext uri="{FF2B5EF4-FFF2-40B4-BE49-F238E27FC236}">
                <a16:creationId xmlns:a16="http://schemas.microsoft.com/office/drawing/2014/main" id="{D440E61F-88B3-16D2-AAA7-AFD6A25A863E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>
                    <a:lumMod val="75000"/>
                  </a:schemeClr>
                </a:solidFill>
                <a:latin typeface="Zebra Sans" pitchFamily="2" charset="77"/>
              </a:rPr>
              <a:pPr algn="r"/>
              <a:t>2</a:t>
            </a:fld>
            <a:endParaRPr lang="en-US" sz="800" dirty="0">
              <a:solidFill>
                <a:schemeClr val="bg1">
                  <a:lumMod val="75000"/>
                </a:schemeClr>
              </a:solidFill>
              <a:latin typeface="Zebra Sans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64B0F7-A457-0444-A140-49D11BBA49DE}"/>
              </a:ext>
            </a:extLst>
          </p:cNvPr>
          <p:cNvSpPr txBox="1"/>
          <p:nvPr/>
        </p:nvSpPr>
        <p:spPr>
          <a:xfrm>
            <a:off x="192830" y="661143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dirty="0">
                <a:solidFill>
                  <a:schemeClr val="bg1">
                    <a:lumMod val="7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56680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37149-7122-7F5F-598E-CF4FA06C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F7D7131-AC06-FC1B-0988-A7855D6B38E2}"/>
              </a:ext>
            </a:extLst>
          </p:cNvPr>
          <p:cNvSpPr txBox="1">
            <a:spLocks/>
          </p:cNvSpPr>
          <p:nvPr/>
        </p:nvSpPr>
        <p:spPr>
          <a:xfrm>
            <a:off x="457198" y="1993644"/>
            <a:ext cx="11277600" cy="4194589"/>
          </a:xfrm>
          <a:prstGeom prst="roundRect">
            <a:avLst>
              <a:gd name="adj" fmla="val 358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82880" bIns="27432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endParaRPr lang="en-US" sz="14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FE895A-91AA-D5EC-D0F4-7979447FFD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086424"/>
            <a:ext cx="11277600" cy="317500"/>
          </a:xfrm>
        </p:spPr>
        <p:txBody>
          <a:bodyPr/>
          <a:lstStyle/>
          <a:p>
            <a:pPr>
              <a:tabLst>
                <a:tab pos="3476625" algn="l"/>
              </a:tabLst>
            </a:pPr>
            <a:r>
              <a:rPr lang="en-US" sz="2000" dirty="0"/>
              <a:t>Optimized for the realities of clinical care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36A728C3-17B5-5D50-5FCC-B231BBB59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r>
              <a:rPr lang="en-US" dirty="0"/>
              <a:t>Smarter cordless by design ⎯ down to the details </a:t>
            </a:r>
          </a:p>
        </p:txBody>
      </p:sp>
      <p:sp>
        <p:nvSpPr>
          <p:cNvPr id="27" name="object 43">
            <a:extLst>
              <a:ext uri="{FF2B5EF4-FFF2-40B4-BE49-F238E27FC236}">
                <a16:creationId xmlns:a16="http://schemas.microsoft.com/office/drawing/2014/main" id="{90EB599E-9440-D348-E782-FBA2A1A279BC}"/>
              </a:ext>
            </a:extLst>
          </p:cNvPr>
          <p:cNvSpPr txBox="1"/>
          <p:nvPr/>
        </p:nvSpPr>
        <p:spPr>
          <a:xfrm>
            <a:off x="4331318" y="2217079"/>
            <a:ext cx="3251710" cy="772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Dedicated power gauge</a:t>
            </a:r>
          </a:p>
          <a:p>
            <a:pPr marR="4232"/>
            <a:r>
              <a:rPr lang="en-US" sz="1200" dirty="0">
                <a:latin typeface="Zebra Sans" pitchFamily="2" charset="77"/>
                <a:cs typeface="Arial"/>
              </a:rPr>
              <a:t>See at-a-glance if the battery or </a:t>
            </a:r>
            <a:br>
              <a:rPr lang="en-US" sz="1200" dirty="0">
                <a:latin typeface="Zebra Sans" pitchFamily="2" charset="77"/>
                <a:cs typeface="Arial"/>
              </a:rPr>
            </a:br>
            <a:r>
              <a:rPr lang="en-US" sz="1200" dirty="0">
                <a:latin typeface="Zebra Sans" pitchFamily="2" charset="77"/>
                <a:cs typeface="Arial"/>
              </a:rPr>
              <a:t>PowerCap supercapacitor are </a:t>
            </a:r>
            <a:br>
              <a:rPr lang="en-US" sz="1200" dirty="0">
                <a:latin typeface="Zebra Sans" pitchFamily="2" charset="77"/>
                <a:cs typeface="Arial"/>
              </a:rPr>
            </a:br>
            <a:r>
              <a:rPr lang="en-US" sz="1200" dirty="0">
                <a:latin typeface="Zebra Sans" pitchFamily="2" charset="77"/>
                <a:cs typeface="Arial"/>
              </a:rPr>
              <a:t>sufficiently charged</a:t>
            </a:r>
            <a:endParaRPr lang="en-US" sz="1050" dirty="0">
              <a:latin typeface="Zebra Sans" pitchFamily="2" charset="77"/>
              <a:cs typeface="Arial"/>
            </a:endParaRPr>
          </a:p>
        </p:txBody>
      </p:sp>
      <p:sp>
        <p:nvSpPr>
          <p:cNvPr id="30" name="object 43">
            <a:extLst>
              <a:ext uri="{FF2B5EF4-FFF2-40B4-BE49-F238E27FC236}">
                <a16:creationId xmlns:a16="http://schemas.microsoft.com/office/drawing/2014/main" id="{A999130D-6527-5E83-A8C9-CFB3C4E1BF8B}"/>
              </a:ext>
            </a:extLst>
          </p:cNvPr>
          <p:cNvSpPr txBox="1"/>
          <p:nvPr/>
        </p:nvSpPr>
        <p:spPr>
          <a:xfrm>
            <a:off x="7814349" y="3273145"/>
            <a:ext cx="3646264" cy="58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Wi-Fi Friendly mode</a:t>
            </a:r>
          </a:p>
          <a:p>
            <a:pPr marR="4232"/>
            <a:r>
              <a:rPr lang="en-US" sz="1200" dirty="0">
                <a:latin typeface="Zebra Sans" pitchFamily="2" charset="77"/>
                <a:cs typeface="Arial"/>
              </a:rPr>
              <a:t>Bluetooth scanners won’t interfere with </a:t>
            </a:r>
            <a:br>
              <a:rPr lang="en-US" sz="1200" dirty="0">
                <a:latin typeface="Zebra Sans" pitchFamily="2" charset="77"/>
                <a:cs typeface="Arial"/>
              </a:rPr>
            </a:br>
            <a:r>
              <a:rPr lang="en-US" sz="1200" dirty="0">
                <a:latin typeface="Zebra Sans" pitchFamily="2" charset="77"/>
                <a:cs typeface="Arial"/>
              </a:rPr>
              <a:t>your Wi-Fi network</a:t>
            </a:r>
            <a:endParaRPr sz="1050" dirty="0">
              <a:latin typeface="Zebra Sans" pitchFamily="2" charset="77"/>
              <a:cs typeface="Arial"/>
            </a:endParaRPr>
          </a:p>
        </p:txBody>
      </p:sp>
      <p:sp>
        <p:nvSpPr>
          <p:cNvPr id="31" name="object 43">
            <a:extLst>
              <a:ext uri="{FF2B5EF4-FFF2-40B4-BE49-F238E27FC236}">
                <a16:creationId xmlns:a16="http://schemas.microsoft.com/office/drawing/2014/main" id="{9AB02DE0-4A9B-4F0C-7740-1C6931114678}"/>
              </a:ext>
            </a:extLst>
          </p:cNvPr>
          <p:cNvSpPr txBox="1"/>
          <p:nvPr/>
        </p:nvSpPr>
        <p:spPr>
          <a:xfrm>
            <a:off x="7793258" y="4113717"/>
            <a:ext cx="3646263" cy="772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Virtual Tether</a:t>
            </a:r>
          </a:p>
          <a:p>
            <a:pPr marR="4232"/>
            <a:r>
              <a:rPr lang="en-US" sz="1200" spc="-17" dirty="0">
                <a:latin typeface="Zebra Sans" pitchFamily="2" charset="77"/>
                <a:cs typeface="Arial"/>
              </a:rPr>
              <a:t>Keep cordless scanners where they belong; alerts</a:t>
            </a:r>
            <a:br>
              <a:rPr lang="en-US" sz="1200" spc="-17" dirty="0">
                <a:latin typeface="Zebra Sans" pitchFamily="2" charset="77"/>
                <a:cs typeface="Arial"/>
              </a:rPr>
            </a:br>
            <a:r>
              <a:rPr lang="en-US" sz="1200" spc="-17" dirty="0">
                <a:latin typeface="Zebra Sans" pitchFamily="2" charset="77"/>
                <a:cs typeface="Arial"/>
              </a:rPr>
              <a:t>i</a:t>
            </a:r>
            <a:r>
              <a:rPr lang="en-US" sz="1200" dirty="0">
                <a:latin typeface="Zebra Sans" pitchFamily="2" charset="77"/>
              </a:rPr>
              <a:t>f a scanner is taken out of range or left out of </a:t>
            </a:r>
            <a:br>
              <a:rPr lang="en-US" sz="1200" dirty="0">
                <a:latin typeface="Zebra Sans" pitchFamily="2" charset="77"/>
              </a:rPr>
            </a:br>
            <a:r>
              <a:rPr lang="en-US" sz="1200" dirty="0">
                <a:latin typeface="Zebra Sans" pitchFamily="2" charset="77"/>
              </a:rPr>
              <a:t>the cradle too long</a:t>
            </a:r>
            <a:endParaRPr sz="1200" spc="-17" dirty="0">
              <a:latin typeface="Zebra Sans" pitchFamily="2" charset="77"/>
              <a:cs typeface="Arial"/>
            </a:endParaRPr>
          </a:p>
        </p:txBody>
      </p:sp>
      <p:sp>
        <p:nvSpPr>
          <p:cNvPr id="32" name="object 43">
            <a:extLst>
              <a:ext uri="{FF2B5EF4-FFF2-40B4-BE49-F238E27FC236}">
                <a16:creationId xmlns:a16="http://schemas.microsoft.com/office/drawing/2014/main" id="{CB0952C9-448D-5D99-D8D5-DE6EB430DCDD}"/>
              </a:ext>
            </a:extLst>
          </p:cNvPr>
          <p:cNvSpPr txBox="1"/>
          <p:nvPr/>
        </p:nvSpPr>
        <p:spPr>
          <a:xfrm>
            <a:off x="7793258" y="5181403"/>
            <a:ext cx="3387047" cy="787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Paging button</a:t>
            </a:r>
          </a:p>
          <a:p>
            <a:pPr marR="4232"/>
            <a:r>
              <a:rPr lang="en-US" sz="1200" spc="-17" dirty="0">
                <a:latin typeface="Zebra Sans" pitchFamily="2" charset="77"/>
                <a:cs typeface="Arial"/>
              </a:rPr>
              <a:t>Missing a scanner? Press the cradle’s paging button to instantly locate it</a:t>
            </a:r>
            <a:endParaRPr lang="en-US" sz="1200" dirty="0">
              <a:latin typeface="Zebra Sans" pitchFamily="2" charset="77"/>
            </a:endParaRPr>
          </a:p>
          <a:p>
            <a:pPr marR="4232">
              <a:lnSpc>
                <a:spcPts val="1666"/>
              </a:lnSpc>
            </a:pPr>
            <a:endParaRPr sz="1200" spc="-17" dirty="0">
              <a:latin typeface="Zebra Sans" pitchFamily="2" charset="77"/>
              <a:cs typeface="Arial"/>
            </a:endParaRPr>
          </a:p>
        </p:txBody>
      </p:sp>
      <p:sp>
        <p:nvSpPr>
          <p:cNvPr id="33" name="object 43">
            <a:extLst>
              <a:ext uri="{FF2B5EF4-FFF2-40B4-BE49-F238E27FC236}">
                <a16:creationId xmlns:a16="http://schemas.microsoft.com/office/drawing/2014/main" id="{DC030C86-7E1B-AD8B-6820-75BD4CDA8C8F}"/>
              </a:ext>
            </a:extLst>
          </p:cNvPr>
          <p:cNvSpPr txBox="1"/>
          <p:nvPr/>
        </p:nvSpPr>
        <p:spPr>
          <a:xfrm>
            <a:off x="4331318" y="4190348"/>
            <a:ext cx="3041027" cy="6426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Bluetooth radio</a:t>
            </a:r>
          </a:p>
          <a:p>
            <a:pPr marR="4232" lvl="0">
              <a:lnSpc>
                <a:spcPts val="1666"/>
              </a:lnSpc>
              <a:defRPr/>
            </a:pPr>
            <a:r>
              <a:rPr lang="en-US" sz="1200" spc="-17" dirty="0">
                <a:latin typeface="Zebra Sans" pitchFamily="2" charset="77"/>
                <a:cs typeface="Arial"/>
              </a:rPr>
              <a:t>Adjustable radio power and </a:t>
            </a:r>
            <a:br>
              <a:rPr lang="en-US" sz="1200" spc="-17" dirty="0">
                <a:latin typeface="Zebra Sans" pitchFamily="2" charset="77"/>
                <a:cs typeface="Arial"/>
              </a:rPr>
            </a:br>
            <a:r>
              <a:rPr lang="en-US" sz="1200" spc="-17" dirty="0">
                <a:latin typeface="Zebra Sans" pitchFamily="2" charset="77"/>
                <a:cs typeface="Arial"/>
              </a:rPr>
              <a:t>Bluetooth beaconing</a:t>
            </a:r>
            <a:endParaRPr lang="en-US" sz="1050" spc="-17" dirty="0">
              <a:latin typeface="Zebra Sans" pitchFamily="2" charset="77"/>
              <a:cs typeface="Arial"/>
            </a:endParaRPr>
          </a:p>
        </p:txBody>
      </p:sp>
      <p:sp>
        <p:nvSpPr>
          <p:cNvPr id="35" name="object 43">
            <a:extLst>
              <a:ext uri="{FF2B5EF4-FFF2-40B4-BE49-F238E27FC236}">
                <a16:creationId xmlns:a16="http://schemas.microsoft.com/office/drawing/2014/main" id="{25355372-8805-96D8-2251-E664391ECE65}"/>
              </a:ext>
            </a:extLst>
          </p:cNvPr>
          <p:cNvSpPr txBox="1"/>
          <p:nvPr/>
        </p:nvSpPr>
        <p:spPr>
          <a:xfrm>
            <a:off x="4331317" y="3273145"/>
            <a:ext cx="3192057" cy="787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Contactless charging</a:t>
            </a:r>
          </a:p>
          <a:p>
            <a:pPr marR="4232"/>
            <a:r>
              <a:rPr lang="en-US" sz="1200" spc="-17" dirty="0">
                <a:latin typeface="Zebra Sans" pitchFamily="2" charset="77"/>
                <a:cs typeface="Arial"/>
              </a:rPr>
              <a:t>Available for both the battery and </a:t>
            </a:r>
            <a:br>
              <a:rPr lang="en-US" sz="1200" spc="-17" dirty="0">
                <a:latin typeface="Zebra Sans" pitchFamily="2" charset="77"/>
                <a:cs typeface="Arial"/>
              </a:rPr>
            </a:br>
            <a:r>
              <a:rPr lang="en-US" sz="1200" spc="-17" dirty="0">
                <a:latin typeface="Zebra Sans" pitchFamily="2" charset="77"/>
                <a:cs typeface="Arial"/>
              </a:rPr>
              <a:t>PowerCap supercapacitor</a:t>
            </a:r>
            <a:endParaRPr lang="en-US" sz="1200" dirty="0">
              <a:latin typeface="Zebra Sans" pitchFamily="2" charset="77"/>
            </a:endParaRPr>
          </a:p>
          <a:p>
            <a:pPr marR="4232">
              <a:lnSpc>
                <a:spcPts val="1666"/>
              </a:lnSpc>
            </a:pPr>
            <a:endParaRPr sz="1200" spc="-17" dirty="0">
              <a:latin typeface="Zebra Sans" pitchFamily="2" charset="77"/>
              <a:cs typeface="Arial"/>
            </a:endParaRPr>
          </a:p>
        </p:txBody>
      </p:sp>
      <p:sp>
        <p:nvSpPr>
          <p:cNvPr id="36" name="object 43">
            <a:extLst>
              <a:ext uri="{FF2B5EF4-FFF2-40B4-BE49-F238E27FC236}">
                <a16:creationId xmlns:a16="http://schemas.microsoft.com/office/drawing/2014/main" id="{C78389BF-849C-3534-3A73-4290C82A8EC8}"/>
              </a:ext>
            </a:extLst>
          </p:cNvPr>
          <p:cNvSpPr txBox="1"/>
          <p:nvPr/>
        </p:nvSpPr>
        <p:spPr>
          <a:xfrm>
            <a:off x="7814349" y="2217079"/>
            <a:ext cx="3646264" cy="772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Choice of cradles</a:t>
            </a:r>
          </a:p>
          <a:p>
            <a:pPr marR="4232" lvl="0">
              <a:defRPr/>
            </a:pPr>
            <a:r>
              <a:rPr lang="en-US" sz="1200" dirty="0">
                <a:solidFill>
                  <a:srgbClr val="000000"/>
                </a:solidFill>
                <a:latin typeface="Zebra Sans" pitchFamily="2" charset="77"/>
                <a:cs typeface="Arial"/>
              </a:rPr>
              <a:t>Presentation cradle for hands-free scanning and over monitor mounting; Standard cradle lays on a desktop, mobile cart or can be wall mounted</a:t>
            </a:r>
          </a:p>
        </p:txBody>
      </p:sp>
      <p:sp>
        <p:nvSpPr>
          <p:cNvPr id="37" name="object 43">
            <a:extLst>
              <a:ext uri="{FF2B5EF4-FFF2-40B4-BE49-F238E27FC236}">
                <a16:creationId xmlns:a16="http://schemas.microsoft.com/office/drawing/2014/main" id="{85337C98-558B-FB94-D5D9-E55D9011F0F2}"/>
              </a:ext>
            </a:extLst>
          </p:cNvPr>
          <p:cNvSpPr txBox="1"/>
          <p:nvPr/>
        </p:nvSpPr>
        <p:spPr>
          <a:xfrm>
            <a:off x="4331317" y="5137043"/>
            <a:ext cx="3166664" cy="58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232">
              <a:lnSpc>
                <a:spcPts val="1666"/>
              </a:lnSpc>
            </a:pPr>
            <a:r>
              <a:rPr lang="en-US" sz="1200" dirty="0">
                <a:solidFill>
                  <a:schemeClr val="accent3"/>
                </a:solidFill>
                <a:latin typeface="Zebra Sans Bold" pitchFamily="2" charset="77"/>
                <a:cs typeface="Arial"/>
              </a:rPr>
              <a:t>FIPS security</a:t>
            </a:r>
          </a:p>
          <a:p>
            <a:pPr marR="4232"/>
            <a:r>
              <a:rPr lang="en-US" sz="1200" dirty="0">
                <a:latin typeface="Zebra Sans" pitchFamily="2" charset="77"/>
                <a:cs typeface="Arial"/>
              </a:rPr>
              <a:t>Government-grade security safeguards sensitive patient data</a:t>
            </a:r>
            <a:endParaRPr lang="en-US" sz="1050" dirty="0">
              <a:latin typeface="Zebra Sans" pitchFamily="2" charset="77"/>
              <a:cs typeface="Arial"/>
            </a:endParaRPr>
          </a:p>
        </p:txBody>
      </p:sp>
      <p:sp>
        <p:nvSpPr>
          <p:cNvPr id="39" name="Slide Number Placeholder 1">
            <a:extLst>
              <a:ext uri="{FF2B5EF4-FFF2-40B4-BE49-F238E27FC236}">
                <a16:creationId xmlns:a16="http://schemas.microsoft.com/office/drawing/2014/main" id="{F8B95C89-3F9D-02F5-D2AF-B37F9C09F090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20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055A04-DC99-E169-2403-2984C3AB71CF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pic>
        <p:nvPicPr>
          <p:cNvPr id="4" name="Picture 3" descr="A white barcode scanner&#10;&#10;AI-generated content may be incorrect.">
            <a:extLst>
              <a:ext uri="{FF2B5EF4-FFF2-40B4-BE49-F238E27FC236}">
                <a16:creationId xmlns:a16="http://schemas.microsoft.com/office/drawing/2014/main" id="{16F5746E-B31C-BD8D-1753-6D9670B89C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89245">
            <a:off x="197287" y="1497566"/>
            <a:ext cx="4076756" cy="543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3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C7A4C-D1D9-4F3A-2846-9625E0EA9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B07EB54-ECA2-E1D1-752F-425269F6A226}"/>
              </a:ext>
            </a:extLst>
          </p:cNvPr>
          <p:cNvGrpSpPr/>
          <p:nvPr/>
        </p:nvGrpSpPr>
        <p:grpSpPr>
          <a:xfrm>
            <a:off x="457198" y="1769807"/>
            <a:ext cx="11277600" cy="4447627"/>
            <a:chOff x="457198" y="1740606"/>
            <a:chExt cx="10985423" cy="4447627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A8D6B5BA-B1F5-CC59-9884-8233070B4E06}"/>
                </a:ext>
              </a:extLst>
            </p:cNvPr>
            <p:cNvSpPr txBox="1">
              <a:spLocks/>
            </p:cNvSpPr>
            <p:nvPr/>
          </p:nvSpPr>
          <p:spPr>
            <a:xfrm>
              <a:off x="457198" y="1740606"/>
              <a:ext cx="3544547" cy="4447627"/>
            </a:xfrm>
            <a:prstGeom prst="roundRect">
              <a:avLst>
                <a:gd name="adj" fmla="val 425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lIns="182880" bIns="274320" anchor="b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1200"/>
                </a:spcAft>
              </a:pPr>
              <a:endParaRPr lang="en-US" sz="1400" dirty="0"/>
            </a:p>
          </p:txBody>
        </p:sp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5BF934F1-5427-2CEC-45B6-ACC5CA092485}"/>
                </a:ext>
              </a:extLst>
            </p:cNvPr>
            <p:cNvSpPr txBox="1">
              <a:spLocks/>
            </p:cNvSpPr>
            <p:nvPr/>
          </p:nvSpPr>
          <p:spPr>
            <a:xfrm>
              <a:off x="4177636" y="1740606"/>
              <a:ext cx="3544547" cy="4447627"/>
            </a:xfrm>
            <a:prstGeom prst="roundRect">
              <a:avLst>
                <a:gd name="adj" fmla="val 425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lIns="182880" bIns="274320" anchor="b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1200"/>
                </a:spcAft>
              </a:pPr>
              <a:endParaRPr lang="en-US" sz="1400" dirty="0"/>
            </a:p>
          </p:txBody>
        </p:sp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8C6C65B5-5F82-525F-2E0E-C9AA0F9A6AA6}"/>
                </a:ext>
              </a:extLst>
            </p:cNvPr>
            <p:cNvSpPr txBox="1">
              <a:spLocks/>
            </p:cNvSpPr>
            <p:nvPr/>
          </p:nvSpPr>
          <p:spPr>
            <a:xfrm>
              <a:off x="7898074" y="1740606"/>
              <a:ext cx="3544547" cy="4447627"/>
            </a:xfrm>
            <a:prstGeom prst="roundRect">
              <a:avLst>
                <a:gd name="adj" fmla="val 425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lIns="182880" bIns="274320" anchor="b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22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1pPr>
              <a:lvl2pPr marL="173038" indent="-173038" algn="l" defTabSz="914400" rtl="0" eaLnBrk="1" latinLnBrk="0" hangingPunct="1">
                <a:lnSpc>
                  <a:spcPct val="10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2pPr>
              <a:lvl3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3pPr>
              <a:lvl4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4pPr>
              <a:lvl5pPr marL="347663" indent="-17462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buFont typeface="Arial"/>
                <a:buChar char="–"/>
                <a:tabLst/>
                <a:defRPr sz="1400" b="0" i="0" kern="1200">
                  <a:solidFill>
                    <a:schemeClr val="tx1"/>
                  </a:solidFill>
                  <a:latin typeface="Zebra Sans" pitchFamily="2" charset="77"/>
                  <a:ea typeface="+mn-ea"/>
                  <a:cs typeface="+mn-cs"/>
                </a:defRPr>
              </a:lvl5pPr>
              <a:lvl6pPr marL="460375" indent="-1174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5127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5114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1200"/>
                </a:spcAft>
              </a:pPr>
              <a:endParaRPr lang="en-US" sz="1400" dirty="0"/>
            </a:p>
          </p:txBody>
        </p:sp>
      </p:grpSp>
      <p:sp>
        <p:nvSpPr>
          <p:cNvPr id="25" name="Title 24">
            <a:extLst>
              <a:ext uri="{FF2B5EF4-FFF2-40B4-BE49-F238E27FC236}">
                <a16:creationId xmlns:a16="http://schemas.microsoft.com/office/drawing/2014/main" id="{92706E37-F90E-E89F-6B42-2BA72713C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2AFEB6D9-A854-00BF-DBFB-779157EAF9D5}"/>
              </a:ext>
            </a:extLst>
          </p:cNvPr>
          <p:cNvSpPr txBox="1">
            <a:spLocks/>
          </p:cNvSpPr>
          <p:nvPr/>
        </p:nvSpPr>
        <p:spPr>
          <a:xfrm>
            <a:off x="457199" y="556011"/>
            <a:ext cx="7116945" cy="765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sz="4400" b="1" dirty="0"/>
              <a:t>Flexible cradle and stand options</a:t>
            </a:r>
            <a:endParaRPr lang="en-US" sz="44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AD2DE49-BA98-EF9C-2DF3-26DCC40BBD58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21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EE974A-9EF2-DE41-2F14-12C3C9790581}"/>
              </a:ext>
            </a:extLst>
          </p:cNvPr>
          <p:cNvSpPr/>
          <p:nvPr/>
        </p:nvSpPr>
        <p:spPr>
          <a:xfrm>
            <a:off x="655245" y="4209091"/>
            <a:ext cx="3370695" cy="1474377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spc="40" dirty="0">
                <a:solidFill>
                  <a:schemeClr val="accent3"/>
                </a:solidFill>
                <a:latin typeface="Zebra Sans Cnd ExtraBold" pitchFamily="2" charset="77"/>
                <a:ea typeface="+mj-ea"/>
                <a:cs typeface="+mj-cs"/>
              </a:rPr>
              <a:t>Presentation cradle (cordless)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Zebra Sans" pitchFamily="2" charset="77"/>
              </a:rPr>
              <a:t>Ideal for workstation-on-wheels environments. Enables quick transitions between hands-free and handheld scanning—supporting fast-paced </a:t>
            </a:r>
            <a:br>
              <a:rPr lang="en-US" sz="1400" dirty="0">
                <a:latin typeface="Zebra Sans" pitchFamily="2" charset="77"/>
              </a:rPr>
            </a:br>
            <a:r>
              <a:rPr lang="en-US" sz="1400" dirty="0">
                <a:latin typeface="Zebra Sans" pitchFamily="2" charset="77"/>
              </a:rPr>
              <a:t>clinical workflows</a:t>
            </a:r>
            <a:endParaRPr lang="en-US" sz="1400" dirty="0">
              <a:solidFill>
                <a:srgbClr val="000000"/>
              </a:solidFill>
              <a:latin typeface="Zebra Sans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535680-B2DA-A97E-331F-B20C0BAC8282}"/>
              </a:ext>
            </a:extLst>
          </p:cNvPr>
          <p:cNvSpPr/>
          <p:nvPr/>
        </p:nvSpPr>
        <p:spPr>
          <a:xfrm>
            <a:off x="4493347" y="4225154"/>
            <a:ext cx="3224159" cy="2012302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spc="40" dirty="0">
                <a:solidFill>
                  <a:schemeClr val="accent3"/>
                </a:solidFill>
                <a:latin typeface="Zebra Sans Cnd ExtraBold" pitchFamily="2" charset="77"/>
                <a:ea typeface="+mj-ea"/>
                <a:cs typeface="+mj-cs"/>
              </a:rPr>
              <a:t>Compact standard cradle (cordless)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Zebra Sans" pitchFamily="2" charset="77"/>
              </a:rPr>
              <a:t>Mounts easily on a wall, mechanical arm, or mobile workstation; integrated magnet helps keep the scanner securely in place when mounted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E69F47EF-C08A-7910-B93E-EA47DF2FF7F0}"/>
              </a:ext>
            </a:extLst>
          </p:cNvPr>
          <p:cNvSpPr txBox="1">
            <a:spLocks/>
          </p:cNvSpPr>
          <p:nvPr/>
        </p:nvSpPr>
        <p:spPr>
          <a:xfrm>
            <a:off x="457200" y="1174532"/>
            <a:ext cx="11277600" cy="317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1800" b="0" i="0" kern="1200" cap="none" baseline="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476625" algn="l"/>
              </a:tabLst>
            </a:pPr>
            <a:r>
              <a:rPr lang="en-US" sz="2000" dirty="0"/>
              <a:t>Designed to fit any mobile or in-room workstation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A5DB57-ABC3-F3E2-F509-FBA2BBE242AF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pic>
        <p:nvPicPr>
          <p:cNvPr id="2" name="Picture 1" descr="A white barcode scanner&#10;&#10;AI-generated content may be incorrect.">
            <a:extLst>
              <a:ext uri="{FF2B5EF4-FFF2-40B4-BE49-F238E27FC236}">
                <a16:creationId xmlns:a16="http://schemas.microsoft.com/office/drawing/2014/main" id="{2A782562-8E6B-83AB-289D-791D336A89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646" y="1443079"/>
            <a:ext cx="2354036" cy="3138715"/>
          </a:xfrm>
          <a:prstGeom prst="rect">
            <a:avLst/>
          </a:prstGeom>
        </p:spPr>
      </p:pic>
      <p:pic>
        <p:nvPicPr>
          <p:cNvPr id="7" name="Picture 6" descr="A white and blue scanner&#10;&#10;AI-generated content may be incorrect.">
            <a:extLst>
              <a:ext uri="{FF2B5EF4-FFF2-40B4-BE49-F238E27FC236}">
                <a16:creationId xmlns:a16="http://schemas.microsoft.com/office/drawing/2014/main" id="{7B3DF314-0556-5A6E-3228-1EBE68F81E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1054" y="1740606"/>
            <a:ext cx="2004268" cy="2672357"/>
          </a:xfrm>
          <a:prstGeom prst="rect">
            <a:avLst/>
          </a:prstGeom>
        </p:spPr>
      </p:pic>
      <p:pic>
        <p:nvPicPr>
          <p:cNvPr id="8" name="Picture 7" descr="A bar code reader on a stand&#10;&#10;AI-generated content may be incorrect.">
            <a:extLst>
              <a:ext uri="{FF2B5EF4-FFF2-40B4-BE49-F238E27FC236}">
                <a16:creationId xmlns:a16="http://schemas.microsoft.com/office/drawing/2014/main" id="{1E66131B-861D-8798-892C-A77AC2BEF7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8970" y="1647402"/>
            <a:ext cx="2200794" cy="29343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A35C025-F829-6626-9427-BD4B38CEB682}"/>
              </a:ext>
            </a:extLst>
          </p:cNvPr>
          <p:cNvSpPr/>
          <p:nvPr/>
        </p:nvSpPr>
        <p:spPr>
          <a:xfrm>
            <a:off x="8297328" y="4408033"/>
            <a:ext cx="3239428" cy="1697345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spc="40" dirty="0">
                <a:solidFill>
                  <a:schemeClr val="accent3"/>
                </a:solidFill>
                <a:latin typeface="Zebra Sans Cnd ExtraBold" pitchFamily="2" charset="77"/>
                <a:ea typeface="+mj-ea"/>
                <a:cs typeface="+mj-cs"/>
              </a:rPr>
              <a:t>Intellistand (corded) </a:t>
            </a:r>
          </a:p>
          <a:p>
            <a:pPr lvl="0">
              <a:spcAft>
                <a:spcPts val="1200"/>
              </a:spcAft>
              <a:defRPr/>
            </a:pPr>
            <a:r>
              <a:rPr lang="en-US" sz="1400" dirty="0">
                <a:latin typeface="Zebra Sans" pitchFamily="2" charset="77"/>
              </a:rPr>
              <a:t>Automatically switches between hands-free and handheld scanning when the scanner is placed in or lifted from the stand—no settings or workflow </a:t>
            </a:r>
            <a:br>
              <a:rPr lang="en-US" sz="1400" dirty="0">
                <a:latin typeface="Zebra Sans" pitchFamily="2" charset="77"/>
              </a:rPr>
            </a:br>
            <a:r>
              <a:rPr lang="en-US" sz="1400" dirty="0">
                <a:latin typeface="Zebra Sans" pitchFamily="2" charset="77"/>
              </a:rPr>
              <a:t>changes required</a:t>
            </a:r>
            <a:endParaRPr lang="en-US" sz="1400" dirty="0">
              <a:solidFill>
                <a:srgbClr val="000000"/>
              </a:solidFill>
              <a:latin typeface="Zebr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2657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75816-428E-0B9D-CC29-1639AA7E4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547725EB-A762-583F-9FD9-B6A90DD18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r>
              <a:rPr lang="en-US" dirty="0"/>
              <a:t>Keep cordless scanners in range, charged, and ready</a:t>
            </a: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2B43D4BB-B14B-D026-C320-0CA237B76156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22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08DF3D-3034-8496-CD4A-268F3D1439C7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3E5BEC-F781-4CDF-A5FC-CF71AB628A68}"/>
              </a:ext>
            </a:extLst>
          </p:cNvPr>
          <p:cNvSpPr txBox="1"/>
          <p:nvPr/>
        </p:nvSpPr>
        <p:spPr>
          <a:xfrm>
            <a:off x="-1225296" y="235915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</a:pPr>
            <a:endParaRPr lang="en-US" dirty="0">
              <a:latin typeface="Zebra Sans" pitchFamily="2" charset="77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763200DF-F1B2-D512-1C3C-950B363EC022}"/>
              </a:ext>
            </a:extLst>
          </p:cNvPr>
          <p:cNvSpPr txBox="1">
            <a:spLocks/>
          </p:cNvSpPr>
          <p:nvPr/>
        </p:nvSpPr>
        <p:spPr>
          <a:xfrm>
            <a:off x="457200" y="1142168"/>
            <a:ext cx="11277600" cy="317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476625" algn="l"/>
              </a:tabLst>
            </a:pPr>
            <a:r>
              <a:rPr lang="en-US" sz="1800" dirty="0"/>
              <a:t>Virtual Tether alerts staff when a scanner moves out of range or is left off the charger too long—</a:t>
            </a:r>
            <a:br>
              <a:rPr lang="en-US" sz="1800" dirty="0"/>
            </a:br>
            <a:r>
              <a:rPr lang="en-US" sz="1800" dirty="0"/>
              <a:t>preventing device loss and ensuring scanners are charged and ready when clinicians need them.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F8E3BFF-384C-5489-5BFE-B4B69E2CCA71}"/>
              </a:ext>
            </a:extLst>
          </p:cNvPr>
          <p:cNvSpPr/>
          <p:nvPr/>
        </p:nvSpPr>
        <p:spPr>
          <a:xfrm>
            <a:off x="4262854" y="2099473"/>
            <a:ext cx="3675888" cy="3600286"/>
          </a:xfrm>
          <a:prstGeom prst="roundRect">
            <a:avLst>
              <a:gd name="adj" fmla="val 386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A49049-73C2-4815-896D-EC857E948284}"/>
              </a:ext>
            </a:extLst>
          </p:cNvPr>
          <p:cNvSpPr txBox="1"/>
          <p:nvPr/>
        </p:nvSpPr>
        <p:spPr>
          <a:xfrm>
            <a:off x="4510843" y="2306872"/>
            <a:ext cx="3249570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b="1" dirty="0">
                <a:solidFill>
                  <a:schemeClr val="bg1"/>
                </a:solidFill>
                <a:latin typeface="Zebra Sans" pitchFamily="2" charset="77"/>
              </a:rPr>
              <a:t>Scanner and cradle </a:t>
            </a:r>
            <a:br>
              <a:rPr lang="en-US" b="1" dirty="0">
                <a:solidFill>
                  <a:schemeClr val="bg1"/>
                </a:solidFill>
                <a:latin typeface="Zebra Sans" pitchFamily="2" charset="77"/>
              </a:rPr>
            </a:br>
            <a:r>
              <a:rPr lang="en-US" b="1" dirty="0">
                <a:solidFill>
                  <a:schemeClr val="bg1"/>
                </a:solidFill>
                <a:latin typeface="Zebra Sans" pitchFamily="2" charset="77"/>
              </a:rPr>
              <a:t>alerts—fully customizable</a:t>
            </a:r>
            <a:endParaRPr lang="en-US" sz="1500" b="1" dirty="0">
              <a:solidFill>
                <a:schemeClr val="accent2"/>
              </a:solidFill>
              <a:latin typeface="Zebra Sans" pitchFamily="2" charset="77"/>
            </a:endParaRPr>
          </a:p>
          <a:p>
            <a:pPr>
              <a:spcAft>
                <a:spcPts val="500"/>
              </a:spcAft>
            </a:pPr>
            <a:r>
              <a:rPr lang="en-US" sz="1500" b="1" dirty="0">
                <a:solidFill>
                  <a:schemeClr val="bg1"/>
                </a:solidFill>
                <a:latin typeface="Zebra Sans" pitchFamily="2" charset="77"/>
              </a:rPr>
              <a:t>Scanner alerts</a:t>
            </a:r>
          </a:p>
          <a:p>
            <a:pPr marL="228600" indent="-228600" eaLnBrk="0" fontAlgn="base" hangingPunct="0">
              <a:spcBef>
                <a:spcPct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Flashing LEDs</a:t>
            </a:r>
          </a:p>
          <a:p>
            <a:pPr marL="228600" indent="-228600" eaLnBrk="0" fontAlgn="base" hangingPunct="0">
              <a:spcBef>
                <a:spcPct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Haptic (vibration) </a:t>
            </a:r>
          </a:p>
          <a:p>
            <a:pPr marL="228600" indent="-228600" eaLnBrk="0" fontAlgn="base" hangingPunct="0">
              <a:spcBef>
                <a:spcPct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Speaker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Scanner illumination</a:t>
            </a:r>
          </a:p>
          <a:p>
            <a:pPr>
              <a:spcAft>
                <a:spcPts val="500"/>
              </a:spcAft>
              <a:buNone/>
            </a:pPr>
            <a:r>
              <a:rPr lang="en-US" sz="1500" b="1" dirty="0">
                <a:solidFill>
                  <a:schemeClr val="bg1"/>
                </a:solidFill>
                <a:latin typeface="Zebra Sans" pitchFamily="2" charset="77"/>
              </a:rPr>
              <a:t>Cradle alerts</a:t>
            </a:r>
          </a:p>
          <a:p>
            <a:pPr marL="228600" indent="-228600" eaLnBrk="0" fontAlgn="base" hangingPunct="0">
              <a:spcBef>
                <a:spcPct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Flashing LEDs</a:t>
            </a:r>
          </a:p>
          <a:p>
            <a:pPr marL="228600" indent="-228600" eaLnBrk="0" fontAlgn="base" hangingPunct="0">
              <a:spcBef>
                <a:spcPct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Speaker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Real-time alerts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3BA6455-49DC-C89B-3C73-0F9A0744255E}"/>
              </a:ext>
            </a:extLst>
          </p:cNvPr>
          <p:cNvSpPr/>
          <p:nvPr/>
        </p:nvSpPr>
        <p:spPr>
          <a:xfrm>
            <a:off x="8056084" y="2099473"/>
            <a:ext cx="3677945" cy="3600286"/>
          </a:xfrm>
          <a:prstGeom prst="roundRect">
            <a:avLst>
              <a:gd name="adj" fmla="val 386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FA9672-DACB-D081-2268-04A339A42793}"/>
              </a:ext>
            </a:extLst>
          </p:cNvPr>
          <p:cNvSpPr txBox="1"/>
          <p:nvPr/>
        </p:nvSpPr>
        <p:spPr>
          <a:xfrm>
            <a:off x="8250239" y="2306872"/>
            <a:ext cx="3529891" cy="3147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b="1" dirty="0">
                <a:solidFill>
                  <a:schemeClr val="bg1"/>
                </a:solidFill>
                <a:latin typeface="Zebra Sans" pitchFamily="2" charset="77"/>
              </a:rPr>
              <a:t>Flexible, IT-friendly configuration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Uses Bluetooth radio connection </a:t>
            </a:r>
            <a:br>
              <a:rPr lang="en-US" sz="1500" dirty="0">
                <a:solidFill>
                  <a:schemeClr val="bg1"/>
                </a:solidFill>
                <a:latin typeface="Zebra Sans" pitchFamily="2" charset="77"/>
              </a:rPr>
            </a:b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or Bluetooth beacons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Adjustable range via radio </a:t>
            </a:r>
            <a:br>
              <a:rPr lang="en-US" sz="1500" dirty="0">
                <a:solidFill>
                  <a:schemeClr val="bg1"/>
                </a:solidFill>
                <a:latin typeface="Zebra Sans" pitchFamily="2" charset="77"/>
              </a:rPr>
            </a:b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power settings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Works with Battery Preservation Mode to help devices stay charged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Alerts can be paused or disabled </a:t>
            </a:r>
            <a:br>
              <a:rPr lang="en-US" sz="1500" dirty="0">
                <a:solidFill>
                  <a:schemeClr val="bg1"/>
                </a:solidFill>
                <a:latin typeface="Zebra Sans" pitchFamily="2" charset="77"/>
              </a:rPr>
            </a:b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via trigger or cradle button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bg1"/>
                </a:solidFill>
                <a:latin typeface="Zebra Sans" pitchFamily="2" charset="77"/>
              </a:rPr>
              <a:t>Integrates with Zebra SW tools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B7BFD6E-9A2B-8303-5EAC-BBABD53A03EB}"/>
              </a:ext>
            </a:extLst>
          </p:cNvPr>
          <p:cNvSpPr/>
          <p:nvPr/>
        </p:nvSpPr>
        <p:spPr>
          <a:xfrm>
            <a:off x="487912" y="2099473"/>
            <a:ext cx="3657600" cy="3600286"/>
          </a:xfrm>
          <a:prstGeom prst="roundRect">
            <a:avLst>
              <a:gd name="adj" fmla="val 386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B360BF-79E3-023C-3D42-C395373F9631}"/>
              </a:ext>
            </a:extLst>
          </p:cNvPr>
          <p:cNvSpPr txBox="1"/>
          <p:nvPr/>
        </p:nvSpPr>
        <p:spPr>
          <a:xfrm>
            <a:off x="853096" y="2393281"/>
            <a:ext cx="3231429" cy="10569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80"/>
              </a:lnSpc>
              <a:spcBef>
                <a:spcPts val="300"/>
              </a:spcBef>
            </a:pPr>
            <a:r>
              <a:rPr lang="en-US" sz="2400" b="1" dirty="0">
                <a:solidFill>
                  <a:schemeClr val="accent2"/>
                </a:solidFill>
                <a:latin typeface="Zebra Sans Cnd ExtraBold" pitchFamily="2" charset="77"/>
              </a:rPr>
              <a:t>Real-time alerts keep scanners from going missing—and keep workflows moving  </a:t>
            </a:r>
          </a:p>
        </p:txBody>
      </p:sp>
      <p:pic>
        <p:nvPicPr>
          <p:cNvPr id="23" name="Picture 22" descr="A white barcode scanner&#10;&#10;AI-generated content may be incorrect.">
            <a:extLst>
              <a:ext uri="{FF2B5EF4-FFF2-40B4-BE49-F238E27FC236}">
                <a16:creationId xmlns:a16="http://schemas.microsoft.com/office/drawing/2014/main" id="{5A882F55-B899-0C57-4137-7A28E3BB30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7470" y="3880379"/>
            <a:ext cx="3329339" cy="349330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453C359-8602-88F5-A2B6-DCDA2D018871}"/>
              </a:ext>
            </a:extLst>
          </p:cNvPr>
          <p:cNvGrpSpPr/>
          <p:nvPr/>
        </p:nvGrpSpPr>
        <p:grpSpPr>
          <a:xfrm>
            <a:off x="4323491" y="5840937"/>
            <a:ext cx="7465186" cy="550531"/>
            <a:chOff x="457201" y="5769405"/>
            <a:chExt cx="7465186" cy="550531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DA778E3D-E91B-8597-DBC9-50C0EA993593}"/>
                </a:ext>
              </a:extLst>
            </p:cNvPr>
            <p:cNvSpPr/>
            <p:nvPr/>
          </p:nvSpPr>
          <p:spPr>
            <a:xfrm>
              <a:off x="457201" y="5769405"/>
              <a:ext cx="7410538" cy="550531"/>
            </a:xfrm>
            <a:prstGeom prst="roundRect">
              <a:avLst>
                <a:gd name="adj" fmla="val 25294"/>
              </a:avLst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sz="2000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25A2CBB-D30F-513E-CDF2-76E914BC4259}"/>
                </a:ext>
              </a:extLst>
            </p:cNvPr>
            <p:cNvSpPr txBox="1"/>
            <p:nvPr/>
          </p:nvSpPr>
          <p:spPr>
            <a:xfrm>
              <a:off x="1014690" y="5856079"/>
              <a:ext cx="690769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1600" dirty="0">
                  <a:latin typeface="Zebra Sans" pitchFamily="2" charset="77"/>
                </a:rPr>
                <a:t>Alerts are compatible with Night Mode to avoid disturbing patients</a:t>
              </a:r>
            </a:p>
          </p:txBody>
        </p:sp>
      </p:grpSp>
      <p:pic>
        <p:nvPicPr>
          <p:cNvPr id="30" name="Picture 29" descr="A black and white logo&#10;&#10;AI-generated content may be incorrect.">
            <a:extLst>
              <a:ext uri="{FF2B5EF4-FFF2-40B4-BE49-F238E27FC236}">
                <a16:creationId xmlns:a16="http://schemas.microsoft.com/office/drawing/2014/main" id="{113DCA1F-736B-9669-5EC4-862DF5C5B3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5218" y="5901349"/>
            <a:ext cx="391078" cy="39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6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057AE-732A-18E0-6ABC-A9B8EAD68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3510A5-A1C6-D3C2-7956-5C43E311AC47}"/>
              </a:ext>
            </a:extLst>
          </p:cNvPr>
          <p:cNvSpPr txBox="1">
            <a:spLocks/>
          </p:cNvSpPr>
          <p:nvPr/>
        </p:nvSpPr>
        <p:spPr>
          <a:xfrm>
            <a:off x="457199" y="1987726"/>
            <a:ext cx="6521055" cy="4683262"/>
          </a:xfrm>
          <a:prstGeom prst="rect">
            <a:avLst/>
          </a:prstGeom>
          <a:noFill/>
          <a:ln>
            <a:noFill/>
          </a:ln>
        </p:spPr>
        <p:txBody>
          <a:bodyPr vert="horz" lIns="0" tIns="91440" rIns="0" bIns="91440" rtlCol="0" anchor="t" anchorCtr="0">
            <a:noAutofit/>
          </a:bodyPr>
          <a:lstStyle/>
          <a:p>
            <a:pPr>
              <a:spcAft>
                <a:spcPts val="1500"/>
              </a:spcAft>
              <a:buClr>
                <a:schemeClr val="accent1"/>
              </a:buClr>
              <a:tabLst>
                <a:tab pos="3481930" algn="l"/>
              </a:tabLst>
            </a:pPr>
            <a:r>
              <a:rPr lang="en-US" sz="1600" b="1" dirty="0">
                <a:solidFill>
                  <a:schemeClr val="accent3"/>
                </a:solidFill>
                <a:latin typeface="Zebra Sans Bold" pitchFamily="2" charset="77"/>
              </a:rPr>
              <a:t>Sealed against dust and spills</a:t>
            </a:r>
            <a:br>
              <a:rPr lang="en-US" sz="1600" b="1" dirty="0">
                <a:solidFill>
                  <a:schemeClr val="accent3"/>
                </a:solidFill>
                <a:latin typeface="Zebra Sans Bold" pitchFamily="2" charset="77"/>
              </a:rPr>
            </a:br>
            <a:r>
              <a:rPr lang="en-US" sz="1600" dirty="0">
                <a:latin typeface="Zebra Sans" pitchFamily="2" charset="77"/>
              </a:rPr>
              <a:t>IP52 sealing protects against spills and dust</a:t>
            </a:r>
          </a:p>
          <a:p>
            <a:pPr>
              <a:spcAft>
                <a:spcPts val="1500"/>
              </a:spcAft>
              <a:buClr>
                <a:schemeClr val="accent1"/>
              </a:buClr>
              <a:tabLst>
                <a:tab pos="3481930" algn="l"/>
              </a:tabLst>
            </a:pPr>
            <a:r>
              <a:rPr lang="en-US" sz="1600" b="1" dirty="0">
                <a:solidFill>
                  <a:schemeClr val="accent3"/>
                </a:solidFill>
                <a:latin typeface="Zebra Sans Bold" pitchFamily="2" charset="77"/>
              </a:rPr>
              <a:t>Disinfectant-ready plastics </a:t>
            </a:r>
            <a:br>
              <a:rPr lang="en-US" sz="1600" b="1" dirty="0">
                <a:solidFill>
                  <a:schemeClr val="accent3"/>
                </a:solidFill>
                <a:latin typeface="Zebra Sans Bold" pitchFamily="2" charset="77"/>
              </a:rPr>
            </a:br>
            <a:r>
              <a:rPr lang="en-US" sz="1600" dirty="0">
                <a:latin typeface="Zebra Sans" pitchFamily="2" charset="77"/>
              </a:rPr>
              <a:t>Safe wipedowns with the widest selection of harsh disinfectants</a:t>
            </a:r>
          </a:p>
          <a:p>
            <a:pPr>
              <a:spcAft>
                <a:spcPts val="1500"/>
              </a:spcAft>
              <a:buClr>
                <a:schemeClr val="accent1"/>
              </a:buClr>
              <a:tabLst>
                <a:tab pos="3481930" algn="l"/>
              </a:tabLst>
            </a:pPr>
            <a:r>
              <a:rPr lang="en-US" sz="1600" b="1" dirty="0">
                <a:solidFill>
                  <a:schemeClr val="accent3"/>
                </a:solidFill>
                <a:latin typeface="Zebra Sans Bold" pitchFamily="2" charset="77"/>
              </a:rPr>
              <a:t>Built tough to survive accidental drops</a:t>
            </a:r>
            <a:br>
              <a:rPr lang="en-US" sz="1600" dirty="0">
                <a:latin typeface="Zebra Sans" pitchFamily="2" charset="77"/>
              </a:rPr>
            </a:br>
            <a:r>
              <a:rPr lang="en-US" sz="1600" dirty="0">
                <a:latin typeface="Zebra Sans" pitchFamily="2" charset="77"/>
              </a:rPr>
              <a:t>Survives multiple 6 ft. (1.8 m) drops to concrete – plus 10 ft (3 m) </a:t>
            </a:r>
            <a:br>
              <a:rPr lang="en-US" sz="1600" dirty="0">
                <a:latin typeface="Zebra Sans" pitchFamily="2" charset="77"/>
              </a:rPr>
            </a:br>
            <a:r>
              <a:rPr lang="en-US" sz="1600" dirty="0">
                <a:latin typeface="Zebra Sans" pitchFamily="2" charset="77"/>
              </a:rPr>
              <a:t>MIL drop spec (corded) and 8 ft (2.4 m) MIL drop spec (cordless) </a:t>
            </a:r>
          </a:p>
          <a:p>
            <a:pPr>
              <a:spcAft>
                <a:spcPts val="1500"/>
              </a:spcAft>
              <a:buClr>
                <a:schemeClr val="accent1"/>
              </a:buClr>
              <a:tabLst>
                <a:tab pos="3481930" algn="l"/>
              </a:tabLst>
            </a:pPr>
            <a:r>
              <a:rPr lang="en-US" sz="1600" b="1" dirty="0">
                <a:solidFill>
                  <a:schemeClr val="accent3"/>
                </a:solidFill>
                <a:latin typeface="Zebra Sans Bold" pitchFamily="2" charset="77"/>
              </a:rPr>
              <a:t>Subjected to a punishing tumble test</a:t>
            </a:r>
            <a:br>
              <a:rPr lang="en-US" sz="1600" dirty="0">
                <a:latin typeface="Zebra Sans" pitchFamily="2" charset="77"/>
              </a:rPr>
            </a:br>
            <a:r>
              <a:rPr lang="en-US" sz="1600" dirty="0">
                <a:latin typeface="Zebra Sans" pitchFamily="2" charset="77"/>
              </a:rPr>
              <a:t>Survives 2,000 tumbles in a 0.5 m tumbler that emulates </a:t>
            </a:r>
            <a:br>
              <a:rPr lang="en-US" sz="1600" dirty="0">
                <a:latin typeface="Zebra Sans" pitchFamily="2" charset="77"/>
              </a:rPr>
            </a:br>
            <a:r>
              <a:rPr lang="en-US" sz="1600" dirty="0">
                <a:latin typeface="Zebra Sans" pitchFamily="2" charset="77"/>
              </a:rPr>
              <a:t>everyday bumps and knocks</a:t>
            </a:r>
          </a:p>
          <a:p>
            <a:pPr>
              <a:spcAft>
                <a:spcPts val="1500"/>
              </a:spcAft>
              <a:buClr>
                <a:schemeClr val="accent1"/>
              </a:buClr>
            </a:pPr>
            <a:r>
              <a:rPr lang="en-US" sz="1600" b="1" dirty="0">
                <a:solidFill>
                  <a:schemeClr val="accent3"/>
                </a:solidFill>
                <a:latin typeface="Zebra Sans Bold" pitchFamily="2" charset="77"/>
              </a:rPr>
              <a:t>Hardened glass scan window</a:t>
            </a:r>
            <a:br>
              <a:rPr lang="en-US" sz="1600" dirty="0">
                <a:latin typeface="Zebra Sans" pitchFamily="2" charset="77"/>
              </a:rPr>
            </a:br>
            <a:r>
              <a:rPr lang="en-US" sz="1600" dirty="0">
                <a:latin typeface="Zebra Sans" pitchFamily="2" charset="77"/>
              </a:rPr>
              <a:t>Protects against scratches which can degrade scan performance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B762438C-830B-E90A-E671-184EDE1B7A56}"/>
              </a:ext>
            </a:extLst>
          </p:cNvPr>
          <p:cNvSpPr/>
          <p:nvPr/>
        </p:nvSpPr>
        <p:spPr>
          <a:xfrm>
            <a:off x="6978254" y="1842868"/>
            <a:ext cx="4732697" cy="4037427"/>
          </a:xfrm>
          <a:prstGeom prst="roundRect">
            <a:avLst>
              <a:gd name="adj" fmla="val 35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FA29368F-E3F7-022C-4B93-CA284D66E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369947"/>
          </a:xfrm>
        </p:spPr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1D6EDA0-AD9D-DA66-764E-C60B2A103ED2}"/>
              </a:ext>
            </a:extLst>
          </p:cNvPr>
          <p:cNvSpPr txBox="1">
            <a:spLocks/>
          </p:cNvSpPr>
          <p:nvPr/>
        </p:nvSpPr>
        <p:spPr>
          <a:xfrm>
            <a:off x="7304146" y="3537411"/>
            <a:ext cx="3567439" cy="179068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Zebra Sans Cnd ExtraBold" pitchFamily="2" charset="77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Zebra Sans Italic" pitchFamily="2" charset="77"/>
                <a:ea typeface="+mn-ea"/>
                <a:cs typeface="+mn-cs"/>
              </a:defRPr>
            </a:lvl2pPr>
            <a:lvl3pPr marL="14288" indent="0" algn="ctr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None/>
              <a:tabLst/>
              <a:defRPr sz="1400" b="0" i="0" kern="1200">
                <a:solidFill>
                  <a:schemeClr val="tx1"/>
                </a:solidFill>
                <a:latin typeface="Zebra Sans Italic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 Italic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 Italic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000" b="1" dirty="0">
                <a:solidFill>
                  <a:schemeClr val="bg1"/>
                </a:solidFill>
                <a:latin typeface="Zebra Sans Cnd ExtraBold"/>
              </a:rPr>
              <a:t>Less downtime. Fewer replacements. Lower total </a:t>
            </a:r>
            <a:br>
              <a:rPr lang="en-US" sz="4000" b="1" dirty="0">
                <a:solidFill>
                  <a:schemeClr val="bg1"/>
                </a:solidFill>
                <a:latin typeface="Zebra Sans Cnd ExtraBold"/>
              </a:rPr>
            </a:br>
            <a:r>
              <a:rPr lang="en-US" sz="4000" b="1" dirty="0">
                <a:solidFill>
                  <a:schemeClr val="bg1"/>
                </a:solidFill>
                <a:latin typeface="Zebra Sans Cnd ExtraBold"/>
              </a:rPr>
              <a:t>cost of ownership.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CFE0C2E2-FBD9-72A5-E89D-7C2B91183C0A}"/>
              </a:ext>
            </a:extLst>
          </p:cNvPr>
          <p:cNvSpPr txBox="1">
            <a:spLocks/>
          </p:cNvSpPr>
          <p:nvPr/>
        </p:nvSpPr>
        <p:spPr>
          <a:xfrm>
            <a:off x="457199" y="556011"/>
            <a:ext cx="7116945" cy="765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/>
              <a:t>Designed to withstand </a:t>
            </a:r>
            <a:br>
              <a:rPr lang="en-US" dirty="0"/>
            </a:br>
            <a:r>
              <a:rPr lang="en-US" dirty="0"/>
              <a:t>real-world clinical demands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3B76F80A-130C-7302-8D3B-BA7320964416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23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A1292E-304C-E11C-E937-A988FF4329C3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pic>
        <p:nvPicPr>
          <p:cNvPr id="3" name="Picture 2" descr="A barcode scanner on a black background&#10;&#10;AI-generated content may be incorrect.">
            <a:extLst>
              <a:ext uri="{FF2B5EF4-FFF2-40B4-BE49-F238E27FC236}">
                <a16:creationId xmlns:a16="http://schemas.microsoft.com/office/drawing/2014/main" id="{602C65CE-41A0-CC25-CAAF-4B53C8DEB5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05988" y="740984"/>
            <a:ext cx="1928812" cy="403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509EC-6F89-50D9-DB25-EFC0947E8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nurse talking to a patient&#10;&#10;AI-generated content may be incorrect.">
            <a:extLst>
              <a:ext uri="{FF2B5EF4-FFF2-40B4-BE49-F238E27FC236}">
                <a16:creationId xmlns:a16="http://schemas.microsoft.com/office/drawing/2014/main" id="{54AB6D8A-267C-9CEE-961A-4E29D8ACD1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C8A63C5-29D6-4694-C341-4F9CB185D3CE}"/>
              </a:ext>
            </a:extLst>
          </p:cNvPr>
          <p:cNvSpPr txBox="1">
            <a:spLocks/>
          </p:cNvSpPr>
          <p:nvPr/>
        </p:nvSpPr>
        <p:spPr>
          <a:xfrm rot="5400000">
            <a:off x="-191815" y="191813"/>
            <a:ext cx="6858002" cy="6474372"/>
          </a:xfrm>
          <a:prstGeom prst="rect">
            <a:avLst/>
          </a:prstGeom>
          <a:gradFill>
            <a:gsLst>
              <a:gs pos="37000">
                <a:schemeClr val="tx1">
                  <a:alpha val="0"/>
                  <a:lumMod val="74000"/>
                  <a:lumOff val="26000"/>
                </a:schemeClr>
              </a:gs>
              <a:gs pos="100000">
                <a:schemeClr val="tx1">
                  <a:alpha val="47000"/>
                </a:schemeClr>
              </a:gs>
            </a:gsLst>
            <a:lin ang="5400000" scaled="1"/>
          </a:gra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lang="en-US" sz="100" b="0" i="0" kern="1200" dirty="0">
                <a:solidFill>
                  <a:schemeClr val="tx1">
                    <a:alpha val="0"/>
                  </a:schemeClr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A8567ED7-0022-A895-B27A-C7FF0858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9" y="6545398"/>
            <a:ext cx="457200" cy="182880"/>
          </a:xfrm>
        </p:spPr>
        <p:txBody>
          <a:bodyPr/>
          <a:lstStyle/>
          <a:p>
            <a:pPr algn="r"/>
            <a:fld id="{1AD59F8F-821C-794D-AFBA-1518A32149B9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 algn="r"/>
              <a:t>24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7D1177E-9797-F28E-AE7F-E34E5004800C}"/>
              </a:ext>
            </a:extLst>
          </p:cNvPr>
          <p:cNvSpPr/>
          <p:nvPr/>
        </p:nvSpPr>
        <p:spPr>
          <a:xfrm>
            <a:off x="548639" y="708297"/>
            <a:ext cx="4274458" cy="2166147"/>
          </a:xfrm>
          <a:prstGeom prst="roundRect">
            <a:avLst>
              <a:gd name="adj" fmla="val 7634"/>
            </a:avLst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C2CAAE4-160E-DF2A-2D50-0F65F4E28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8431" y="1815280"/>
            <a:ext cx="3648571" cy="648277"/>
          </a:xfrm>
        </p:spPr>
        <p:txBody>
          <a:bodyPr/>
          <a:lstStyle/>
          <a:p>
            <a:r>
              <a:rPr lang="en-US" dirty="0">
                <a:solidFill>
                  <a:sysClr val="windowText" lastClr="000000"/>
                </a:solidFill>
              </a:rPr>
              <a:t>Get to know the DS8208-HC and DS8288-HC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2E8298-FA15-0002-48A4-E650E5C829D1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>
                    <a:lumMod val="7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F744063F-654E-BC7B-DDF7-7951F9BA36BB}"/>
              </a:ext>
            </a:extLst>
          </p:cNvPr>
          <p:cNvSpPr txBox="1">
            <a:spLocks/>
          </p:cNvSpPr>
          <p:nvPr/>
        </p:nvSpPr>
        <p:spPr>
          <a:xfrm>
            <a:off x="1018432" y="1083578"/>
            <a:ext cx="3334872" cy="6482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0" i="0" kern="1200" spc="0" baseline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ysClr val="windowText" lastClr="000000"/>
                </a:solidFill>
              </a:rPr>
              <a:t>Product Tour</a:t>
            </a:r>
          </a:p>
        </p:txBody>
      </p:sp>
    </p:spTree>
    <p:extLst>
      <p:ext uri="{BB962C8B-B14F-4D97-AF65-F5344CB8AC3E}">
        <p14:creationId xmlns:p14="http://schemas.microsoft.com/office/powerpoint/2010/main" val="268270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6F482-AA29-63B3-F89E-7D982085F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barcode scanner&#10;&#10;AI-generated content may be incorrect.">
            <a:extLst>
              <a:ext uri="{FF2B5EF4-FFF2-40B4-BE49-F238E27FC236}">
                <a16:creationId xmlns:a16="http://schemas.microsoft.com/office/drawing/2014/main" id="{52AA1CBD-4F94-D6F8-C442-CBE881CDC8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1723" y="1156367"/>
            <a:ext cx="4699528" cy="6266037"/>
          </a:xfrm>
          <a:prstGeom prst="rect">
            <a:avLst/>
          </a:prstGeom>
        </p:spPr>
      </p:pic>
      <p:pic>
        <p:nvPicPr>
          <p:cNvPr id="6" name="Picture 5" descr="A white and blue barcode scanner&#10;&#10;AI-generated content may be incorrect.">
            <a:extLst>
              <a:ext uri="{FF2B5EF4-FFF2-40B4-BE49-F238E27FC236}">
                <a16:creationId xmlns:a16="http://schemas.microsoft.com/office/drawing/2014/main" id="{78E1D377-094A-8D51-D5AD-6153FBA194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935" y="463850"/>
            <a:ext cx="5143500" cy="6858000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B0EFAE4-972A-D12E-F9A7-4AE4757CD8EC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Zebra Sans" pitchFamily="2" charset="77"/>
              </a:rPr>
              <a:pPr algn="r"/>
              <a:t>25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Zebra Sa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B5E7DC-C760-8EB0-6224-B2848F5F07AB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/>
                </a:solidFill>
                <a:latin typeface="Zebra Sans" pitchFamily="2" charset="77"/>
              </a:rPr>
              <a:t>ZEBRA TECHNOLOGIES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493C3F-8E66-3735-3884-A57793E6901D}"/>
              </a:ext>
            </a:extLst>
          </p:cNvPr>
          <p:cNvGrpSpPr/>
          <p:nvPr/>
        </p:nvGrpSpPr>
        <p:grpSpPr>
          <a:xfrm>
            <a:off x="802097" y="4703427"/>
            <a:ext cx="3538838" cy="469359"/>
            <a:chOff x="956521" y="3691279"/>
            <a:chExt cx="3538838" cy="469359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C854B45-0AB3-F2DC-C653-B4D5D15B1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55747" y="3824467"/>
              <a:ext cx="1339612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532B5E2-CE9C-9DF3-295E-5376B93185A3}"/>
                </a:ext>
              </a:extLst>
            </p:cNvPr>
            <p:cNvSpPr txBox="1"/>
            <p:nvPr/>
          </p:nvSpPr>
          <p:spPr>
            <a:xfrm>
              <a:off x="956521" y="3691279"/>
              <a:ext cx="2292883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852">
                <a:spcAft>
                  <a:spcPts val="300"/>
                </a:spcAft>
                <a:defRPr/>
              </a:pPr>
              <a:r>
                <a:rPr lang="en-US" altLang="zh-TW" sz="1200" dirty="0">
                  <a:solidFill>
                    <a:schemeClr val="accent2"/>
                  </a:solidFill>
                  <a:latin typeface="Zebra Mono ExtraBold" pitchFamily="2" charset="77"/>
                  <a:ea typeface="Roboto" pitchFamily="2" charset="0"/>
                  <a:cs typeface="Arial" panose="020B0604020202020204" pitchFamily="34" charset="0"/>
                </a:rPr>
                <a:t>MEDICAL GRADE PPSU MATERIAL </a:t>
              </a:r>
              <a:endParaRPr lang="en-GB" sz="1200" b="1" dirty="0">
                <a:solidFill>
                  <a:schemeClr val="accent2"/>
                </a:solidFill>
                <a:latin typeface="Zebra Mono ExtraBold" pitchFamily="2" charset="77"/>
              </a:endParaRP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Withstands aggressive cleaning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0930953-1160-D213-9FEA-17C58E83522C}"/>
              </a:ext>
            </a:extLst>
          </p:cNvPr>
          <p:cNvSpPr txBox="1"/>
          <p:nvPr/>
        </p:nvSpPr>
        <p:spPr>
          <a:xfrm>
            <a:off x="8298074" y="5059575"/>
            <a:ext cx="229288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HAPTIC FEEDBACK 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Ideal for night shifts and sound sensitive environments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99E4B-5128-0FE4-2E3A-A0A41BD2CC8A}"/>
              </a:ext>
            </a:extLst>
          </p:cNvPr>
          <p:cNvSpPr txBox="1"/>
          <p:nvPr/>
        </p:nvSpPr>
        <p:spPr>
          <a:xfrm>
            <a:off x="9435825" y="1730737"/>
            <a:ext cx="20399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2 MP SENSOR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Enhanced scan performance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56445A-1542-9AAB-9E92-9A1A58510167}"/>
              </a:ext>
            </a:extLst>
          </p:cNvPr>
          <p:cNvSpPr txBox="1"/>
          <p:nvPr/>
        </p:nvSpPr>
        <p:spPr>
          <a:xfrm>
            <a:off x="9220692" y="2463594"/>
            <a:ext cx="2357424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DEEPLY RECESSED SCAN WINDOW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Protects against scratches and other damage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344626B5-11B4-5803-B3ED-DB0CE430A625}"/>
              </a:ext>
            </a:extLst>
          </p:cNvPr>
          <p:cNvSpPr txBox="1">
            <a:spLocks/>
          </p:cNvSpPr>
          <p:nvPr/>
        </p:nvSpPr>
        <p:spPr>
          <a:xfrm>
            <a:off x="457199" y="556011"/>
            <a:ext cx="7116945" cy="765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</a:rPr>
              <a:t>DS8208-HC Corded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749F29-C66A-6E2A-542C-368AA63DD9A3}"/>
              </a:ext>
            </a:extLst>
          </p:cNvPr>
          <p:cNvSpPr txBox="1"/>
          <p:nvPr/>
        </p:nvSpPr>
        <p:spPr>
          <a:xfrm>
            <a:off x="8744582" y="3551036"/>
            <a:ext cx="2357424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SEALED INDUCTIVE TRIGGER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US" altLang="zh-TW" sz="1000" dirty="0">
                <a:solidFill>
                  <a:schemeClr val="bg1"/>
                </a:solidFill>
                <a:latin typeface="Zebra Sans" pitchFamily="2" charset="77"/>
                <a:ea typeface="Roboto" pitchFamily="2" charset="0"/>
                <a:cs typeface="Arial" panose="020B0604020202020204" pitchFamily="34" charset="0"/>
              </a:rPr>
              <a:t>Seamless design, r</a:t>
            </a:r>
            <a:r>
              <a:rPr lang="en-US" sz="1000" dirty="0">
                <a:solidFill>
                  <a:schemeClr val="bg1"/>
                </a:solidFill>
                <a:latin typeface="Zebra Sans" pitchFamily="2" charset="77"/>
              </a:rPr>
              <a:t>emoves a common point of microbial buildup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AD75F35-640F-3F94-183E-A7F694543C11}"/>
              </a:ext>
            </a:extLst>
          </p:cNvPr>
          <p:cNvCxnSpPr>
            <a:cxnSpLocks/>
          </p:cNvCxnSpPr>
          <p:nvPr/>
        </p:nvCxnSpPr>
        <p:spPr>
          <a:xfrm>
            <a:off x="6808497" y="5178262"/>
            <a:ext cx="1494061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41E9F4-9726-9F1C-86D2-5894701865EE}"/>
              </a:ext>
            </a:extLst>
          </p:cNvPr>
          <p:cNvGrpSpPr/>
          <p:nvPr/>
        </p:nvGrpSpPr>
        <p:grpSpPr>
          <a:xfrm>
            <a:off x="1013700" y="2226086"/>
            <a:ext cx="3443889" cy="777136"/>
            <a:chOff x="1165781" y="1738300"/>
            <a:chExt cx="3443889" cy="777136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7394726-137D-2720-C163-AF7B22482A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1712" y="1854965"/>
              <a:ext cx="1787958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EE3B3A-9C44-E674-F83B-D123C4049C1E}"/>
                </a:ext>
              </a:extLst>
            </p:cNvPr>
            <p:cNvSpPr txBox="1"/>
            <p:nvPr/>
          </p:nvSpPr>
          <p:spPr>
            <a:xfrm>
              <a:off x="1165781" y="1738300"/>
              <a:ext cx="2039924" cy="777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0" defTabSz="913852">
                <a:lnSpc>
                  <a:spcPct val="100000"/>
                </a:lnSpc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>
                  <a:solidFill>
                    <a:schemeClr val="accent2"/>
                  </a:solidFill>
                  <a:latin typeface="Zebra Mono ExtraBold" pitchFamily="2" charset="77"/>
                </a:rPr>
                <a:t>MULTI-FUNCTION KEY</a:t>
              </a: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Programmable, use it as a second trigger, interface with a different host app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7E71CD-27CB-9894-7E38-689A8899FF9E}"/>
              </a:ext>
            </a:extLst>
          </p:cNvPr>
          <p:cNvCxnSpPr>
            <a:cxnSpLocks/>
          </p:cNvCxnSpPr>
          <p:nvPr/>
        </p:nvCxnSpPr>
        <p:spPr>
          <a:xfrm>
            <a:off x="8492809" y="1878635"/>
            <a:ext cx="967847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BB95A2-B40C-A2D8-4A96-0024F93301EF}"/>
              </a:ext>
            </a:extLst>
          </p:cNvPr>
          <p:cNvCxnSpPr>
            <a:cxnSpLocks/>
          </p:cNvCxnSpPr>
          <p:nvPr/>
        </p:nvCxnSpPr>
        <p:spPr>
          <a:xfrm>
            <a:off x="7722061" y="2598358"/>
            <a:ext cx="1505688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98C74FD-E8A5-2582-85C5-B0B8D2FB1334}"/>
              </a:ext>
            </a:extLst>
          </p:cNvPr>
          <p:cNvCxnSpPr>
            <a:cxnSpLocks/>
          </p:cNvCxnSpPr>
          <p:nvPr/>
        </p:nvCxnSpPr>
        <p:spPr>
          <a:xfrm>
            <a:off x="7259070" y="3680766"/>
            <a:ext cx="1494061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4832CB8A-C776-0E13-E58B-826AA0F57FDB}"/>
              </a:ext>
            </a:extLst>
          </p:cNvPr>
          <p:cNvGrpSpPr/>
          <p:nvPr/>
        </p:nvGrpSpPr>
        <p:grpSpPr>
          <a:xfrm>
            <a:off x="1048165" y="3464230"/>
            <a:ext cx="2924470" cy="623248"/>
            <a:chOff x="1570889" y="3683982"/>
            <a:chExt cx="2924470" cy="623248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FCD288A-ED9D-7769-D875-33C6BFD34B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80224" y="3824467"/>
              <a:ext cx="1115135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1E5A46-49F6-D6DA-599A-ACEC83644B54}"/>
                </a:ext>
              </a:extLst>
            </p:cNvPr>
            <p:cNvSpPr txBox="1"/>
            <p:nvPr/>
          </p:nvSpPr>
          <p:spPr>
            <a:xfrm>
              <a:off x="1570889" y="3683982"/>
              <a:ext cx="229288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852">
                <a:spcAft>
                  <a:spcPts val="300"/>
                </a:spcAft>
                <a:defRPr/>
              </a:pPr>
              <a:r>
                <a:rPr lang="en-US" altLang="zh-TW" sz="1200" dirty="0">
                  <a:solidFill>
                    <a:schemeClr val="accent2"/>
                  </a:solidFill>
                  <a:latin typeface="Zebra Mono ExtraBold" pitchFamily="2" charset="77"/>
                  <a:ea typeface="Roboto" pitchFamily="2" charset="0"/>
                  <a:cs typeface="Arial" panose="020B0604020202020204" pitchFamily="34" charset="0"/>
                </a:rPr>
                <a:t>ANTIMICROBIAL LABELS</a:t>
              </a:r>
              <a:endParaRPr lang="en-GB" sz="1200" b="1" dirty="0">
                <a:solidFill>
                  <a:schemeClr val="accent2"/>
                </a:solidFill>
                <a:latin typeface="Zebra Mono ExtraBold" pitchFamily="2" charset="77"/>
              </a:endParaRP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Adds another layer of </a:t>
              </a:r>
              <a:b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</a:b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infection control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52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2152F-0263-7234-1EE7-2D02E2130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white barcode scanner&#10;&#10;AI-generated content may be incorrect.">
            <a:extLst>
              <a:ext uri="{FF2B5EF4-FFF2-40B4-BE49-F238E27FC236}">
                <a16:creationId xmlns:a16="http://schemas.microsoft.com/office/drawing/2014/main" id="{A699C455-FC0F-418D-5B35-727D4957BF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930" y="904927"/>
            <a:ext cx="4552015" cy="6069353"/>
          </a:xfrm>
          <a:prstGeom prst="rect">
            <a:avLst/>
          </a:prstGeom>
        </p:spPr>
      </p:pic>
      <p:pic>
        <p:nvPicPr>
          <p:cNvPr id="35" name="Picture 34" descr="A white and blue scanner&#10;&#10;AI-generated content may be incorrect.">
            <a:extLst>
              <a:ext uri="{FF2B5EF4-FFF2-40B4-BE49-F238E27FC236}">
                <a16:creationId xmlns:a16="http://schemas.microsoft.com/office/drawing/2014/main" id="{9125A659-08F3-27C2-6FAA-9359E97F74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1487" y="521454"/>
            <a:ext cx="4865222" cy="6486963"/>
          </a:xfrm>
          <a:prstGeom prst="rect">
            <a:avLst/>
          </a:prstGeom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A16C1F24-299E-36A9-329A-D2070F060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EC9DF5F-A17A-32FC-F381-23E5864514F4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/>
                </a:solidFill>
                <a:latin typeface="Zebra Sans" pitchFamily="2" charset="77"/>
              </a:rPr>
              <a:pPr algn="r"/>
              <a:t>26</a:t>
            </a:fld>
            <a:endParaRPr lang="en-US" dirty="0">
              <a:solidFill>
                <a:schemeClr val="bg1"/>
              </a:solidFill>
              <a:latin typeface="Zebra Sa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7CFF50-2C42-99AF-2AB9-FE938CA799F8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/>
                </a:solidFill>
                <a:latin typeface="Zebra Sans" pitchFamily="2" charset="77"/>
              </a:rPr>
              <a:t>ZEBRA TECHNOLOGIES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D84C2B-260E-01F5-AB20-72B61671F327}"/>
              </a:ext>
            </a:extLst>
          </p:cNvPr>
          <p:cNvGrpSpPr/>
          <p:nvPr/>
        </p:nvGrpSpPr>
        <p:grpSpPr>
          <a:xfrm>
            <a:off x="831195" y="4593728"/>
            <a:ext cx="3414002" cy="1309687"/>
            <a:chOff x="1133536" y="3581580"/>
            <a:chExt cx="3414002" cy="130968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6DB7C74-4E3A-D35F-4A1D-4B00CDDF6183}"/>
                </a:ext>
              </a:extLst>
            </p:cNvPr>
            <p:cNvCxnSpPr>
              <a:cxnSpLocks/>
              <a:endCxn id="28" idx="3"/>
            </p:cNvCxnSpPr>
            <p:nvPr/>
          </p:nvCxnSpPr>
          <p:spPr>
            <a:xfrm flipH="1" flipV="1">
              <a:off x="3426419" y="3816260"/>
              <a:ext cx="1121119" cy="820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240021-9FCC-5947-4055-D7E8D8E99946}"/>
                </a:ext>
              </a:extLst>
            </p:cNvPr>
            <p:cNvSpPr txBox="1"/>
            <p:nvPr/>
          </p:nvSpPr>
          <p:spPr>
            <a:xfrm>
              <a:off x="1133536" y="3581580"/>
              <a:ext cx="2292883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852">
                <a:spcAft>
                  <a:spcPts val="300"/>
                </a:spcAft>
                <a:defRPr/>
              </a:pPr>
              <a:r>
                <a:rPr lang="en-US" altLang="zh-TW" sz="1200" dirty="0">
                  <a:solidFill>
                    <a:schemeClr val="accent2"/>
                  </a:solidFill>
                  <a:latin typeface="Zebra Mono ExtraBold" pitchFamily="2" charset="77"/>
                  <a:ea typeface="Roboto" pitchFamily="2" charset="0"/>
                  <a:cs typeface="Arial" panose="020B0604020202020204" pitchFamily="34" charset="0"/>
                </a:rPr>
                <a:t>MEDICAL GRADE PPSU MATERIAL </a:t>
              </a:r>
              <a:endParaRPr lang="en-GB" sz="1200" b="1" dirty="0">
                <a:solidFill>
                  <a:schemeClr val="accent2"/>
                </a:solidFill>
                <a:latin typeface="Zebra Mono ExtraBold" pitchFamily="2" charset="77"/>
              </a:endParaRP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Withstands aggressive cleaning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6B061C8-06A6-07A9-0D3B-556B9397FF9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2919" y="4883060"/>
              <a:ext cx="1121119" cy="820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01E0AF7-3C7C-3DF1-2D0D-3957EBE50457}"/>
              </a:ext>
            </a:extLst>
          </p:cNvPr>
          <p:cNvGrpSpPr/>
          <p:nvPr/>
        </p:nvGrpSpPr>
        <p:grpSpPr>
          <a:xfrm>
            <a:off x="7967060" y="4749827"/>
            <a:ext cx="2631916" cy="1593266"/>
            <a:chOff x="8295188" y="3527866"/>
            <a:chExt cx="2631916" cy="159326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87FBD2-97AB-C189-E43F-85B46A8E986B}"/>
                </a:ext>
              </a:extLst>
            </p:cNvPr>
            <p:cNvSpPr txBox="1"/>
            <p:nvPr/>
          </p:nvSpPr>
          <p:spPr>
            <a:xfrm>
              <a:off x="8634221" y="3527866"/>
              <a:ext cx="229288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852">
                <a:spcAft>
                  <a:spcPts val="300"/>
                </a:spcAft>
                <a:defRPr/>
              </a:pPr>
              <a:r>
                <a:rPr lang="en-GB" sz="1200" b="1" dirty="0">
                  <a:solidFill>
                    <a:schemeClr val="accent2"/>
                  </a:solidFill>
                  <a:latin typeface="Zebra Mono ExtraBold" pitchFamily="2" charset="77"/>
                </a:rPr>
                <a:t>HAPTIC FEEDBACK </a:t>
              </a: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Ideal for night shifts and sound sensitive environments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571F9C-98EE-3086-0406-623CB73FF9FA}"/>
                </a:ext>
              </a:extLst>
            </p:cNvPr>
            <p:cNvSpPr txBox="1"/>
            <p:nvPr/>
          </p:nvSpPr>
          <p:spPr>
            <a:xfrm>
              <a:off x="8295188" y="4651773"/>
              <a:ext cx="2292883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852">
                <a:spcAft>
                  <a:spcPts val="300"/>
                </a:spcAft>
                <a:defRPr/>
              </a:pPr>
              <a:r>
                <a:rPr lang="en-GB" sz="1200" b="1" dirty="0">
                  <a:solidFill>
                    <a:schemeClr val="accent2"/>
                  </a:solidFill>
                  <a:latin typeface="Zebra Mono ExtraBold" pitchFamily="2" charset="77"/>
                </a:rPr>
                <a:t>CAPPED SCREW DESIGN</a:t>
              </a: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Easier to clean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0F51688-D62D-E32B-9230-40BF58442310}"/>
              </a:ext>
            </a:extLst>
          </p:cNvPr>
          <p:cNvSpPr txBox="1"/>
          <p:nvPr/>
        </p:nvSpPr>
        <p:spPr>
          <a:xfrm>
            <a:off x="9378970" y="1714695"/>
            <a:ext cx="20399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dirty="0">
                <a:solidFill>
                  <a:schemeClr val="accent2"/>
                </a:solidFill>
                <a:latin typeface="Zebra Mono ExtraBold" pitchFamily="2" charset="77"/>
              </a:rPr>
              <a:t>2 MP SENSOR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Enhanced scan performance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78230-2336-C04E-7491-C1154AA0A2BF}"/>
              </a:ext>
            </a:extLst>
          </p:cNvPr>
          <p:cNvSpPr txBox="1"/>
          <p:nvPr/>
        </p:nvSpPr>
        <p:spPr>
          <a:xfrm>
            <a:off x="9220220" y="2495678"/>
            <a:ext cx="2357424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DEEPLY RECESSED SCAN WINDOW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Protects against scratches and other damage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D644B784-CDC7-8DB8-8704-326E44B6BFAD}"/>
              </a:ext>
            </a:extLst>
          </p:cNvPr>
          <p:cNvSpPr txBox="1">
            <a:spLocks/>
          </p:cNvSpPr>
          <p:nvPr/>
        </p:nvSpPr>
        <p:spPr>
          <a:xfrm>
            <a:off x="457199" y="556011"/>
            <a:ext cx="7116945" cy="765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</a:rPr>
              <a:t>DS8288-HC Cordless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5EA711-3C31-2FF0-5B8C-97E690BBCAF8}"/>
              </a:ext>
            </a:extLst>
          </p:cNvPr>
          <p:cNvSpPr txBox="1"/>
          <p:nvPr/>
        </p:nvSpPr>
        <p:spPr>
          <a:xfrm>
            <a:off x="8744110" y="3551036"/>
            <a:ext cx="2357424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SEALED INDUCTIVE TRIGGER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US" altLang="zh-TW" sz="1000" dirty="0">
                <a:solidFill>
                  <a:schemeClr val="bg1"/>
                </a:solidFill>
                <a:latin typeface="Zebra Sans" pitchFamily="2" charset="77"/>
                <a:ea typeface="Roboto" pitchFamily="2" charset="0"/>
                <a:cs typeface="Arial" panose="020B0604020202020204" pitchFamily="34" charset="0"/>
              </a:rPr>
              <a:t>Seamless design, r</a:t>
            </a:r>
            <a:r>
              <a:rPr lang="en-US" sz="1000" dirty="0">
                <a:solidFill>
                  <a:schemeClr val="bg1"/>
                </a:solidFill>
                <a:latin typeface="Zebra Sans" pitchFamily="2" charset="77"/>
              </a:rPr>
              <a:t>emoves a common point of microbial buildup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8B5E0C3-701A-95D9-6566-ECB690EA9325}"/>
              </a:ext>
            </a:extLst>
          </p:cNvPr>
          <p:cNvCxnSpPr>
            <a:cxnSpLocks/>
          </p:cNvCxnSpPr>
          <p:nvPr/>
        </p:nvCxnSpPr>
        <p:spPr>
          <a:xfrm flipH="1">
            <a:off x="6996086" y="4948724"/>
            <a:ext cx="1169641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AD53D63-5EC8-7C29-0DE3-056AC8201197}"/>
              </a:ext>
            </a:extLst>
          </p:cNvPr>
          <p:cNvCxnSpPr>
            <a:cxnSpLocks/>
          </p:cNvCxnSpPr>
          <p:nvPr/>
        </p:nvCxnSpPr>
        <p:spPr>
          <a:xfrm flipH="1">
            <a:off x="8509000" y="1878635"/>
            <a:ext cx="763398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EBDE93-D900-6B4D-54E5-2601BFEDE799}"/>
              </a:ext>
            </a:extLst>
          </p:cNvPr>
          <p:cNvCxnSpPr>
            <a:cxnSpLocks/>
          </p:cNvCxnSpPr>
          <p:nvPr/>
        </p:nvCxnSpPr>
        <p:spPr>
          <a:xfrm flipH="1">
            <a:off x="7726159" y="2598358"/>
            <a:ext cx="1494061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D56ECD9-23F6-3F70-B9B9-DEBB289C0F45}"/>
              </a:ext>
            </a:extLst>
          </p:cNvPr>
          <p:cNvCxnSpPr>
            <a:cxnSpLocks/>
          </p:cNvCxnSpPr>
          <p:nvPr/>
        </p:nvCxnSpPr>
        <p:spPr>
          <a:xfrm flipH="1">
            <a:off x="7407610" y="3680766"/>
            <a:ext cx="119760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A566CC4-C005-60A8-F059-E2BC6CB49B0B}"/>
              </a:ext>
            </a:extLst>
          </p:cNvPr>
          <p:cNvSpPr txBox="1"/>
          <p:nvPr/>
        </p:nvSpPr>
        <p:spPr>
          <a:xfrm>
            <a:off x="1015920" y="5372538"/>
            <a:ext cx="232295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INTERCHANGEABLE </a:t>
            </a:r>
            <a:b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</a:b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POWER OPTIONS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3500 mAh smart Li-Ion battery</a:t>
            </a:r>
            <a:b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</a:b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or 1000F supercapacitor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3E6C75-F1D8-113C-496D-0A4C6EFB9C09}"/>
              </a:ext>
            </a:extLst>
          </p:cNvPr>
          <p:cNvGrpSpPr/>
          <p:nvPr/>
        </p:nvGrpSpPr>
        <p:grpSpPr>
          <a:xfrm>
            <a:off x="911109" y="2013925"/>
            <a:ext cx="3443889" cy="777136"/>
            <a:chOff x="1165781" y="1738300"/>
            <a:chExt cx="3443889" cy="77713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5E24EB7-B950-AFA0-D916-A8B6106348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1712" y="1854965"/>
              <a:ext cx="1787958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F65053-D592-C4DD-51EC-919FCA9068D2}"/>
                </a:ext>
              </a:extLst>
            </p:cNvPr>
            <p:cNvSpPr txBox="1"/>
            <p:nvPr/>
          </p:nvSpPr>
          <p:spPr>
            <a:xfrm>
              <a:off x="1165781" y="1738300"/>
              <a:ext cx="2039924" cy="777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0" defTabSz="913852">
                <a:lnSpc>
                  <a:spcPct val="100000"/>
                </a:lnSpc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>
                  <a:solidFill>
                    <a:schemeClr val="accent2"/>
                  </a:solidFill>
                  <a:latin typeface="Zebra Mono ExtraBold" pitchFamily="2" charset="77"/>
                </a:rPr>
                <a:t>MULTI-FUNCTION KEY</a:t>
              </a: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Programmable, use it as a second trigger, interface with a different host app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016C26-65BE-E151-F298-E356854185B5}"/>
              </a:ext>
            </a:extLst>
          </p:cNvPr>
          <p:cNvGrpSpPr/>
          <p:nvPr/>
        </p:nvGrpSpPr>
        <p:grpSpPr>
          <a:xfrm>
            <a:off x="945574" y="3252069"/>
            <a:ext cx="2924470" cy="623248"/>
            <a:chOff x="1570889" y="3683982"/>
            <a:chExt cx="2924470" cy="62324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3FCE631-8513-90EF-63A8-FBEC3E4B28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80224" y="3824467"/>
              <a:ext cx="1115135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1FE4BA-2B72-BAC2-8933-A3519ED2E8DE}"/>
                </a:ext>
              </a:extLst>
            </p:cNvPr>
            <p:cNvSpPr txBox="1"/>
            <p:nvPr/>
          </p:nvSpPr>
          <p:spPr>
            <a:xfrm>
              <a:off x="1570889" y="3683982"/>
              <a:ext cx="229288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852">
                <a:spcAft>
                  <a:spcPts val="300"/>
                </a:spcAft>
                <a:defRPr/>
              </a:pPr>
              <a:r>
                <a:rPr lang="en-US" altLang="zh-TW" sz="1200" dirty="0">
                  <a:solidFill>
                    <a:schemeClr val="accent2"/>
                  </a:solidFill>
                  <a:latin typeface="Zebra Mono ExtraBold" pitchFamily="2" charset="77"/>
                  <a:ea typeface="Roboto" pitchFamily="2" charset="0"/>
                  <a:cs typeface="Arial" panose="020B0604020202020204" pitchFamily="34" charset="0"/>
                </a:rPr>
                <a:t>ANTIMICROBIAL LABELS</a:t>
              </a:r>
              <a:endParaRPr lang="en-GB" sz="1200" b="1" dirty="0">
                <a:solidFill>
                  <a:schemeClr val="accent2"/>
                </a:solidFill>
                <a:latin typeface="Zebra Mono ExtraBold" pitchFamily="2" charset="77"/>
              </a:endParaRPr>
            </a:p>
            <a:p>
              <a:pPr marL="68263" indent="-68263" defTabSz="914126">
                <a:buFont typeface="Arial" panose="020B0604020202020204" pitchFamily="34" charset="0"/>
                <a:buChar char="•"/>
                <a:defRPr/>
              </a:pP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Adds another layer of </a:t>
              </a:r>
              <a:b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</a:br>
              <a:r>
                <a:rPr lang="en-GB" sz="1000" dirty="0">
                  <a:solidFill>
                    <a:schemeClr val="bg1"/>
                  </a:solidFill>
                  <a:latin typeface="Zebra Sans" pitchFamily="2" charset="77"/>
                  <a:ea typeface="MS PGothic" pitchFamily="34" charset="-128"/>
                </a:rPr>
                <a:t>infection control</a:t>
              </a:r>
              <a:endPara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CD6317C-707C-B5BA-8915-950D82F54BE4}"/>
              </a:ext>
            </a:extLst>
          </p:cNvPr>
          <p:cNvCxnSpPr>
            <a:cxnSpLocks/>
          </p:cNvCxnSpPr>
          <p:nvPr/>
        </p:nvCxnSpPr>
        <p:spPr>
          <a:xfrm flipH="1">
            <a:off x="7175500" y="6041862"/>
            <a:ext cx="654878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23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93923-FCB7-9A38-3721-09198E0A2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ue scanner&#10;&#10;AI-generated content may be incorrect.">
            <a:extLst>
              <a:ext uri="{FF2B5EF4-FFF2-40B4-BE49-F238E27FC236}">
                <a16:creationId xmlns:a16="http://schemas.microsoft.com/office/drawing/2014/main" id="{B6AB8759-39E5-D4BC-D60E-3CCDC98BB9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391" y="606327"/>
            <a:ext cx="4794988" cy="6393317"/>
          </a:xfrm>
          <a:prstGeom prst="rect">
            <a:avLst/>
          </a:prstGeom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C4C6D4B9-D0E2-3A0E-33FB-4996AE96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4986CDF-9789-AD86-02D8-7247A1791B42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/>
                </a:solidFill>
                <a:latin typeface="Zebra Sans" pitchFamily="2" charset="77"/>
              </a:rPr>
              <a:pPr algn="r"/>
              <a:t>27</a:t>
            </a:fld>
            <a:endParaRPr lang="en-US" dirty="0">
              <a:solidFill>
                <a:schemeClr val="bg1"/>
              </a:solidFill>
              <a:latin typeface="Zebra Sans" pitchFamily="2" charset="77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219C974F-DFE0-0948-CD46-D47988AD6B4F}"/>
              </a:ext>
            </a:extLst>
          </p:cNvPr>
          <p:cNvSpPr txBox="1">
            <a:spLocks/>
          </p:cNvSpPr>
          <p:nvPr/>
        </p:nvSpPr>
        <p:spPr>
          <a:xfrm>
            <a:off x="457199" y="556011"/>
            <a:ext cx="7116945" cy="765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</a:rPr>
              <a:t>Presentation Cradle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CA838C-1EDA-EA03-69CA-0817C6A26427}"/>
              </a:ext>
            </a:extLst>
          </p:cNvPr>
          <p:cNvSpPr txBox="1"/>
          <p:nvPr/>
        </p:nvSpPr>
        <p:spPr>
          <a:xfrm>
            <a:off x="1435660" y="5176838"/>
            <a:ext cx="20399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DUAL-SIDED LEDs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Easy to see 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95AB52D-9504-0C04-330E-A7A2886393D0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6150895" y="3802799"/>
            <a:ext cx="156233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87F355-57DC-ECAA-1FBA-3BE03306E5E2}"/>
              </a:ext>
            </a:extLst>
          </p:cNvPr>
          <p:cNvCxnSpPr>
            <a:cxnSpLocks/>
          </p:cNvCxnSpPr>
          <p:nvPr/>
        </p:nvCxnSpPr>
        <p:spPr>
          <a:xfrm flipH="1">
            <a:off x="6559612" y="2652063"/>
            <a:ext cx="1171097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2A7A226-1692-0A63-F516-CDE9E3D0FDFC}"/>
              </a:ext>
            </a:extLst>
          </p:cNvPr>
          <p:cNvSpPr txBox="1"/>
          <p:nvPr/>
        </p:nvSpPr>
        <p:spPr>
          <a:xfrm>
            <a:off x="7713228" y="3568119"/>
            <a:ext cx="20399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HANDLE SCOOP</a:t>
            </a:r>
          </a:p>
          <a:p>
            <a:pPr marL="68263" marR="0" lvl="0" indent="-68263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Zebra Sans" pitchFamily="2" charset="77"/>
                <a:ea typeface="MS PGothic" pitchFamily="34" charset="-128"/>
              </a:rPr>
              <a:t>Provides additional stability </a:t>
            </a:r>
            <a:endParaRPr kumimoji="0" lang="en-US" sz="1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ECF841F-D96D-508C-7291-F9BE17F36D8E}"/>
              </a:ext>
            </a:extLst>
          </p:cNvPr>
          <p:cNvCxnSpPr>
            <a:cxnSpLocks/>
          </p:cNvCxnSpPr>
          <p:nvPr/>
        </p:nvCxnSpPr>
        <p:spPr>
          <a:xfrm flipH="1">
            <a:off x="6155913" y="5145983"/>
            <a:ext cx="1557315" cy="1693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F0872B1-C080-E7FA-CEB1-A3E666A2527A}"/>
              </a:ext>
            </a:extLst>
          </p:cNvPr>
          <p:cNvSpPr txBox="1"/>
          <p:nvPr/>
        </p:nvSpPr>
        <p:spPr>
          <a:xfrm>
            <a:off x="7713228" y="4999503"/>
            <a:ext cx="281527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PAGER BUTTON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Track down a misplaced scanner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FFDE42-5B8A-552D-97BE-23D271883A58}"/>
              </a:ext>
            </a:extLst>
          </p:cNvPr>
          <p:cNvSpPr txBox="1"/>
          <p:nvPr/>
        </p:nvSpPr>
        <p:spPr>
          <a:xfrm>
            <a:off x="7713228" y="5847521"/>
            <a:ext cx="281527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CABLE MANAGEMENT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1 front cable exit, 2 rear cable exits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973E36-1D2B-CD1A-6D01-EF863607E602}"/>
              </a:ext>
            </a:extLst>
          </p:cNvPr>
          <p:cNvSpPr txBox="1"/>
          <p:nvPr/>
        </p:nvSpPr>
        <p:spPr>
          <a:xfrm>
            <a:off x="1435660" y="4126137"/>
            <a:ext cx="20399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COMPACT FOOTPRINT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75mm x 125mm x 94mm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23FA695-C3A2-6A9A-1A26-4A909C6062D0}"/>
              </a:ext>
            </a:extLst>
          </p:cNvPr>
          <p:cNvCxnSpPr>
            <a:cxnSpLocks/>
          </p:cNvCxnSpPr>
          <p:nvPr/>
        </p:nvCxnSpPr>
        <p:spPr>
          <a:xfrm flipH="1">
            <a:off x="2823881" y="5310610"/>
            <a:ext cx="1802757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BA377D1-BFD1-6847-2DEC-FAB413515107}"/>
              </a:ext>
            </a:extLst>
          </p:cNvPr>
          <p:cNvCxnSpPr>
            <a:cxnSpLocks/>
          </p:cNvCxnSpPr>
          <p:nvPr/>
        </p:nvCxnSpPr>
        <p:spPr>
          <a:xfrm flipH="1">
            <a:off x="2959884" y="4271251"/>
            <a:ext cx="126320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2949DDB-B0B5-0C36-8DFD-BE8AC3B6C681}"/>
              </a:ext>
            </a:extLst>
          </p:cNvPr>
          <p:cNvSpPr txBox="1"/>
          <p:nvPr/>
        </p:nvSpPr>
        <p:spPr>
          <a:xfrm>
            <a:off x="1435660" y="3148277"/>
            <a:ext cx="2039924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SCULPTED DESIGN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Enables easier cleaning and seamless aesthetics with scanner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ECE012-AC51-FBE0-4F31-470A703C5EA9}"/>
              </a:ext>
            </a:extLst>
          </p:cNvPr>
          <p:cNvSpPr txBox="1"/>
          <p:nvPr/>
        </p:nvSpPr>
        <p:spPr>
          <a:xfrm>
            <a:off x="7713228" y="2513192"/>
            <a:ext cx="372354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IR SENSOR</a:t>
            </a:r>
            <a:r>
              <a:rPr lang="en-GB" sz="1200" b="1" dirty="0">
                <a:solidFill>
                  <a:schemeClr val="bg1"/>
                </a:solidFill>
                <a:latin typeface="Zebra Mono Medium" pitchFamily="2" charset="77"/>
              </a:rPr>
              <a:t>	</a:t>
            </a:r>
          </a:p>
          <a:p>
            <a:pPr marL="68263" marR="0" lvl="0" indent="-68263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Zebra Sans" pitchFamily="2" charset="77"/>
                <a:ea typeface="MS PGothic" pitchFamily="34" charset="-128"/>
              </a:rPr>
              <a:t>Wakes up illumination only when an object is present to reduce excess lighting and lower energy costs</a:t>
            </a:r>
            <a:endParaRPr kumimoji="0" lang="en-US" sz="1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B165098-26EB-D0EC-F642-60E24A79FF8C}"/>
              </a:ext>
            </a:extLst>
          </p:cNvPr>
          <p:cNvCxnSpPr>
            <a:cxnSpLocks/>
          </p:cNvCxnSpPr>
          <p:nvPr/>
        </p:nvCxnSpPr>
        <p:spPr>
          <a:xfrm flipH="1">
            <a:off x="2793035" y="3278529"/>
            <a:ext cx="2099821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3B086F-0D33-E648-93DD-664B330FB5EB}"/>
              </a:ext>
            </a:extLst>
          </p:cNvPr>
          <p:cNvCxnSpPr>
            <a:cxnSpLocks/>
          </p:cNvCxnSpPr>
          <p:nvPr/>
        </p:nvCxnSpPr>
        <p:spPr>
          <a:xfrm flipH="1">
            <a:off x="6155913" y="5974846"/>
            <a:ext cx="1557315" cy="1693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C7747B-9AA6-D926-F7FE-E1B6C3026208}"/>
              </a:ext>
            </a:extLst>
          </p:cNvPr>
          <p:cNvSpPr txBox="1"/>
          <p:nvPr/>
        </p:nvSpPr>
        <p:spPr>
          <a:xfrm>
            <a:off x="9048167" y="201399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</a:pPr>
            <a:endParaRPr lang="en-US" b="0" i="0" dirty="0">
              <a:latin typeface="Zebra Sans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C6B5B9-A696-2199-9825-2B5AB42D2DE9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/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315487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B0D29-E8B5-2032-5A27-A6959740B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white rectangular object with a blue and green lid&#10;&#10;Description automatically generated">
            <a:extLst>
              <a:ext uri="{FF2B5EF4-FFF2-40B4-BE49-F238E27FC236}">
                <a16:creationId xmlns:a16="http://schemas.microsoft.com/office/drawing/2014/main" id="{6A5CBEE7-F603-186A-7BF3-C8ACFF615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6996">
            <a:off x="7247561" y="547906"/>
            <a:ext cx="3524954" cy="3766229"/>
          </a:xfrm>
          <a:prstGeom prst="rect">
            <a:avLst/>
          </a:prstGeom>
        </p:spPr>
      </p:pic>
      <p:pic>
        <p:nvPicPr>
          <p:cNvPr id="7" name="Picture 6" descr="A white barcode scanner&#10;&#10;AI-generated content may be incorrect.">
            <a:extLst>
              <a:ext uri="{FF2B5EF4-FFF2-40B4-BE49-F238E27FC236}">
                <a16:creationId xmlns:a16="http://schemas.microsoft.com/office/drawing/2014/main" id="{BCC94FE6-C8F1-D1B6-930E-2BDDC6F6D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146" y="612720"/>
            <a:ext cx="4558430" cy="6077906"/>
          </a:xfrm>
          <a:prstGeom prst="rect">
            <a:avLst/>
          </a:prstGeom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99990F71-B86F-3408-AE5A-9A5D8000E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40" y="609799"/>
            <a:ext cx="11277600" cy="369947"/>
          </a:xfrm>
        </p:spPr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C47467A-F8D2-2320-9CBC-E868115984BB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28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9B5613DA-361E-63D3-63F1-CF2D7E47E074}"/>
              </a:ext>
            </a:extLst>
          </p:cNvPr>
          <p:cNvSpPr txBox="1">
            <a:spLocks/>
          </p:cNvSpPr>
          <p:nvPr/>
        </p:nvSpPr>
        <p:spPr>
          <a:xfrm>
            <a:off x="457199" y="556011"/>
            <a:ext cx="7116945" cy="765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</a:rPr>
              <a:t>Standard Cradle</a:t>
            </a:r>
          </a:p>
        </p:txBody>
      </p:sp>
      <p:sp>
        <p:nvSpPr>
          <p:cNvPr id="3" name="Title 24">
            <a:extLst>
              <a:ext uri="{FF2B5EF4-FFF2-40B4-BE49-F238E27FC236}">
                <a16:creationId xmlns:a16="http://schemas.microsoft.com/office/drawing/2014/main" id="{50F5C450-BBA4-7C3F-8782-84A3382F43A8}"/>
              </a:ext>
            </a:extLst>
          </p:cNvPr>
          <p:cNvSpPr txBox="1">
            <a:spLocks/>
          </p:cNvSpPr>
          <p:nvPr/>
        </p:nvSpPr>
        <p:spPr>
          <a:xfrm>
            <a:off x="726140" y="609799"/>
            <a:ext cx="11277600" cy="369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br>
              <a:rPr lang="en-US" dirty="0"/>
            </a:b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66D3BC17-ADE2-238E-1B64-4F9C24A1F389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/>
                </a:solidFill>
                <a:latin typeface="Zebra Sans" pitchFamily="2" charset="77"/>
              </a:rPr>
              <a:pPr algn="r"/>
              <a:t>28</a:t>
            </a:fld>
            <a:endParaRPr lang="en-US" dirty="0">
              <a:solidFill>
                <a:schemeClr val="bg1"/>
              </a:solidFill>
              <a:latin typeface="Zebra Sa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F44800-A4AA-9DD0-834D-DBF08B73A3AB}"/>
              </a:ext>
            </a:extLst>
          </p:cNvPr>
          <p:cNvSpPr txBox="1"/>
          <p:nvPr/>
        </p:nvSpPr>
        <p:spPr>
          <a:xfrm>
            <a:off x="7282330" y="3978315"/>
            <a:ext cx="2039924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CONTACTLESS CHARGING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Easy to clean, reduces wear and tear and maintenance 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2730A1-54F7-4385-E81B-8618E5FAA698}"/>
              </a:ext>
            </a:extLst>
          </p:cNvPr>
          <p:cNvSpPr txBox="1"/>
          <p:nvPr/>
        </p:nvSpPr>
        <p:spPr>
          <a:xfrm>
            <a:off x="5043148" y="4553629"/>
            <a:ext cx="2039924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PAGER BUTTON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Track down a </a:t>
            </a:r>
            <a:b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</a:b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misplaced scanner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878172-7B4D-0A95-CBB6-484D5BA263B6}"/>
              </a:ext>
            </a:extLst>
          </p:cNvPr>
          <p:cNvSpPr txBox="1"/>
          <p:nvPr/>
        </p:nvSpPr>
        <p:spPr>
          <a:xfrm>
            <a:off x="5708312" y="3591424"/>
            <a:ext cx="20399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DUAL-SIDED LEDs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Easy to see 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E93EF0-49A4-791B-611D-3747B410D104}"/>
              </a:ext>
            </a:extLst>
          </p:cNvPr>
          <p:cNvSpPr txBox="1"/>
          <p:nvPr/>
        </p:nvSpPr>
        <p:spPr>
          <a:xfrm>
            <a:off x="993717" y="1882031"/>
            <a:ext cx="20399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Medium" pitchFamily="2" charset="77"/>
              </a:rPr>
              <a:t>ADDITIONAL LED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Easy viewing inside a cubby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B089985-DBD5-FDF7-B7A6-C137DB114EBA}"/>
              </a:ext>
            </a:extLst>
          </p:cNvPr>
          <p:cNvGrpSpPr/>
          <p:nvPr/>
        </p:nvGrpSpPr>
        <p:grpSpPr>
          <a:xfrm rot="5400000">
            <a:off x="632818" y="4219272"/>
            <a:ext cx="1712532" cy="658368"/>
            <a:chOff x="9372026" y="3705774"/>
            <a:chExt cx="1712532" cy="65836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E511CD4-DC8F-9F18-7B94-8C066DD4EA4C}"/>
                </a:ext>
              </a:extLst>
            </p:cNvPr>
            <p:cNvCxnSpPr>
              <a:cxnSpLocks/>
            </p:cNvCxnSpPr>
            <p:nvPr/>
          </p:nvCxnSpPr>
          <p:spPr>
            <a:xfrm>
              <a:off x="9372029" y="3705774"/>
              <a:ext cx="0" cy="65836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29EE331-25B7-13AB-AB7D-0824B6F7E7DE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10220237" y="3487948"/>
              <a:ext cx="16109" cy="1712532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7FCBE98-E514-5952-3CF2-2337138AB564}"/>
              </a:ext>
            </a:extLst>
          </p:cNvPr>
          <p:cNvGrpSpPr/>
          <p:nvPr/>
        </p:nvGrpSpPr>
        <p:grpSpPr>
          <a:xfrm>
            <a:off x="3894167" y="3969503"/>
            <a:ext cx="1120516" cy="705937"/>
            <a:chOff x="9372024" y="3786456"/>
            <a:chExt cx="1120516" cy="70593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3B3AE89-941C-335E-208F-B597F0BB6B95}"/>
                </a:ext>
              </a:extLst>
            </p:cNvPr>
            <p:cNvCxnSpPr>
              <a:cxnSpLocks/>
            </p:cNvCxnSpPr>
            <p:nvPr/>
          </p:nvCxnSpPr>
          <p:spPr>
            <a:xfrm>
              <a:off x="9372024" y="3786456"/>
              <a:ext cx="0" cy="70593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B05EE8C-6DA4-5D16-88FB-7F57F1EC57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72024" y="4492393"/>
              <a:ext cx="112051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5D404FD-533B-0FE9-9427-91A16B4BBEAD}"/>
              </a:ext>
            </a:extLst>
          </p:cNvPr>
          <p:cNvSpPr txBox="1"/>
          <p:nvPr/>
        </p:nvSpPr>
        <p:spPr>
          <a:xfrm>
            <a:off x="1063359" y="5458061"/>
            <a:ext cx="1745861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SECURE FOOT POCKET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Taller foot pocket holds the foot in place more securely 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5A66C0D-7853-6759-F9A0-0A1C1B45CC98}"/>
              </a:ext>
            </a:extLst>
          </p:cNvPr>
          <p:cNvCxnSpPr>
            <a:cxnSpLocks/>
          </p:cNvCxnSpPr>
          <p:nvPr/>
        </p:nvCxnSpPr>
        <p:spPr>
          <a:xfrm flipH="1" flipV="1">
            <a:off x="5014683" y="3711376"/>
            <a:ext cx="669074" cy="9568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671327E-37B8-6F33-DC49-429194F10CD8}"/>
              </a:ext>
            </a:extLst>
          </p:cNvPr>
          <p:cNvCxnSpPr>
            <a:cxnSpLocks/>
          </p:cNvCxnSpPr>
          <p:nvPr/>
        </p:nvCxnSpPr>
        <p:spPr>
          <a:xfrm>
            <a:off x="8170313" y="3482788"/>
            <a:ext cx="110700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C1DA769-F2F2-D536-1C5A-32ED6F282FD2}"/>
              </a:ext>
            </a:extLst>
          </p:cNvPr>
          <p:cNvSpPr txBox="1"/>
          <p:nvPr/>
        </p:nvSpPr>
        <p:spPr>
          <a:xfrm>
            <a:off x="9250414" y="1033996"/>
            <a:ext cx="244801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ADJUSTABLE SEAMLESS LATCH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Can be adjusted for mounting </a:t>
            </a:r>
            <a:b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</a:b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or tabletop use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AF78046-62DD-6BC2-D88E-2044D35403AE}"/>
              </a:ext>
            </a:extLst>
          </p:cNvPr>
          <p:cNvCxnSpPr>
            <a:cxnSpLocks/>
          </p:cNvCxnSpPr>
          <p:nvPr/>
        </p:nvCxnSpPr>
        <p:spPr>
          <a:xfrm flipH="1" flipV="1">
            <a:off x="8197216" y="1157503"/>
            <a:ext cx="1053198" cy="1506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BAFE0D4-60E6-3B75-C99B-605ED208B425}"/>
              </a:ext>
            </a:extLst>
          </p:cNvPr>
          <p:cNvSpPr txBox="1"/>
          <p:nvPr/>
        </p:nvSpPr>
        <p:spPr>
          <a:xfrm>
            <a:off x="9475909" y="4414948"/>
            <a:ext cx="2039924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>
              <a:spcAft>
                <a:spcPts val="300"/>
              </a:spcAft>
              <a:defRPr/>
            </a:pPr>
            <a:r>
              <a:rPr lang="en-GB" sz="1200" b="1" dirty="0">
                <a:solidFill>
                  <a:schemeClr val="accent2"/>
                </a:solidFill>
                <a:latin typeface="Zebra Mono ExtraBold" pitchFamily="2" charset="77"/>
              </a:rPr>
              <a:t>MAGNET FOR WOW CART</a:t>
            </a:r>
          </a:p>
          <a:p>
            <a:pPr marL="68263" indent="-68263" defTabSz="914126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bg1"/>
                </a:solidFill>
                <a:latin typeface="Zebra Sans" pitchFamily="2" charset="77"/>
                <a:ea typeface="MS PGothic" pitchFamily="34" charset="-128"/>
              </a:rPr>
              <a:t>Keeps the scanner securely in place when mounted</a:t>
            </a:r>
            <a:endParaRPr lang="en-US" sz="1000" dirty="0">
              <a:solidFill>
                <a:schemeClr val="bg1"/>
              </a:solidFill>
              <a:latin typeface="Zebra Sans" pitchFamily="2" charset="77"/>
              <a:ea typeface="MS PGothic" pitchFamily="34" charset="-128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5757DD-A029-355D-2B3D-45A2AA284BAB}"/>
              </a:ext>
            </a:extLst>
          </p:cNvPr>
          <p:cNvCxnSpPr>
            <a:cxnSpLocks/>
          </p:cNvCxnSpPr>
          <p:nvPr/>
        </p:nvCxnSpPr>
        <p:spPr>
          <a:xfrm flipV="1">
            <a:off x="9843537" y="3512574"/>
            <a:ext cx="0" cy="82674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5DF8EA8-67FE-E0FB-2864-CFF43C2120D6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/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65B781-3E30-D25D-717F-53217225F834}"/>
              </a:ext>
            </a:extLst>
          </p:cNvPr>
          <p:cNvSpPr txBox="1"/>
          <p:nvPr/>
        </p:nvSpPr>
        <p:spPr>
          <a:xfrm>
            <a:off x="9654988" y="723451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</a:pPr>
            <a:endParaRPr lang="en-US" b="0" i="0" dirty="0">
              <a:latin typeface="Zebra Sans" pitchFamily="2" charset="7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C90E9FF-4C55-92EE-AD8D-D3BD7F5BA861}"/>
              </a:ext>
            </a:extLst>
          </p:cNvPr>
          <p:cNvCxnSpPr>
            <a:cxnSpLocks/>
          </p:cNvCxnSpPr>
          <p:nvPr/>
        </p:nvCxnSpPr>
        <p:spPr>
          <a:xfrm flipH="1" flipV="1">
            <a:off x="8178936" y="3482788"/>
            <a:ext cx="4146" cy="4407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F583C30-71AA-CC92-6F22-A10F64B31E62}"/>
              </a:ext>
            </a:extLst>
          </p:cNvPr>
          <p:cNvCxnSpPr>
            <a:cxnSpLocks/>
          </p:cNvCxnSpPr>
          <p:nvPr/>
        </p:nvCxnSpPr>
        <p:spPr>
          <a:xfrm flipV="1">
            <a:off x="2330467" y="2392919"/>
            <a:ext cx="0" cy="886425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6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48872-9AC3-0F08-B1A7-E3788DE9D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B4CFFDCC-1522-AEDC-FF20-8D909E51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ABA81AB-F2B6-3CF0-D586-94F0E2B1A35F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/>
                </a:solidFill>
                <a:latin typeface="Zebra Sans" pitchFamily="2" charset="77"/>
              </a:rPr>
              <a:pPr algn="r"/>
              <a:t>29</a:t>
            </a:fld>
            <a:endParaRPr lang="en-US" dirty="0">
              <a:solidFill>
                <a:schemeClr val="bg1"/>
              </a:solidFill>
              <a:latin typeface="Zebra Sans" pitchFamily="2" charset="77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D632210D-5C64-D611-2CCB-1AC977B1B79D}"/>
              </a:ext>
            </a:extLst>
          </p:cNvPr>
          <p:cNvSpPr txBox="1">
            <a:spLocks/>
          </p:cNvSpPr>
          <p:nvPr/>
        </p:nvSpPr>
        <p:spPr>
          <a:xfrm>
            <a:off x="457199" y="556011"/>
            <a:ext cx="7116945" cy="765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 spc="0" baseline="0">
                <a:solidFill>
                  <a:schemeClr val="tx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</a:rPr>
              <a:t>Over the Monitor/Lamp Mode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7E2AA8-1AB9-34ED-77DE-5AA8AE387EE6}"/>
              </a:ext>
            </a:extLst>
          </p:cNvPr>
          <p:cNvGrpSpPr/>
          <p:nvPr/>
        </p:nvGrpSpPr>
        <p:grpSpPr>
          <a:xfrm>
            <a:off x="6505668" y="1470583"/>
            <a:ext cx="4874663" cy="4294781"/>
            <a:chOff x="5065485" y="1159724"/>
            <a:chExt cx="5918201" cy="5214182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EAF15A7-907E-A714-18C0-2F2A07B56434}"/>
                </a:ext>
              </a:extLst>
            </p:cNvPr>
            <p:cNvSpPr/>
            <p:nvPr/>
          </p:nvSpPr>
          <p:spPr>
            <a:xfrm>
              <a:off x="8189259" y="3751729"/>
              <a:ext cx="2541494" cy="2622177"/>
            </a:xfrm>
            <a:custGeom>
              <a:avLst/>
              <a:gdLst>
                <a:gd name="connsiteX0" fmla="*/ 524435 w 2541494"/>
                <a:gd name="connsiteY0" fmla="*/ 0 h 2622177"/>
                <a:gd name="connsiteX1" fmla="*/ 0 w 2541494"/>
                <a:gd name="connsiteY1" fmla="*/ 2622177 h 2622177"/>
                <a:gd name="connsiteX2" fmla="*/ 2541494 w 2541494"/>
                <a:gd name="connsiteY2" fmla="*/ 2622177 h 2622177"/>
                <a:gd name="connsiteX3" fmla="*/ 2541494 w 2541494"/>
                <a:gd name="connsiteY3" fmla="*/ 2366683 h 2622177"/>
                <a:gd name="connsiteX4" fmla="*/ 2299447 w 2541494"/>
                <a:gd name="connsiteY4" fmla="*/ 403412 h 2622177"/>
                <a:gd name="connsiteX5" fmla="*/ 1438835 w 2541494"/>
                <a:gd name="connsiteY5" fmla="*/ 201706 h 2622177"/>
                <a:gd name="connsiteX6" fmla="*/ 1210235 w 2541494"/>
                <a:gd name="connsiteY6" fmla="*/ 188259 h 2622177"/>
                <a:gd name="connsiteX7" fmla="*/ 1116106 w 2541494"/>
                <a:gd name="connsiteY7" fmla="*/ 174812 h 2622177"/>
                <a:gd name="connsiteX8" fmla="*/ 1075765 w 2541494"/>
                <a:gd name="connsiteY8" fmla="*/ 161365 h 2622177"/>
                <a:gd name="connsiteX9" fmla="*/ 524435 w 2541494"/>
                <a:gd name="connsiteY9" fmla="*/ 0 h 2622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1494" h="2622177">
                  <a:moveTo>
                    <a:pt x="524435" y="0"/>
                  </a:moveTo>
                  <a:lnTo>
                    <a:pt x="0" y="2622177"/>
                  </a:lnTo>
                  <a:lnTo>
                    <a:pt x="2541494" y="2622177"/>
                  </a:lnTo>
                  <a:lnTo>
                    <a:pt x="2541494" y="2366683"/>
                  </a:lnTo>
                  <a:lnTo>
                    <a:pt x="2299447" y="403412"/>
                  </a:lnTo>
                  <a:lnTo>
                    <a:pt x="1438835" y="201706"/>
                  </a:lnTo>
                  <a:cubicBezTo>
                    <a:pt x="1362635" y="197224"/>
                    <a:pt x="1286303" y="194598"/>
                    <a:pt x="1210235" y="188259"/>
                  </a:cubicBezTo>
                  <a:cubicBezTo>
                    <a:pt x="1178650" y="185627"/>
                    <a:pt x="1147185" y="181028"/>
                    <a:pt x="1116106" y="174812"/>
                  </a:cubicBezTo>
                  <a:cubicBezTo>
                    <a:pt x="1102207" y="172032"/>
                    <a:pt x="1075765" y="161365"/>
                    <a:pt x="1075765" y="161365"/>
                  </a:cubicBezTo>
                  <a:lnTo>
                    <a:pt x="524435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b="0" i="0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pic>
          <p:nvPicPr>
            <p:cNvPr id="14" name="Picture 13" descr="A close-up of a scanner&#10;&#10;Description automatically generated">
              <a:extLst>
                <a:ext uri="{FF2B5EF4-FFF2-40B4-BE49-F238E27FC236}">
                  <a16:creationId xmlns:a16="http://schemas.microsoft.com/office/drawing/2014/main" id="{C2601139-2BB0-5561-BD07-9DAB7278B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65485" y="1159724"/>
              <a:ext cx="5918201" cy="4323022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465940D-B3F1-5773-3235-FFE242F6F8FF}"/>
              </a:ext>
            </a:extLst>
          </p:cNvPr>
          <p:cNvSpPr txBox="1"/>
          <p:nvPr/>
        </p:nvSpPr>
        <p:spPr>
          <a:xfrm>
            <a:off x="6505668" y="5259675"/>
            <a:ext cx="193451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Zebra Sans Cnd ExtraBold" pitchFamily="2" charset="77"/>
              </a:rPr>
              <a:t>Lamp Mode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00BE4BBD-3573-ECD4-67D0-58232A7BB5B2}"/>
              </a:ext>
            </a:extLst>
          </p:cNvPr>
          <p:cNvSpPr txBox="1"/>
          <p:nvPr/>
        </p:nvSpPr>
        <p:spPr>
          <a:xfrm>
            <a:off x="3718718" y="2684783"/>
            <a:ext cx="1567858" cy="81560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13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26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438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251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064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877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689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503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accent2"/>
                </a:solidFill>
                <a:latin typeface="Zebra Mono ExtraBold" pitchFamily="2" charset="77"/>
                <a:ea typeface="Roboto"/>
                <a:cs typeface="Roboto"/>
              </a:rPr>
              <a:t>MAGNET &amp; LATCH</a:t>
            </a:r>
            <a:endParaRPr lang="en-US" sz="1400" b="1" dirty="0">
              <a:solidFill>
                <a:schemeClr val="accent2"/>
              </a:solidFill>
              <a:latin typeface="Zebra Mono ExtraBold" pitchFamily="2" charset="77"/>
            </a:endParaRPr>
          </a:p>
          <a:p>
            <a:r>
              <a:rPr lang="en-US" sz="1000" dirty="0">
                <a:solidFill>
                  <a:schemeClr val="bg1"/>
                </a:solidFill>
                <a:latin typeface="Zebra Sans" pitchFamily="2" charset="77"/>
                <a:ea typeface="Roboto"/>
                <a:cs typeface="Roboto"/>
              </a:rPr>
              <a:t>Magnet placed in cradle to enable </a:t>
            </a:r>
            <a:br>
              <a:rPr lang="en-US" sz="1000" dirty="0">
                <a:solidFill>
                  <a:schemeClr val="bg1"/>
                </a:solidFill>
                <a:latin typeface="Zebra Sans" pitchFamily="2" charset="77"/>
                <a:ea typeface="Roboto"/>
                <a:cs typeface="Roboto"/>
              </a:rPr>
            </a:br>
            <a:r>
              <a:rPr lang="en-US" sz="1000" dirty="0">
                <a:solidFill>
                  <a:schemeClr val="bg1"/>
                </a:solidFill>
                <a:latin typeface="Zebra Sans" pitchFamily="2" charset="77"/>
                <a:ea typeface="Roboto"/>
                <a:cs typeface="Roboto"/>
              </a:rPr>
              <a:t>OTM / Lamp mode </a:t>
            </a:r>
          </a:p>
        </p:txBody>
      </p:sp>
      <p:pic>
        <p:nvPicPr>
          <p:cNvPr id="12" name="Picture 11" descr="A white and blue scanner&#10;&#10;AI-generated content may be incorrect.">
            <a:extLst>
              <a:ext uri="{FF2B5EF4-FFF2-40B4-BE49-F238E27FC236}">
                <a16:creationId xmlns:a16="http://schemas.microsoft.com/office/drawing/2014/main" id="{7247262D-2C2E-4DA3-58A3-4C053E5796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29" y="1011885"/>
            <a:ext cx="4112060" cy="54827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D855DF-B580-B096-F75E-CDC3AE88A92B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50000"/>
                    <a:lumOff val="50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1C8FEC1D-28B4-A7B6-C908-045A35946717}"/>
              </a:ext>
            </a:extLst>
          </p:cNvPr>
          <p:cNvSpPr txBox="1"/>
          <p:nvPr/>
        </p:nvSpPr>
        <p:spPr>
          <a:xfrm>
            <a:off x="3306890" y="3818888"/>
            <a:ext cx="1966434" cy="6617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13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26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438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251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064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877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689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503" algn="l" defTabSz="685626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accent2"/>
                </a:solidFill>
                <a:latin typeface="Zebra Mono ExtraBold" pitchFamily="2" charset="77"/>
                <a:ea typeface="Roboto"/>
                <a:cs typeface="Roboto"/>
              </a:rPr>
              <a:t>LATCH SYSTEM</a:t>
            </a:r>
          </a:p>
          <a:p>
            <a:r>
              <a:rPr lang="en-US" sz="1000" dirty="0">
                <a:solidFill>
                  <a:schemeClr val="bg1"/>
                </a:solidFill>
                <a:latin typeface="Zebra Sans" pitchFamily="2" charset="77"/>
                <a:ea typeface="Roboto"/>
                <a:cs typeface="Roboto"/>
              </a:rPr>
              <a:t>- Retractable latch grips foot</a:t>
            </a:r>
          </a:p>
          <a:p>
            <a:r>
              <a:rPr lang="en-US" sz="1000" dirty="0">
                <a:solidFill>
                  <a:schemeClr val="bg1"/>
                </a:solidFill>
                <a:latin typeface="Zebra Sans" pitchFamily="2" charset="77"/>
                <a:ea typeface="Roboto"/>
                <a:cs typeface="Roboto"/>
              </a:rPr>
              <a:t>- Magnet holds battery door</a:t>
            </a:r>
          </a:p>
        </p:txBody>
      </p:sp>
    </p:spTree>
    <p:extLst>
      <p:ext uri="{BB962C8B-B14F-4D97-AF65-F5344CB8AC3E}">
        <p14:creationId xmlns:p14="http://schemas.microsoft.com/office/powerpoint/2010/main" val="183511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CBC1B-D35F-37FF-B11B-77BE567CA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scrubs looking at a bottle&#10;&#10;AI-generated content may be incorrect.">
            <a:extLst>
              <a:ext uri="{FF2B5EF4-FFF2-40B4-BE49-F238E27FC236}">
                <a16:creationId xmlns:a16="http://schemas.microsoft.com/office/drawing/2014/main" id="{F56513CF-F096-4296-6D82-FDD04A29C3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72"/>
            <a:ext cx="12192000" cy="68334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E25C7-CE7F-241E-511C-C2EF17C4B8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12272"/>
            <a:ext cx="12192000" cy="68638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BF08F95-F9D3-7B46-68D2-061B7AD5777F}"/>
              </a:ext>
            </a:extLst>
          </p:cNvPr>
          <p:cNvSpPr/>
          <p:nvPr/>
        </p:nvSpPr>
        <p:spPr>
          <a:xfrm>
            <a:off x="457199" y="4122057"/>
            <a:ext cx="4274458" cy="2166147"/>
          </a:xfrm>
          <a:prstGeom prst="roundRect">
            <a:avLst>
              <a:gd name="adj" fmla="val 7634"/>
            </a:avLst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7B8FCEB-4568-9691-8415-C64B859D4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92" y="5205130"/>
            <a:ext cx="3334872" cy="648277"/>
          </a:xfrm>
        </p:spPr>
        <p:txBody>
          <a:bodyPr/>
          <a:lstStyle/>
          <a:p>
            <a:r>
              <a:rPr lang="en-US" dirty="0">
                <a:solidFill>
                  <a:sysClr val="windowText" lastClr="000000"/>
                </a:solidFill>
              </a:rPr>
              <a:t>Challenge and Solution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7788F313-C344-7230-243B-76344E697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9" y="6545398"/>
            <a:ext cx="457200" cy="182880"/>
          </a:xfrm>
        </p:spPr>
        <p:txBody>
          <a:bodyPr/>
          <a:lstStyle/>
          <a:p>
            <a:pPr algn="r"/>
            <a:fld id="{1AD59F8F-821C-794D-AFBA-1518A32149B9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 algn="r"/>
              <a:t>3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0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6FE2-C54E-32E9-52FF-39D89565B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blue scrubs looking out a window&#10;&#10;AI-generated content may be incorrect.">
            <a:extLst>
              <a:ext uri="{FF2B5EF4-FFF2-40B4-BE49-F238E27FC236}">
                <a16:creationId xmlns:a16="http://schemas.microsoft.com/office/drawing/2014/main" id="{6C57E1B2-CA79-5B63-3C70-22188D5AEC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78ED0340-AAD7-C578-E454-AA5885063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9" y="6545398"/>
            <a:ext cx="457200" cy="182880"/>
          </a:xfrm>
        </p:spPr>
        <p:txBody>
          <a:bodyPr/>
          <a:lstStyle/>
          <a:p>
            <a:pPr algn="r"/>
            <a:fld id="{1AD59F8F-821C-794D-AFBA-1518A32149B9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 algn="r"/>
              <a:t>30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3F71BEC-6DDF-3415-AC98-E3F0B93FC423}"/>
              </a:ext>
            </a:extLst>
          </p:cNvPr>
          <p:cNvSpPr/>
          <p:nvPr/>
        </p:nvSpPr>
        <p:spPr>
          <a:xfrm>
            <a:off x="457199" y="4122057"/>
            <a:ext cx="4274458" cy="2166147"/>
          </a:xfrm>
          <a:prstGeom prst="roundRect">
            <a:avLst>
              <a:gd name="adj" fmla="val 7634"/>
            </a:avLst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03912EF3-1717-E388-75A0-58E6829879E0}"/>
              </a:ext>
            </a:extLst>
          </p:cNvPr>
          <p:cNvSpPr txBox="1">
            <a:spLocks/>
          </p:cNvSpPr>
          <p:nvPr/>
        </p:nvSpPr>
        <p:spPr>
          <a:xfrm>
            <a:off x="926992" y="4498748"/>
            <a:ext cx="3334872" cy="6482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0" i="0" kern="1200" spc="0" baseline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ysClr val="windowText" lastClr="000000"/>
                </a:solidFill>
              </a:rPr>
              <a:t>Zebra DNA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02D1F3C-FE80-7FCB-C4A1-4EBA3A035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992" y="5324361"/>
            <a:ext cx="3334872" cy="648277"/>
          </a:xfrm>
        </p:spPr>
        <p:txBody>
          <a:bodyPr/>
          <a:lstStyle/>
          <a:p>
            <a:r>
              <a:rPr lang="en-US" dirty="0">
                <a:solidFill>
                  <a:sysClr val="windowText" lastClr="000000"/>
                </a:solidFill>
              </a:rPr>
              <a:t>Setup. Secure. Manage. Optimize.</a:t>
            </a:r>
          </a:p>
        </p:txBody>
      </p:sp>
    </p:spTree>
    <p:extLst>
      <p:ext uri="{BB962C8B-B14F-4D97-AF65-F5344CB8AC3E}">
        <p14:creationId xmlns:p14="http://schemas.microsoft.com/office/powerpoint/2010/main" val="345148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C1E39B-8387-479D-4D1A-432D7339F4D9}"/>
              </a:ext>
            </a:extLst>
          </p:cNvPr>
          <p:cNvSpPr txBox="1"/>
          <p:nvPr/>
        </p:nvSpPr>
        <p:spPr>
          <a:xfrm>
            <a:off x="548640" y="1314450"/>
            <a:ext cx="7443788" cy="44894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sz="4800" dirty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rPr>
              <a:t>Empower your workforce. </a:t>
            </a:r>
            <a:br>
              <a:rPr lang="en-US" sz="4800" dirty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rPr>
            </a:br>
            <a:r>
              <a:rPr lang="en-US" sz="4800" dirty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rPr>
              <a:t>Drive results. </a:t>
            </a:r>
          </a:p>
          <a:p>
            <a:pPr>
              <a:lnSpc>
                <a:spcPct val="85000"/>
              </a:lnSpc>
              <a:spcBef>
                <a:spcPct val="0"/>
              </a:spcBef>
              <a:tabLst>
                <a:tab pos="1028700" algn="l"/>
              </a:tabLst>
            </a:pPr>
            <a:r>
              <a:rPr lang="en-US" sz="4800" dirty="0">
                <a:solidFill>
                  <a:schemeClr val="accent2"/>
                </a:solidFill>
                <a:latin typeface="Zebra Sans Cnd ExtraBold" pitchFamily="2" charset="77"/>
                <a:ea typeface="+mj-ea"/>
                <a:cs typeface="+mj-cs"/>
              </a:rPr>
              <a:t>Intelligence made simple </a:t>
            </a:r>
            <a:br>
              <a:rPr lang="en-US" sz="4800" dirty="0">
                <a:solidFill>
                  <a:schemeClr val="accent2"/>
                </a:solidFill>
                <a:latin typeface="Zebra Sans Cnd ExtraBold" pitchFamily="2" charset="77"/>
                <a:ea typeface="+mj-ea"/>
                <a:cs typeface="+mj-cs"/>
              </a:rPr>
            </a:br>
            <a:r>
              <a:rPr lang="en-US" sz="4800" dirty="0">
                <a:solidFill>
                  <a:schemeClr val="accent2"/>
                </a:solidFill>
                <a:latin typeface="Zebra Sans Cnd ExtraBold" pitchFamily="2" charset="77"/>
                <a:ea typeface="+mj-ea"/>
                <a:cs typeface="+mj-cs"/>
              </a:rPr>
              <a:t>in every Zebra device.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en-US" sz="4800" dirty="0">
              <a:solidFill>
                <a:schemeClr val="bg1"/>
              </a:solidFill>
              <a:latin typeface="Zebra Sans Cnd ExtraBold" pitchFamily="2" charset="77"/>
              <a:ea typeface="+mj-ea"/>
              <a:cs typeface="+mj-cs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FA3C200-9BBF-6DEA-8C04-F4798E0F2334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>
                    <a:lumMod val="75000"/>
                  </a:schemeClr>
                </a:solidFill>
                <a:latin typeface="Zebra Sans" pitchFamily="2" charset="77"/>
              </a:rPr>
              <a:pPr algn="r"/>
              <a:t>31</a:t>
            </a:fld>
            <a:endParaRPr lang="en-US" sz="800" dirty="0">
              <a:solidFill>
                <a:schemeClr val="bg1">
                  <a:lumMod val="75000"/>
                </a:schemeClr>
              </a:solidFill>
              <a:latin typeface="Zebra Sa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FF0419-2B4F-61BF-8383-B07B7A6C787D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>
                    <a:lumMod val="50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19707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5BFF-4505-DE5F-0677-E5E5FF44C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A711253-6BBC-8A57-10AB-D12EEC13D8D4}"/>
              </a:ext>
            </a:extLst>
          </p:cNvPr>
          <p:cNvGrpSpPr/>
          <p:nvPr/>
        </p:nvGrpSpPr>
        <p:grpSpPr>
          <a:xfrm>
            <a:off x="0" y="4353085"/>
            <a:ext cx="12192000" cy="2504913"/>
            <a:chOff x="0" y="4503099"/>
            <a:chExt cx="12192000" cy="239027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89F80E-0E35-E3C8-8814-AD8885C2A2B2}"/>
                </a:ext>
              </a:extLst>
            </p:cNvPr>
            <p:cNvSpPr/>
            <p:nvPr/>
          </p:nvSpPr>
          <p:spPr>
            <a:xfrm>
              <a:off x="0" y="4503099"/>
              <a:ext cx="9313503" cy="23902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pic>
          <p:nvPicPr>
            <p:cNvPr id="12" name="Picture 11" descr="A colorful background with black background&#10;&#10;AI-generated content may be incorrect.">
              <a:extLst>
                <a:ext uri="{FF2B5EF4-FFF2-40B4-BE49-F238E27FC236}">
                  <a16:creationId xmlns:a16="http://schemas.microsoft.com/office/drawing/2014/main" id="{CD2C3A02-A78D-022F-4323-01AFDAB48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08800" y="4505622"/>
              <a:ext cx="5283200" cy="2387753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A02228-658D-B00B-037E-8FCAC882047E}"/>
              </a:ext>
            </a:extLst>
          </p:cNvPr>
          <p:cNvGrpSpPr/>
          <p:nvPr/>
        </p:nvGrpSpPr>
        <p:grpSpPr>
          <a:xfrm>
            <a:off x="457198" y="1683725"/>
            <a:ext cx="11277601" cy="2519202"/>
            <a:chOff x="457199" y="1900115"/>
            <a:chExt cx="14003315" cy="2845588"/>
          </a:xfrm>
          <a:solidFill>
            <a:schemeClr val="accent3"/>
          </a:solidFill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8BCE5A29-A36F-8310-E760-618BBC026603}"/>
                </a:ext>
              </a:extLst>
            </p:cNvPr>
            <p:cNvSpPr/>
            <p:nvPr/>
          </p:nvSpPr>
          <p:spPr>
            <a:xfrm>
              <a:off x="457199" y="1900115"/>
              <a:ext cx="2671249" cy="2845588"/>
            </a:xfrm>
            <a:prstGeom prst="roundRect">
              <a:avLst>
                <a:gd name="adj" fmla="val 692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rtlCol="0" anchor="t"/>
            <a:lstStyle/>
            <a:p>
              <a:pPr>
                <a:spcAft>
                  <a:spcPts val="3600"/>
                </a:spcAft>
                <a:buClr>
                  <a:srgbClr val="0073E6"/>
                </a:buClr>
              </a:pPr>
              <a:r>
                <a:rPr lang="en-US" sz="1600" b="1" dirty="0">
                  <a:solidFill>
                    <a:schemeClr val="tx1"/>
                  </a:solidFill>
                  <a:latin typeface="Zebra Sans" pitchFamily="2" charset="77"/>
                </a:rPr>
                <a:t>UDI Scan+</a:t>
              </a:r>
              <a:br>
                <a:rPr lang="en-US" sz="1600" dirty="0">
                  <a:solidFill>
                    <a:schemeClr val="tx1"/>
                  </a:solidFill>
                  <a:latin typeface="Zebra Sans" pitchFamily="2" charset="77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</a:rPr>
                <a:t>Capture and parse UDI data in the right order to the right fields, in one trigger pull. No manual data entry is required, boosting efficiency and accuracy.</a:t>
              </a:r>
              <a:endParaRPr lang="en-US" sz="1600" dirty="0">
                <a:solidFill>
                  <a:schemeClr val="tx1"/>
                </a:solidFill>
                <a:latin typeface="Zebra Sans" pitchFamily="2" charset="77"/>
                <a:cs typeface="Arial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ADDF70F0-0BBC-0D4B-F0FE-238E7C05F639}"/>
                </a:ext>
              </a:extLst>
            </p:cNvPr>
            <p:cNvSpPr/>
            <p:nvPr/>
          </p:nvSpPr>
          <p:spPr>
            <a:xfrm>
              <a:off x="3290215" y="1900115"/>
              <a:ext cx="2671249" cy="2845588"/>
            </a:xfrm>
            <a:prstGeom prst="roundRect">
              <a:avLst>
                <a:gd name="adj" fmla="val 692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rtlCol="0" anchor="t"/>
            <a:lstStyle/>
            <a:p>
              <a:pPr>
                <a:spcAft>
                  <a:spcPts val="3600"/>
                </a:spcAft>
                <a:buClr>
                  <a:srgbClr val="0073E6"/>
                </a:buClr>
              </a:pPr>
              <a:r>
                <a:rPr lang="en-US" sz="1600" b="1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  <a:t>Blood Bag Parse+</a:t>
              </a:r>
              <a:br>
                <a:rPr lang="en-US" sz="1600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</a:br>
              <a:r>
                <a:rPr lang="en-US" sz="1400" spc="-3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One scan captures all the data you need: </a:t>
              </a: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blood type, donation date, expiration date, and more; data is automatically parsed for your clinic or lab system.</a:t>
              </a:r>
            </a:p>
            <a:p>
              <a:pPr>
                <a:spcAft>
                  <a:spcPts val="3600"/>
                </a:spcAft>
                <a:buClr>
                  <a:srgbClr val="0073E6"/>
                </a:buClr>
              </a:pPr>
              <a:endParaRPr lang="en-US" sz="1600" dirty="0">
                <a:solidFill>
                  <a:schemeClr val="tx1"/>
                </a:solidFill>
                <a:latin typeface="Zebra Sans" pitchFamily="2" charset="77"/>
                <a:cs typeface="Arial"/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B4DD501-19F2-8B22-B706-9E82F44633AA}"/>
                </a:ext>
              </a:extLst>
            </p:cNvPr>
            <p:cNvSpPr/>
            <p:nvPr/>
          </p:nvSpPr>
          <p:spPr>
            <a:xfrm>
              <a:off x="6123232" y="1900115"/>
              <a:ext cx="2671249" cy="2845588"/>
            </a:xfrm>
            <a:prstGeom prst="roundRect">
              <a:avLst>
                <a:gd name="adj" fmla="val 692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rtlCol="0" anchor="t"/>
            <a:lstStyle/>
            <a:p>
              <a:pPr>
                <a:spcAft>
                  <a:spcPts val="3600"/>
                </a:spcAft>
                <a:buClr>
                  <a:srgbClr val="0073E6"/>
                </a:buClr>
              </a:pPr>
              <a:r>
                <a:rPr lang="en-US" sz="1600" b="1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  <a:t>DataWedge for Scanners</a:t>
              </a:r>
              <a:br>
                <a:rPr lang="en-US" sz="1600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Seamlessly handle multiple workflows in real time, </a:t>
              </a: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</a:rPr>
                <a:t>automatically formatting captured data for the designated screen and host application.</a:t>
              </a:r>
              <a:endParaRPr lang="en-US" sz="1400" dirty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endParaRPr>
            </a:p>
            <a:p>
              <a:pPr>
                <a:spcAft>
                  <a:spcPts val="3600"/>
                </a:spcAft>
                <a:buClr>
                  <a:srgbClr val="0073E6"/>
                </a:buClr>
              </a:pPr>
              <a:endParaRPr lang="en-US" sz="1600" dirty="0">
                <a:solidFill>
                  <a:schemeClr val="tx1"/>
                </a:solidFill>
                <a:latin typeface="Zebra Sans" pitchFamily="2" charset="77"/>
                <a:cs typeface="Arial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AB865317-208B-2B1C-ED43-E43FE29F2AB7}"/>
                </a:ext>
              </a:extLst>
            </p:cNvPr>
            <p:cNvSpPr/>
            <p:nvPr/>
          </p:nvSpPr>
          <p:spPr>
            <a:xfrm>
              <a:off x="8956248" y="1900115"/>
              <a:ext cx="2671249" cy="2845588"/>
            </a:xfrm>
            <a:prstGeom prst="roundRect">
              <a:avLst>
                <a:gd name="adj" fmla="val 692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rtlCol="0" anchor="t"/>
            <a:lstStyle/>
            <a:p>
              <a:pPr>
                <a:spcAft>
                  <a:spcPts val="3600"/>
                </a:spcAft>
                <a:buClr>
                  <a:srgbClr val="0073E6"/>
                </a:buClr>
              </a:pPr>
              <a:r>
                <a:rPr lang="en-US" sz="1600" b="1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  <a:t>Virtual Tether</a:t>
              </a:r>
              <a:br>
                <a:rPr lang="en-US" sz="1600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Receive alerts when a scanner is taken beyond its Bluetooth range or left off </a:t>
              </a:r>
              <a:b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the charger for a predefined length </a:t>
              </a:r>
              <a:b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of time. </a:t>
              </a:r>
              <a:endParaRPr lang="en-US" sz="1600" dirty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F6D84F8D-F179-BACC-F5BD-9BE10EB227F6}"/>
                </a:ext>
              </a:extLst>
            </p:cNvPr>
            <p:cNvSpPr/>
            <p:nvPr/>
          </p:nvSpPr>
          <p:spPr>
            <a:xfrm>
              <a:off x="11789265" y="1900115"/>
              <a:ext cx="2671249" cy="2845588"/>
            </a:xfrm>
            <a:prstGeom prst="roundRect">
              <a:avLst>
                <a:gd name="adj" fmla="val 692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rtlCol="0" anchor="t"/>
            <a:lstStyle/>
            <a:p>
              <a:pPr>
                <a:spcAft>
                  <a:spcPts val="3600"/>
                </a:spcAft>
                <a:buClr>
                  <a:srgbClr val="0073E6"/>
                </a:buClr>
              </a:pPr>
              <a:r>
                <a:rPr lang="en-US" b="1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  <a:t>IoT Connector</a:t>
              </a:r>
              <a:br>
                <a:rPr lang="en-US" dirty="0">
                  <a:solidFill>
                    <a:schemeClr val="tx1"/>
                  </a:solidFill>
                  <a:latin typeface="Zebra Sans" pitchFamily="2" charset="77"/>
                  <a:cs typeface="Arial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Collect enterprise data and route to your preferred </a:t>
              </a:r>
              <a:b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IoT endpoint to analyze and act to make data-driven decisions in </a:t>
              </a:r>
              <a:b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</a:b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real time.</a:t>
              </a:r>
            </a:p>
            <a:p>
              <a:pPr>
                <a:spcAft>
                  <a:spcPts val="3600"/>
                </a:spcAft>
                <a:buClr>
                  <a:srgbClr val="0073E6"/>
                </a:buClr>
              </a:pPr>
              <a:r>
                <a:rPr lang="en-US" sz="1400" dirty="0">
                  <a:solidFill>
                    <a:schemeClr val="tx1"/>
                  </a:solidFill>
                  <a:latin typeface="Zebra Sans" pitchFamily="2" charset="77"/>
                  <a:cs typeface="Arial" panose="020B0604020202020204" pitchFamily="34" charset="0"/>
                </a:rPr>
                <a:t>.</a:t>
              </a:r>
            </a:p>
            <a:p>
              <a:pPr>
                <a:spcAft>
                  <a:spcPts val="3600"/>
                </a:spcAft>
                <a:buClr>
                  <a:srgbClr val="0073E6"/>
                </a:buClr>
              </a:pPr>
              <a:endParaRPr lang="en-US" sz="1600" dirty="0">
                <a:solidFill>
                  <a:schemeClr val="tx1"/>
                </a:solidFill>
                <a:latin typeface="Zebra Sans" pitchFamily="2" charset="77"/>
                <a:cs typeface="Arial" panose="020B0604020202020204" pitchFamily="34" charset="0"/>
              </a:endParaRPr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4EA52-F60F-8E2B-72A5-8CB6E3731C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0550" y="4821221"/>
            <a:ext cx="7010400" cy="9760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chemeClr val="accent2"/>
                </a:solidFill>
                <a:latin typeface="Zebra Sans Cnd ExtraBold" pitchFamily="2" charset="77"/>
              </a:rPr>
              <a:t>Zebra DNA </a:t>
            </a:r>
            <a:r>
              <a:rPr lang="en-US" sz="3600" b="1" dirty="0">
                <a:solidFill>
                  <a:schemeClr val="bg1"/>
                </a:solidFill>
                <a:latin typeface="Zebra Sans Cnd ExtraBold" pitchFamily="2" charset="77"/>
              </a:rPr>
              <a:t>empowers your </a:t>
            </a:r>
            <a:br>
              <a:rPr lang="en-US" sz="3600" b="1" dirty="0">
                <a:solidFill>
                  <a:schemeClr val="bg1"/>
                </a:solidFill>
                <a:latin typeface="Zebra Sans Cnd ExtraBold" pitchFamily="2" charset="77"/>
              </a:rPr>
            </a:br>
            <a:r>
              <a:rPr lang="en-US" sz="3600" b="1" dirty="0">
                <a:solidFill>
                  <a:schemeClr val="bg1"/>
                </a:solidFill>
                <a:latin typeface="Zebra Sans Cnd ExtraBold" pitchFamily="2" charset="77"/>
              </a:rPr>
              <a:t>scanners with unmatched </a:t>
            </a:r>
            <a:br>
              <a:rPr lang="en-US" sz="3600" b="1" dirty="0">
                <a:solidFill>
                  <a:schemeClr val="bg1"/>
                </a:solidFill>
                <a:latin typeface="Zebra Sans Cnd ExtraBold" pitchFamily="2" charset="77"/>
              </a:rPr>
            </a:br>
            <a:r>
              <a:rPr lang="en-US" sz="3600" b="1" dirty="0">
                <a:solidFill>
                  <a:schemeClr val="bg1"/>
                </a:solidFill>
                <a:latin typeface="Zebra Sans Cnd ExtraBold" pitchFamily="2" charset="77"/>
              </a:rPr>
              <a:t>visibility, uptime, and adaptability</a:t>
            </a:r>
            <a:r>
              <a:rPr lang="en-US" sz="3600" dirty="0"/>
              <a:t>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38C6A112-CEA3-6F60-CC8E-573934EEDD89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>
                    <a:lumMod val="75000"/>
                  </a:schemeClr>
                </a:solidFill>
                <a:latin typeface="Zebra Sans" pitchFamily="2" charset="77"/>
              </a:rPr>
              <a:pPr algn="r"/>
              <a:t>32</a:t>
            </a:fld>
            <a:endParaRPr lang="en-US" sz="800" dirty="0">
              <a:solidFill>
                <a:schemeClr val="bg1">
                  <a:lumMod val="75000"/>
                </a:schemeClr>
              </a:solidFill>
              <a:latin typeface="Zebra Sans" pitchFamily="2" charset="77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0728582-C5FD-26BC-1053-61B81D571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2"/>
            <a:ext cx="10332720" cy="53275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Zebra DNA for Scanners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5EFB08-E487-79C6-B794-FF3F1A229518}"/>
              </a:ext>
            </a:extLst>
          </p:cNvPr>
          <p:cNvSpPr txBox="1">
            <a:spLocks/>
          </p:cNvSpPr>
          <p:nvPr/>
        </p:nvSpPr>
        <p:spPr>
          <a:xfrm>
            <a:off x="385760" y="1060704"/>
            <a:ext cx="11277600" cy="317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Simplify your scanning journey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486E44-8D24-F341-0125-29871DAB0779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BEBCE57-1190-AD44-3E2D-60351D9088F8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>
                    <a:lumMod val="50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194927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47B3C-3D5D-8DB0-BAAE-5E7EE6136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EAA47-3EF7-0BF5-F45A-ED1B779B6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Zebra DNA for Scanners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2529E8-7F5B-0919-E888-B5AC71445DA2}"/>
              </a:ext>
            </a:extLst>
          </p:cNvPr>
          <p:cNvSpPr txBox="1"/>
          <p:nvPr/>
        </p:nvSpPr>
        <p:spPr>
          <a:xfrm>
            <a:off x="457200" y="1150005"/>
            <a:ext cx="10972800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600" dirty="0">
                <a:latin typeface="Zebra Sans" pitchFamily="2" charset="77"/>
              </a:rPr>
              <a:t>Make the most of every stage of your scanning journey from deployment to optimization. Zebra DNA lets you keep devices current and adapt them to your business needs for a stronger ROI across the full lifecycle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D34D37A-005A-6101-8D8E-483551ADCB44}"/>
              </a:ext>
            </a:extLst>
          </p:cNvPr>
          <p:cNvSpPr/>
          <p:nvPr/>
        </p:nvSpPr>
        <p:spPr>
          <a:xfrm>
            <a:off x="227452" y="2563629"/>
            <a:ext cx="3444814" cy="509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tIns="91440" rIns="182880" bIns="91440" rtlCol="0" anchor="t"/>
          <a:lstStyle/>
          <a:p>
            <a:pPr marL="114300"/>
            <a:r>
              <a:rPr lang="en-US" sz="850" dirty="0">
                <a:solidFill>
                  <a:schemeClr val="tx1"/>
                </a:solidFill>
                <a:latin typeface="Zebra Sans" pitchFamily="2" charset="77"/>
                <a:ea typeface="Calibri"/>
                <a:cs typeface="Arial"/>
              </a:rPr>
              <a:t>DataWedge</a:t>
            </a:r>
            <a:r>
              <a:rPr lang="en-US" sz="850" dirty="0">
                <a:solidFill>
                  <a:schemeClr val="tx1"/>
                </a:solidFill>
                <a:effectLst/>
                <a:latin typeface="Zebra Sans" pitchFamily="2" charset="77"/>
                <a:ea typeface="Calibri"/>
                <a:cs typeface="Arial"/>
              </a:rPr>
              <a:t>: Easily capture data and send to </a:t>
            </a:r>
            <a:br>
              <a:rPr lang="en-US" sz="850" dirty="0">
                <a:solidFill>
                  <a:schemeClr val="tx1"/>
                </a:solidFill>
                <a:effectLst/>
                <a:latin typeface="Zebra Sans" pitchFamily="2" charset="77"/>
                <a:ea typeface="Calibri"/>
                <a:cs typeface="Arial"/>
              </a:rPr>
            </a:br>
            <a:r>
              <a:rPr lang="en-US" sz="850" dirty="0">
                <a:solidFill>
                  <a:schemeClr val="tx1"/>
                </a:solidFill>
                <a:effectLst/>
                <a:latin typeface="Zebra Sans" pitchFamily="2" charset="77"/>
                <a:ea typeface="Calibri"/>
                <a:cs typeface="Arial"/>
              </a:rPr>
              <a:t>your host applications without programming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36A79EB-675B-7EF2-6CAD-98FBB8D5753D}"/>
              </a:ext>
            </a:extLst>
          </p:cNvPr>
          <p:cNvGrpSpPr/>
          <p:nvPr/>
        </p:nvGrpSpPr>
        <p:grpSpPr>
          <a:xfrm>
            <a:off x="457200" y="1890136"/>
            <a:ext cx="11395388" cy="417724"/>
            <a:chOff x="457200" y="1912183"/>
            <a:chExt cx="11395388" cy="417724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2143FC2F-9F9B-F85E-EB48-EF6663A66CF7}"/>
                </a:ext>
              </a:extLst>
            </p:cNvPr>
            <p:cNvSpPr/>
            <p:nvPr/>
          </p:nvSpPr>
          <p:spPr>
            <a:xfrm>
              <a:off x="457200" y="1912183"/>
              <a:ext cx="11395388" cy="417724"/>
            </a:xfrm>
            <a:prstGeom prst="roundRect">
              <a:avLst>
                <a:gd name="adj" fmla="val 30699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Zebra Sans" pitchFamily="2" charset="77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6F55340-9D86-3E07-6702-8E3D18B928B0}"/>
                </a:ext>
              </a:extLst>
            </p:cNvPr>
            <p:cNvSpPr/>
            <p:nvPr/>
          </p:nvSpPr>
          <p:spPr>
            <a:xfrm>
              <a:off x="1187929" y="1984611"/>
              <a:ext cx="1164171" cy="2861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algn="ctr" defTabSz="913852">
                <a:lnSpc>
                  <a:spcPct val="90000"/>
                </a:lnSpc>
                <a:spcAft>
                  <a:spcPts val="1200"/>
                </a:spcAft>
                <a:buClr>
                  <a:srgbClr val="00A7FF"/>
                </a:buClr>
                <a:defRPr/>
              </a:pPr>
              <a:r>
                <a:rPr lang="en-US" sz="1400" noProof="1">
                  <a:solidFill>
                    <a:schemeClr val="bg1"/>
                  </a:solidFill>
                  <a:latin typeface="Zebra Sans" pitchFamily="2" charset="77"/>
                </a:rPr>
                <a:t>Set Up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9BF21C1-760C-6ED5-C310-86645457AC02}"/>
                </a:ext>
              </a:extLst>
            </p:cNvPr>
            <p:cNvSpPr/>
            <p:nvPr/>
          </p:nvSpPr>
          <p:spPr>
            <a:xfrm>
              <a:off x="4325441" y="1972493"/>
              <a:ext cx="1953066" cy="2862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algn="ctr" defTabSz="913852">
                <a:lnSpc>
                  <a:spcPct val="90000"/>
                </a:lnSpc>
                <a:spcAft>
                  <a:spcPts val="1200"/>
                </a:spcAft>
                <a:buClr>
                  <a:srgbClr val="00A7FF"/>
                </a:buClr>
                <a:defRPr/>
              </a:pPr>
              <a:r>
                <a:rPr lang="en-US" sz="1400" noProof="1">
                  <a:solidFill>
                    <a:schemeClr val="bg1"/>
                  </a:solidFill>
                  <a:latin typeface="Zebra Sans" pitchFamily="2" charset="77"/>
                </a:rPr>
                <a:t>Secure and Manage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FA89E6-42F8-83FC-FF01-E346C337BFD5}"/>
                </a:ext>
              </a:extLst>
            </p:cNvPr>
            <p:cNvSpPr/>
            <p:nvPr/>
          </p:nvSpPr>
          <p:spPr>
            <a:xfrm>
              <a:off x="8781793" y="1972207"/>
              <a:ext cx="1166156" cy="2861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algn="ctr" defTabSz="913852">
                <a:lnSpc>
                  <a:spcPct val="90000"/>
                </a:lnSpc>
                <a:spcAft>
                  <a:spcPts val="1200"/>
                </a:spcAft>
                <a:buClr>
                  <a:srgbClr val="00A7FF"/>
                </a:buClr>
                <a:defRPr/>
              </a:pPr>
              <a:r>
                <a:rPr lang="en-US" sz="1400" noProof="1">
                  <a:solidFill>
                    <a:schemeClr val="bg1"/>
                  </a:solidFill>
                  <a:latin typeface="Zebra Sans" pitchFamily="2" charset="77"/>
                </a:rPr>
                <a:t>Optimize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ECCC98D-F92F-96F3-BE14-EAE80EB93C19}"/>
              </a:ext>
            </a:extLst>
          </p:cNvPr>
          <p:cNvSpPr txBox="1"/>
          <p:nvPr/>
        </p:nvSpPr>
        <p:spPr>
          <a:xfrm>
            <a:off x="10786533" y="-121232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</a:pPr>
            <a:endParaRPr lang="en-US" dirty="0">
              <a:latin typeface="Zebra Sans" pitchFamily="2" charset="77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06079BC-54A8-3265-A43B-C41ACFF9D104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33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0BD91D-B930-ACDA-6FC2-C07C4C188FFA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AE9197-EE89-A7BE-9625-D3E255F7ACE5}"/>
              </a:ext>
            </a:extLst>
          </p:cNvPr>
          <p:cNvSpPr txBox="1"/>
          <p:nvPr/>
        </p:nvSpPr>
        <p:spPr>
          <a:xfrm>
            <a:off x="-3272589" y="-83444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</a:pPr>
            <a:endParaRPr lang="en-US" dirty="0">
              <a:latin typeface="Zebra Sans" pitchFamily="2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6C3F70-D449-DBC7-6251-717D05122C09}"/>
              </a:ext>
            </a:extLst>
          </p:cNvPr>
          <p:cNvGrpSpPr/>
          <p:nvPr/>
        </p:nvGrpSpPr>
        <p:grpSpPr>
          <a:xfrm>
            <a:off x="353590" y="2436492"/>
            <a:ext cx="3306633" cy="3958128"/>
            <a:chOff x="125329" y="2436492"/>
            <a:chExt cx="3306633" cy="395812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67A69EC-DF62-C548-BE32-7DA672651E4B}"/>
                </a:ext>
              </a:extLst>
            </p:cNvPr>
            <p:cNvGrpSpPr/>
            <p:nvPr/>
          </p:nvGrpSpPr>
          <p:grpSpPr>
            <a:xfrm>
              <a:off x="125329" y="2436492"/>
              <a:ext cx="3306633" cy="3958128"/>
              <a:chOff x="125329" y="2555940"/>
              <a:chExt cx="3306633" cy="3958128"/>
            </a:xfrm>
          </p:grpSpPr>
          <p:sp>
            <p:nvSpPr>
              <p:cNvPr id="72" name="Rectangle: Rounded Corners 14">
                <a:extLst>
                  <a:ext uri="{FF2B5EF4-FFF2-40B4-BE49-F238E27FC236}">
                    <a16:creationId xmlns:a16="http://schemas.microsoft.com/office/drawing/2014/main" id="{91D0E35E-F666-EE4E-95E2-6416CA0F96FE}"/>
                  </a:ext>
                </a:extLst>
              </p:cNvPr>
              <p:cNvSpPr/>
              <p:nvPr/>
            </p:nvSpPr>
            <p:spPr>
              <a:xfrm>
                <a:off x="239773" y="2555940"/>
                <a:ext cx="3192189" cy="3958128"/>
              </a:xfrm>
              <a:prstGeom prst="roundRect">
                <a:avLst>
                  <a:gd name="adj" fmla="val 3590"/>
                </a:avLst>
              </a:prstGeom>
              <a:solidFill>
                <a:schemeClr val="bg1">
                  <a:lumMod val="9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300"/>
                  </a:spcBef>
                </a:pPr>
                <a:endParaRPr lang="en-US" dirty="0">
                  <a:solidFill>
                    <a:schemeClr val="tx1"/>
                  </a:solidFill>
                  <a:latin typeface="Zebra Sans" pitchFamily="2" charset="77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764A947-D52D-F766-4D37-922F14BD4038}"/>
                  </a:ext>
                </a:extLst>
              </p:cNvPr>
              <p:cNvSpPr/>
              <p:nvPr/>
            </p:nvSpPr>
            <p:spPr>
              <a:xfrm>
                <a:off x="170300" y="3382266"/>
                <a:ext cx="3239927" cy="6773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/>
              <a:p>
                <a:pPr marL="114300"/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Remote Management: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Configure scanners remotely with two options: Scanner Management Service (SMS) or Windows Management Instrumentation (WMI).</a:t>
                </a:r>
                <a:endPara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/>
                  <a:cs typeface="Arial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9225094-AC00-47DC-C0AC-B8F9D345B8CA}"/>
                  </a:ext>
                </a:extLst>
              </p:cNvPr>
              <p:cNvSpPr/>
              <p:nvPr/>
            </p:nvSpPr>
            <p:spPr>
              <a:xfrm>
                <a:off x="147814" y="4041649"/>
                <a:ext cx="3239927" cy="6773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/>
              <a:p>
                <a:pPr marL="114300"/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Advanced Data Formatting: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Automate workflow decisions for front-line workers </a:t>
                </a:r>
                <a:b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</a:b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to improve productivity and data accuracy.</a:t>
                </a:r>
                <a:endPara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/>
                  <a:cs typeface="Arial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954BC90-D64A-7322-F831-E410248256F5}"/>
                  </a:ext>
                </a:extLst>
              </p:cNvPr>
              <p:cNvSpPr/>
              <p:nvPr/>
            </p:nvSpPr>
            <p:spPr>
              <a:xfrm>
                <a:off x="147814" y="4658944"/>
                <a:ext cx="3239927" cy="6773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/>
              <a:p>
                <a:pPr marL="114300"/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Scan-to-Connect: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Rapidly connect scanners to a Bluetooth-enabled phone, tablet or PC in one step. </a:t>
                </a:r>
                <a:endPara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/>
                  <a:cs typeface="Arial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C0D70F2-D8A4-C646-6836-23698FCAFBA3}"/>
                  </a:ext>
                </a:extLst>
              </p:cNvPr>
              <p:cNvSpPr/>
              <p:nvPr/>
            </p:nvSpPr>
            <p:spPr>
              <a:xfrm>
                <a:off x="125329" y="5240563"/>
                <a:ext cx="3239927" cy="6773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/>
              <a:p>
                <a:pPr marL="114300"/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Wi-Fi Friendly Mode: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Ensure Bluetooth scanners don’t interfere with your Wi-Fi network.</a:t>
                </a:r>
                <a:endPara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/>
                  <a:cs typeface="Arial"/>
                </a:endParaRPr>
              </a:p>
            </p:txBody>
          </p:sp>
        </p:grp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E4F21B28-BC9B-2247-B519-062B85BEB8FA}"/>
                </a:ext>
              </a:extLst>
            </p:cNvPr>
            <p:cNvSpPr/>
            <p:nvPr/>
          </p:nvSpPr>
          <p:spPr>
            <a:xfrm>
              <a:off x="170300" y="2614901"/>
              <a:ext cx="3106509" cy="5098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tIns="91440" rIns="182880" bIns="91440" rtlCol="0" anchor="t"/>
            <a:lstStyle/>
            <a:p>
              <a:pPr marL="114300"/>
              <a:r>
                <a:rPr lang="en-US" sz="850" dirty="0">
                  <a:solidFill>
                    <a:schemeClr val="tx1"/>
                  </a:solidFill>
                  <a:latin typeface="Zebra Sans" pitchFamily="2" charset="77"/>
                  <a:ea typeface="Calibri"/>
                  <a:cs typeface="Arial"/>
                </a:rPr>
                <a:t>123Scan</a:t>
              </a:r>
              <a:r>
                <a: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/>
                  <a:cs typeface="Arial"/>
                </a:rPr>
                <a:t>: </a:t>
              </a:r>
              <a:r>
                <a:rPr lang="en-US" sz="850" dirty="0">
                  <a:solidFill>
                    <a:schemeClr val="tx1"/>
                  </a:solidFill>
                  <a:latin typeface="Zebra Sans" pitchFamily="2" charset="77"/>
                </a:rPr>
                <a:t>Configure your scanner using a wizard to program electronically or via a printed 2D barcode. Simultaneously stage up to 10 scanners locally.</a:t>
              </a:r>
              <a:endParaRPr lang="en-US" sz="850" dirty="0">
                <a:solidFill>
                  <a:schemeClr val="tx1"/>
                </a:solidFill>
                <a:effectLst/>
                <a:latin typeface="Zebra Sans" pitchFamily="2" charset="77"/>
                <a:ea typeface="Calibri"/>
                <a:cs typeface="Arial"/>
              </a:endParaRP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2A0980AA-2E4E-DE32-D9D2-C3D39E054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8418" y="2688569"/>
              <a:ext cx="381000" cy="38100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429E274E-508D-ABDA-046C-80C2ACAA6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8237" y="3384836"/>
              <a:ext cx="381000" cy="381000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D36AEDF4-592B-11AC-F8B5-8E4A4FBC7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5092" y="4633295"/>
              <a:ext cx="381000" cy="381000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8AFE8779-A04B-8DEE-1A5F-D790C5860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5858" y="3983269"/>
              <a:ext cx="445758" cy="445758"/>
            </a:xfrm>
            <a:prstGeom prst="rect">
              <a:avLst/>
            </a:prstGeom>
          </p:spPr>
        </p:pic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91A60651-83D9-37C3-E6D7-6BC8017B3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55858" y="5154288"/>
              <a:ext cx="448056" cy="448056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7D6F6DA-B1D4-30FC-CE97-F8A19A6F5607}"/>
              </a:ext>
            </a:extLst>
          </p:cNvPr>
          <p:cNvGrpSpPr/>
          <p:nvPr/>
        </p:nvGrpSpPr>
        <p:grpSpPr>
          <a:xfrm>
            <a:off x="3754213" y="2436492"/>
            <a:ext cx="3354678" cy="3958128"/>
            <a:chOff x="8609503" y="2574228"/>
            <a:chExt cx="3354678" cy="395812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8401987-ECE6-4540-B5C6-AA0A93311E93}"/>
                </a:ext>
              </a:extLst>
            </p:cNvPr>
            <p:cNvGrpSpPr/>
            <p:nvPr/>
          </p:nvGrpSpPr>
          <p:grpSpPr>
            <a:xfrm>
              <a:off x="8609503" y="2574228"/>
              <a:ext cx="3354678" cy="3958128"/>
              <a:chOff x="8507903" y="2574228"/>
              <a:chExt cx="3354678" cy="3958128"/>
            </a:xfrm>
          </p:grpSpPr>
          <p:sp>
            <p:nvSpPr>
              <p:cNvPr id="76" name="Rectangle: Rounded Corners 14">
                <a:extLst>
                  <a:ext uri="{FF2B5EF4-FFF2-40B4-BE49-F238E27FC236}">
                    <a16:creationId xmlns:a16="http://schemas.microsoft.com/office/drawing/2014/main" id="{85FBA18F-9475-6F48-B87C-FE5119FB669A}"/>
                  </a:ext>
                </a:extLst>
              </p:cNvPr>
              <p:cNvSpPr/>
              <p:nvPr/>
            </p:nvSpPr>
            <p:spPr>
              <a:xfrm>
                <a:off x="8507903" y="2574228"/>
                <a:ext cx="3324984" cy="3958128"/>
              </a:xfrm>
              <a:prstGeom prst="roundRect">
                <a:avLst>
                  <a:gd name="adj" fmla="val 3590"/>
                </a:avLst>
              </a:prstGeom>
              <a:solidFill>
                <a:schemeClr val="bg1">
                  <a:lumMod val="9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300"/>
                  </a:spcBef>
                </a:pPr>
                <a:endParaRPr lang="en-US" dirty="0">
                  <a:solidFill>
                    <a:schemeClr val="tx1"/>
                  </a:solidFill>
                  <a:latin typeface="Zebra Sans" pitchFamily="2" charset="77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BA25CC9-10B8-72C3-5E83-0AB7D6E3904A}"/>
                  </a:ext>
                </a:extLst>
              </p:cNvPr>
              <p:cNvSpPr/>
              <p:nvPr/>
            </p:nvSpPr>
            <p:spPr>
              <a:xfrm>
                <a:off x="8537597" y="2672191"/>
                <a:ext cx="3324984" cy="5581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/>
              <a:p>
                <a:pPr marL="15875"/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IoT Connector: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Collect enterprise data and route to your preferred IoT endpoint to analyze and act to make data-driven decisions in real time.</a:t>
                </a:r>
                <a:r>
                  <a:rPr lang="en-US" sz="850" dirty="0">
                    <a:latin typeface="Zebra Sans" pitchFamily="2" charset="77"/>
                  </a:rPr>
                  <a:t>.</a:t>
                </a:r>
                <a:endPara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67FD4F1-5481-1544-AAEF-A8D9CCD8E0B4}"/>
                  </a:ext>
                </a:extLst>
              </p:cNvPr>
              <p:cNvSpPr/>
              <p:nvPr/>
            </p:nvSpPr>
            <p:spPr>
              <a:xfrm>
                <a:off x="8537596" y="3199874"/>
                <a:ext cx="3162496" cy="60258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5875"/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  <a:ea typeface="Calibri"/>
                    <a:cs typeface="Arial"/>
                  </a:rPr>
                  <a:t>Remote Diagnostics</a:t>
                </a:r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Troubleshoot without traveling to sites and resolve issues faster.​</a:t>
                </a:r>
              </a:p>
              <a:p>
                <a:pPr marL="15875"/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Remotely access asset information, health and statistics, configuration settings and barcode data. </a:t>
                </a:r>
                <a:endPara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340B39D0-175D-77C4-9793-424A48854FDD}"/>
                  </a:ext>
                </a:extLst>
              </p:cNvPr>
              <p:cNvSpPr/>
              <p:nvPr/>
            </p:nvSpPr>
            <p:spPr>
              <a:xfrm>
                <a:off x="8537596" y="3966136"/>
                <a:ext cx="3246921" cy="6084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/>
              <a:p>
                <a:pPr marL="15875"/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Scanner Control Application: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Control Zebra cordless scanners from a phone or tablet.​</a:t>
                </a:r>
                <a:endPara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06EC617D-48B4-8EF6-7992-1B1502BAA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844309" y="2768211"/>
              <a:ext cx="381000" cy="381000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6F30F5D4-18E6-292E-F3C0-20E7AACA9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839929" y="3349062"/>
              <a:ext cx="381000" cy="381000"/>
            </a:xfrm>
            <a:prstGeom prst="rect">
              <a:avLst/>
            </a:prstGeom>
          </p:spPr>
        </p:pic>
        <p:pic>
          <p:nvPicPr>
            <p:cNvPr id="59" name="Graphic 58">
              <a:extLst>
                <a:ext uri="{FF2B5EF4-FFF2-40B4-BE49-F238E27FC236}">
                  <a16:creationId xmlns:a16="http://schemas.microsoft.com/office/drawing/2014/main" id="{6718D229-2AA0-AAF2-67E3-5E48FFA39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850556" y="3990255"/>
              <a:ext cx="381000" cy="381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75FA46-A994-24C1-DD7E-FF42456A1CC8}"/>
              </a:ext>
            </a:extLst>
          </p:cNvPr>
          <p:cNvGrpSpPr/>
          <p:nvPr/>
        </p:nvGrpSpPr>
        <p:grpSpPr>
          <a:xfrm>
            <a:off x="7064786" y="2436492"/>
            <a:ext cx="5051391" cy="3958128"/>
            <a:chOff x="7064786" y="2436492"/>
            <a:chExt cx="5051391" cy="395812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6BEF475-AD8B-CA47-B8E8-991A072E9C1F}"/>
                </a:ext>
              </a:extLst>
            </p:cNvPr>
            <p:cNvGrpSpPr/>
            <p:nvPr/>
          </p:nvGrpSpPr>
          <p:grpSpPr>
            <a:xfrm>
              <a:off x="7064786" y="2436492"/>
              <a:ext cx="5051391" cy="3958128"/>
              <a:chOff x="7064786" y="2436492"/>
              <a:chExt cx="5051391" cy="3958128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9EE2CA1-FD5F-6693-65E6-14DC78ED49B0}"/>
                  </a:ext>
                </a:extLst>
              </p:cNvPr>
              <p:cNvGrpSpPr/>
              <p:nvPr/>
            </p:nvGrpSpPr>
            <p:grpSpPr>
              <a:xfrm>
                <a:off x="7079417" y="2436492"/>
                <a:ext cx="5036760" cy="3958128"/>
                <a:chOff x="7079417" y="2436492"/>
                <a:chExt cx="5036760" cy="3958128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BD2FB5F1-8BFA-7CE9-8E16-D30C3DB572DB}"/>
                    </a:ext>
                  </a:extLst>
                </p:cNvPr>
                <p:cNvGrpSpPr/>
                <p:nvPr/>
              </p:nvGrpSpPr>
              <p:grpSpPr>
                <a:xfrm>
                  <a:off x="7079417" y="2436492"/>
                  <a:ext cx="5036760" cy="3958128"/>
                  <a:chOff x="3480065" y="2603690"/>
                  <a:chExt cx="5036760" cy="3958128"/>
                </a:xfrm>
              </p:grpSpPr>
              <p:sp>
                <p:nvSpPr>
                  <p:cNvPr id="74" name="Rectangle: Rounded Corners 14">
                    <a:extLst>
                      <a:ext uri="{FF2B5EF4-FFF2-40B4-BE49-F238E27FC236}">
                        <a16:creationId xmlns:a16="http://schemas.microsoft.com/office/drawing/2014/main" id="{0C67C17B-5083-C647-8D4F-ABA0D12AF4CB}"/>
                      </a:ext>
                    </a:extLst>
                  </p:cNvPr>
                  <p:cNvSpPr/>
                  <p:nvPr/>
                </p:nvSpPr>
                <p:spPr>
                  <a:xfrm>
                    <a:off x="3592573" y="2603690"/>
                    <a:ext cx="4646485" cy="3958128"/>
                  </a:xfrm>
                  <a:prstGeom prst="roundRect">
                    <a:avLst>
                      <a:gd name="adj" fmla="val 3590"/>
                    </a:avLst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spcBef>
                        <a:spcPts val="300"/>
                      </a:spcBef>
                    </a:pPr>
                    <a:endParaRPr lang="en-US" dirty="0">
                      <a:solidFill>
                        <a:schemeClr val="tx1"/>
                      </a:solidFill>
                      <a:latin typeface="Zebra Sans" pitchFamily="2" charset="77"/>
                    </a:endParaRP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21313FAA-475E-C563-DF19-D4114BD527BB}"/>
                      </a:ext>
                    </a:extLst>
                  </p:cNvPr>
                  <p:cNvSpPr txBox="1"/>
                  <p:nvPr/>
                </p:nvSpPr>
                <p:spPr>
                  <a:xfrm>
                    <a:off x="4128672" y="3524140"/>
                    <a:ext cx="1789357" cy="615553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114300"/>
                    <a: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  <a:t>PRZM Intelligent Imaging: F</a:t>
                    </a:r>
                    <a:r>
                      <a:rPr lang="en-US" sz="850" dirty="0">
                        <a:latin typeface="Zebra Sans" pitchFamily="2" charset="77"/>
                      </a:rPr>
                      <a:t>arther, faster, smarter imaging that can heighten productivity.</a:t>
                    </a:r>
                    <a:endParaRPr lang="en-US" sz="850" dirty="0">
                      <a:solidFill>
                        <a:schemeClr val="tx1"/>
                      </a:solidFill>
                      <a:effectLst/>
                      <a:latin typeface="Zebra Sans" pitchFamily="2" charset="77"/>
                      <a:ea typeface="Calibri"/>
                      <a:cs typeface="Arial"/>
                    </a:endParaRPr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537B47F2-951D-41AD-6319-083C261CD8C9}"/>
                      </a:ext>
                    </a:extLst>
                  </p:cNvPr>
                  <p:cNvSpPr/>
                  <p:nvPr/>
                </p:nvSpPr>
                <p:spPr>
                  <a:xfrm>
                    <a:off x="5778413" y="4803627"/>
                    <a:ext cx="2473072" cy="54579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31520" tIns="91440" rIns="182880" bIns="91440" rtlCol="0" anchor="t"/>
                  <a:lstStyle/>
                  <a:p>
                    <a:pPr marL="114300"/>
                    <a: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  <a:t>Label Parse+: I</a:t>
                    </a:r>
                    <a: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  <a:t>nstantly capture all the barcodes </a:t>
                    </a:r>
                    <a:b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</a:br>
                    <a: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  <a:t>on a GS1 label.</a:t>
                    </a:r>
                    <a:endParaRPr lang="en-US" sz="850" dirty="0">
                      <a:solidFill>
                        <a:schemeClr val="tx1"/>
                      </a:solidFill>
                      <a:effectLst/>
                      <a:latin typeface="Zebra Sans" pitchFamily="2" charset="77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34C4E0D7-1E56-10F5-E771-119D4799301E}"/>
                      </a:ext>
                    </a:extLst>
                  </p:cNvPr>
                  <p:cNvSpPr/>
                  <p:nvPr/>
                </p:nvSpPr>
                <p:spPr>
                  <a:xfrm>
                    <a:off x="3480065" y="5889949"/>
                    <a:ext cx="2849786" cy="41661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31520" tIns="91440" rIns="182880" bIns="91440" rtlCol="0" anchor="t"/>
                  <a:lstStyle/>
                  <a:p>
                    <a:pPr marL="114300"/>
                    <a: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  <a:t>Blood Bag Parse+: </a:t>
                    </a:r>
                    <a: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  <a:t>With one trigger pull, instantly capture, parse and transmit data to your app.</a:t>
                    </a:r>
                    <a:endParaRPr lang="en-US" sz="850" dirty="0">
                      <a:solidFill>
                        <a:schemeClr val="tx1"/>
                      </a:solidFill>
                      <a:effectLst/>
                      <a:latin typeface="Zebra Sans" pitchFamily="2" charset="77"/>
                      <a:ea typeface="Calibri"/>
                      <a:cs typeface="Arial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01717A25-D932-C4E8-AA43-F66B3F9EB80E}"/>
                      </a:ext>
                    </a:extLst>
                  </p:cNvPr>
                  <p:cNvSpPr/>
                  <p:nvPr/>
                </p:nvSpPr>
                <p:spPr>
                  <a:xfrm>
                    <a:off x="5769588" y="4144762"/>
                    <a:ext cx="2747237" cy="96820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31520" tIns="91440" rIns="182880" bIns="91440" rtlCol="0" anchor="t"/>
                  <a:lstStyle/>
                  <a:p>
                    <a:pPr marL="114300"/>
                    <a: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  <a:t>Preferred Symbol: </a:t>
                    </a:r>
                    <a: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  <a:t>Prioritize </a:t>
                    </a:r>
                    <a:b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</a:br>
                    <a: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  <a:t>one barcode while excluding others without having to </a:t>
                    </a:r>
                    <a:b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</a:br>
                    <a: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  <a:t>cover unwanted barcodes.</a:t>
                    </a:r>
                    <a:endParaRPr lang="en-US" sz="850" dirty="0">
                      <a:solidFill>
                        <a:schemeClr val="tx1"/>
                      </a:solidFill>
                      <a:effectLst/>
                      <a:latin typeface="Zebra Sans" pitchFamily="2" charset="77"/>
                      <a:ea typeface="Calibri"/>
                      <a:cs typeface="Arial"/>
                    </a:endParaRPr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0C86A20B-3A03-DE6E-6FFF-DC37AF79B8C4}"/>
                      </a:ext>
                    </a:extLst>
                  </p:cNvPr>
                  <p:cNvSpPr/>
                  <p:nvPr/>
                </p:nvSpPr>
                <p:spPr>
                  <a:xfrm>
                    <a:off x="5778413" y="5337514"/>
                    <a:ext cx="2538170" cy="92921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31520" tIns="91440" rIns="182880" bIns="91440" rtlCol="0" anchor="t"/>
                  <a:lstStyle/>
                  <a:p>
                    <a:pPr marL="114300"/>
                    <a: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  <a:t>Scanner Software Development Kit (SDK): </a:t>
                    </a:r>
                    <a:b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</a:br>
                    <a: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  <a:t>E</a:t>
                    </a:r>
                    <a:r>
                      <a:rPr lang="en-US" sz="850" dirty="0">
                        <a:solidFill>
                          <a:schemeClr val="tx1"/>
                        </a:solidFill>
                        <a:latin typeface="Zebra Sans" pitchFamily="2" charset="77"/>
                      </a:rPr>
                      <a:t>asily create fully featured applications for Windows, Linux, Android, iOS and Chrome.</a:t>
                    </a:r>
                    <a:endParaRPr lang="en-US" sz="850" dirty="0">
                      <a:solidFill>
                        <a:schemeClr val="tx1"/>
                      </a:solidFill>
                      <a:effectLst/>
                      <a:latin typeface="Zebra Sans" pitchFamily="2" charset="77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1E837B21-DB9A-6DB5-849D-99144F64DC99}"/>
                      </a:ext>
                    </a:extLst>
                  </p:cNvPr>
                  <p:cNvSpPr txBox="1"/>
                  <p:nvPr/>
                </p:nvSpPr>
                <p:spPr>
                  <a:xfrm>
                    <a:off x="4128672" y="4842817"/>
                    <a:ext cx="1952355" cy="48474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114300"/>
                    <a:r>
                      <a:rPr lang="en-US" sz="850" dirty="0">
                        <a:solidFill>
                          <a:schemeClr val="tx1"/>
                        </a:solidFill>
                        <a:effectLst/>
                        <a:latin typeface="Zebra Sans" pitchFamily="2" charset="77"/>
                        <a:ea typeface="Calibri"/>
                        <a:cs typeface="Arial"/>
                      </a:rPr>
                      <a:t>DataWedge for Scanners: </a:t>
                    </a:r>
                    <a:r>
                      <a:rPr lang="en-US" sz="850" dirty="0">
                        <a:latin typeface="Zebra Sans" pitchFamily="2" charset="77"/>
                      </a:rPr>
                      <a:t>One scanner seamlessly works with multiple applications.</a:t>
                    </a:r>
                    <a:endParaRPr lang="en-US" sz="850" dirty="0">
                      <a:solidFill>
                        <a:schemeClr val="tx1"/>
                      </a:solidFill>
                      <a:effectLst/>
                      <a:latin typeface="Zebra Sans" pitchFamily="2" charset="77"/>
                      <a:ea typeface="Calibri"/>
                      <a:cs typeface="Arial"/>
                    </a:endParaRPr>
                  </a:p>
                </p:txBody>
              </p:sp>
            </p:grp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EEBC6DCB-EBC3-7812-4E72-59DFF630F692}"/>
                    </a:ext>
                  </a:extLst>
                </p:cNvPr>
                <p:cNvSpPr/>
                <p:nvPr/>
              </p:nvSpPr>
              <p:spPr>
                <a:xfrm>
                  <a:off x="7079417" y="2507430"/>
                  <a:ext cx="2390718" cy="50982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31520" tIns="91440" rIns="182880" bIns="91440" rtlCol="0" anchor="t"/>
                <a:lstStyle/>
                <a:p>
                  <a:pPr marL="114300"/>
                  <a: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  <a:ea typeface="Calibri"/>
                      <a:cs typeface="Arial"/>
                    </a:rPr>
                    <a:t>PowerPrecision+: </a:t>
                  </a:r>
                  <a: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</a:rPr>
                    <a:t>Gain easy access to fleetwide metrics and get visual feedback of charge status and battery state of health.</a:t>
                  </a:r>
                  <a:endPara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endParaRP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E14B1C0-6645-4381-1D1B-5FA124F0CB7D}"/>
                    </a:ext>
                  </a:extLst>
                </p:cNvPr>
                <p:cNvSpPr/>
                <p:nvPr/>
              </p:nvSpPr>
              <p:spPr>
                <a:xfrm>
                  <a:off x="9352959" y="2501295"/>
                  <a:ext cx="2456764" cy="54579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31520" tIns="91440" rIns="182880" bIns="91440" rtlCol="0" anchor="t"/>
                <a:lstStyle/>
                <a:p>
                  <a:pPr marL="114300"/>
                  <a:r>
                    <a:rPr lang="en-US" sz="850" dirty="0">
                      <a:solidFill>
                        <a:schemeClr val="tx1"/>
                      </a:solidFill>
                      <a:effectLst/>
                      <a:latin typeface="Zebra Sans" pitchFamily="2" charset="77"/>
                      <a:ea typeface="Calibri"/>
                      <a:cs typeface="Arial"/>
                    </a:rPr>
                    <a:t>Virtual Tether:</a:t>
                  </a:r>
                  <a: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  <a:ea typeface="Calibri"/>
                      <a:cs typeface="Arial"/>
                    </a:rPr>
                    <a:t> K</a:t>
                  </a:r>
                  <a: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</a:rPr>
                    <a:t>eep track of your cordless scanners </a:t>
                  </a:r>
                  <a:b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</a:rPr>
                  </a:br>
                  <a: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</a:rPr>
                    <a:t>and prevent workflow interruptions caused by a misplaced device.</a:t>
                  </a:r>
                  <a:endPara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endParaRP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4C96FA22-D664-B8AF-CFC2-8BF22612D9AB}"/>
                    </a:ext>
                  </a:extLst>
                </p:cNvPr>
                <p:cNvSpPr/>
                <p:nvPr/>
              </p:nvSpPr>
              <p:spPr>
                <a:xfrm>
                  <a:off x="9373563" y="3305294"/>
                  <a:ext cx="2402916" cy="53228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31520" tIns="91440" rIns="182880" bIns="91440" rtlCol="0" anchor="t"/>
                <a:lstStyle/>
                <a:p>
                  <a:pPr marL="114300"/>
                  <a: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  <a:ea typeface="Calibri"/>
                      <a:cs typeface="Arial"/>
                    </a:rPr>
                    <a:t>Multi-Code Data Formatting: </a:t>
                  </a:r>
                  <a:r>
                    <a:rPr lang="en-US" sz="850" dirty="0">
                      <a:solidFill>
                        <a:schemeClr val="tx1"/>
                      </a:solidFill>
                      <a:latin typeface="Zebra Sans" pitchFamily="2" charset="77"/>
                    </a:rPr>
                    <a:t>Scan multiple barcodes with a single trigger pull.</a:t>
                  </a:r>
                  <a:endParaRPr lang="en-US" sz="850" dirty="0">
                    <a:solidFill>
                      <a:schemeClr val="tx1"/>
                    </a:solidFill>
                    <a:latin typeface="Zebra Sans" pitchFamily="2" charset="77"/>
                    <a:ea typeface="Calibri"/>
                    <a:cs typeface="Arial"/>
                  </a:endParaRPr>
                </a:p>
              </p:txBody>
            </p:sp>
          </p:grp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4629C44E-FB7A-9AF8-5223-DC07BA01A1EC}"/>
                  </a:ext>
                </a:extLst>
              </p:cNvPr>
              <p:cNvSpPr/>
              <p:nvPr/>
            </p:nvSpPr>
            <p:spPr>
              <a:xfrm>
                <a:off x="7064786" y="5173312"/>
                <a:ext cx="2648771" cy="5639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tIns="91440" rIns="182880" bIns="91440" rtlCol="0" anchor="t"/>
              <a:lstStyle/>
              <a:p>
                <a:pPr marL="114300"/>
                <a:r>
                  <a:rPr lang="en-US" sz="850" dirty="0">
                    <a:solidFill>
                      <a:schemeClr val="tx1"/>
                    </a:solidFill>
                    <a:effectLst/>
                    <a:latin typeface="Zebra Sans" pitchFamily="2" charset="77"/>
                    <a:ea typeface="Calibri"/>
                    <a:cs typeface="Arial"/>
                  </a:rPr>
                  <a:t>UDI Scan+: </a:t>
                </a:r>
                <a:r>
                  <a:rPr lang="en-US" sz="850" dirty="0">
                    <a:solidFill>
                      <a:schemeClr val="tx1"/>
                    </a:solidFill>
                    <a:latin typeface="Zebra Sans" pitchFamily="2" charset="77"/>
                  </a:rPr>
                  <a:t>Capture and parse UDI data in the right order to the right fields, in one trigger pull.</a:t>
                </a:r>
                <a:endParaRPr lang="en-US" sz="850" dirty="0">
                  <a:solidFill>
                    <a:schemeClr val="tx1"/>
                  </a:solidFill>
                  <a:latin typeface="Zebra Sans" pitchFamily="2" charset="77"/>
                  <a:ea typeface="Calibri"/>
                  <a:cs typeface="Arial"/>
                </a:endParaRPr>
              </a:p>
            </p:txBody>
          </p:sp>
        </p:grp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CCCE7AF-A500-9472-2795-F71EB029D8AF}"/>
                </a:ext>
              </a:extLst>
            </p:cNvPr>
            <p:cNvSpPr/>
            <p:nvPr/>
          </p:nvSpPr>
          <p:spPr>
            <a:xfrm>
              <a:off x="7079417" y="3974594"/>
              <a:ext cx="2648771" cy="5639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tIns="91440" rIns="182880" bIns="91440" rtlCol="0" anchor="t"/>
            <a:lstStyle/>
            <a:p>
              <a:pPr marL="114300"/>
              <a:r>
                <a:rPr lang="en-US" sz="850" dirty="0">
                  <a:solidFill>
                    <a:schemeClr val="tx1"/>
                  </a:solidFill>
                  <a:latin typeface="Zebra Sans" pitchFamily="2" charset="77"/>
                  <a:ea typeface="Calibri"/>
                  <a:cs typeface="Arial"/>
                </a:rPr>
                <a:t>Intelligent Document Capture</a:t>
              </a:r>
              <a:r>
                <a:rPr lang="en-US" sz="850" dirty="0">
                  <a:solidFill>
                    <a:schemeClr val="tx1"/>
                  </a:solidFill>
                  <a:effectLst/>
                  <a:latin typeface="Zebra Sans" pitchFamily="2" charset="77"/>
                  <a:ea typeface="Calibri"/>
                  <a:cs typeface="Arial"/>
                </a:rPr>
                <a:t>: </a:t>
              </a:r>
              <a:r>
                <a:rPr lang="en-US" sz="850" dirty="0">
                  <a:solidFill>
                    <a:schemeClr val="tx1"/>
                  </a:solidFill>
                  <a:latin typeface="Zebra Sans" pitchFamily="2" charset="77"/>
                </a:rPr>
                <a:t>Capture an image and automatically optimize its appearance.​</a:t>
              </a:r>
              <a:endParaRPr lang="en-US" sz="850" dirty="0">
                <a:solidFill>
                  <a:schemeClr val="tx1"/>
                </a:solidFill>
                <a:latin typeface="Zebra Sans" pitchFamily="2" charset="77"/>
                <a:ea typeface="Calibri"/>
                <a:cs typeface="Arial"/>
              </a:endParaRPr>
            </a:p>
          </p:txBody>
        </p:sp>
      </p:grpSp>
      <p:pic>
        <p:nvPicPr>
          <p:cNvPr id="90" name="Graphic 89">
            <a:extLst>
              <a:ext uri="{FF2B5EF4-FFF2-40B4-BE49-F238E27FC236}">
                <a16:creationId xmlns:a16="http://schemas.microsoft.com/office/drawing/2014/main" id="{21AF168E-E740-CE6C-6A2C-8B1F2F1CBDD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448291" y="4664575"/>
            <a:ext cx="381000" cy="381000"/>
          </a:xfrm>
          <a:prstGeom prst="rect">
            <a:avLst/>
          </a:prstGeom>
        </p:spPr>
      </p:pic>
      <p:pic>
        <p:nvPicPr>
          <p:cNvPr id="93" name="Graphic 92">
            <a:extLst>
              <a:ext uri="{FF2B5EF4-FFF2-40B4-BE49-F238E27FC236}">
                <a16:creationId xmlns:a16="http://schemas.microsoft.com/office/drawing/2014/main" id="{D4FB3BC3-AB13-BE5C-0086-1CABA42B9C0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708732" y="5297387"/>
            <a:ext cx="381000" cy="381000"/>
          </a:xfrm>
          <a:prstGeom prst="rect">
            <a:avLst/>
          </a:prstGeom>
        </p:spPr>
      </p:pic>
      <p:pic>
        <p:nvPicPr>
          <p:cNvPr id="95" name="Graphic 94">
            <a:extLst>
              <a:ext uri="{FF2B5EF4-FFF2-40B4-BE49-F238E27FC236}">
                <a16:creationId xmlns:a16="http://schemas.microsoft.com/office/drawing/2014/main" id="{2627A006-A936-5DED-6A37-15E63FAA6BE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414763" y="5777711"/>
            <a:ext cx="448056" cy="448056"/>
          </a:xfrm>
          <a:prstGeom prst="rect">
            <a:avLst/>
          </a:prstGeom>
        </p:spPr>
      </p:pic>
      <p:pic>
        <p:nvPicPr>
          <p:cNvPr id="97" name="Graphic 96">
            <a:extLst>
              <a:ext uri="{FF2B5EF4-FFF2-40B4-BE49-F238E27FC236}">
                <a16:creationId xmlns:a16="http://schemas.microsoft.com/office/drawing/2014/main" id="{9CCF7608-3E04-6F4D-0C5F-54236845D84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417866" y="2581284"/>
            <a:ext cx="448056" cy="448056"/>
          </a:xfrm>
          <a:prstGeom prst="rect">
            <a:avLst/>
          </a:prstGeom>
        </p:spPr>
      </p:pic>
      <p:pic>
        <p:nvPicPr>
          <p:cNvPr id="99" name="Graphic 98">
            <a:extLst>
              <a:ext uri="{FF2B5EF4-FFF2-40B4-BE49-F238E27FC236}">
                <a16:creationId xmlns:a16="http://schemas.microsoft.com/office/drawing/2014/main" id="{713DD244-47C2-FBF6-56B1-E1C56E980EF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675204" y="4664575"/>
            <a:ext cx="448056" cy="448056"/>
          </a:xfrm>
          <a:prstGeom prst="rect">
            <a:avLst/>
          </a:prstGeom>
        </p:spPr>
      </p:pic>
      <p:pic>
        <p:nvPicPr>
          <p:cNvPr id="102" name="Graphic 101">
            <a:extLst>
              <a:ext uri="{FF2B5EF4-FFF2-40B4-BE49-F238E27FC236}">
                <a16:creationId xmlns:a16="http://schemas.microsoft.com/office/drawing/2014/main" id="{0B9ADA00-9AE1-05C3-E388-7B88F0DE4BA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399578" y="4072199"/>
            <a:ext cx="448056" cy="448056"/>
          </a:xfrm>
          <a:prstGeom prst="rect">
            <a:avLst/>
          </a:prstGeom>
        </p:spPr>
      </p:pic>
      <p:pic>
        <p:nvPicPr>
          <p:cNvPr id="105" name="Graphic 104">
            <a:extLst>
              <a:ext uri="{FF2B5EF4-FFF2-40B4-BE49-F238E27FC236}">
                <a16:creationId xmlns:a16="http://schemas.microsoft.com/office/drawing/2014/main" id="{DCFF544E-4161-6B7A-61BD-D180A95D2E4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675204" y="4072199"/>
            <a:ext cx="448056" cy="448056"/>
          </a:xfrm>
          <a:prstGeom prst="rect">
            <a:avLst/>
          </a:prstGeom>
        </p:spPr>
      </p:pic>
      <p:pic>
        <p:nvPicPr>
          <p:cNvPr id="107" name="Graphic 106">
            <a:extLst>
              <a:ext uri="{FF2B5EF4-FFF2-40B4-BE49-F238E27FC236}">
                <a16:creationId xmlns:a16="http://schemas.microsoft.com/office/drawing/2014/main" id="{B346473D-32A1-CAA5-6846-1949CB215F79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675204" y="3375896"/>
            <a:ext cx="448056" cy="448056"/>
          </a:xfrm>
          <a:prstGeom prst="rect">
            <a:avLst/>
          </a:prstGeom>
        </p:spPr>
      </p:pic>
      <p:pic>
        <p:nvPicPr>
          <p:cNvPr id="110" name="Graphic 109">
            <a:extLst>
              <a:ext uri="{FF2B5EF4-FFF2-40B4-BE49-F238E27FC236}">
                <a16:creationId xmlns:a16="http://schemas.microsoft.com/office/drawing/2014/main" id="{22326A3F-B9C8-2625-123F-E0CAE5477010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7414763" y="3375896"/>
            <a:ext cx="448056" cy="448056"/>
          </a:xfrm>
          <a:prstGeom prst="rect">
            <a:avLst/>
          </a:prstGeom>
        </p:spPr>
      </p:pic>
      <p:pic>
        <p:nvPicPr>
          <p:cNvPr id="112" name="Graphic 111">
            <a:extLst>
              <a:ext uri="{FF2B5EF4-FFF2-40B4-BE49-F238E27FC236}">
                <a16:creationId xmlns:a16="http://schemas.microsoft.com/office/drawing/2014/main" id="{F173E9EF-6A88-7953-60F7-3729564E35D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9675204" y="2581284"/>
            <a:ext cx="448056" cy="448056"/>
          </a:xfrm>
          <a:prstGeom prst="rect">
            <a:avLst/>
          </a:prstGeom>
        </p:spPr>
      </p:pic>
      <p:pic>
        <p:nvPicPr>
          <p:cNvPr id="115" name="Graphic 114">
            <a:extLst>
              <a:ext uri="{FF2B5EF4-FFF2-40B4-BE49-F238E27FC236}">
                <a16:creationId xmlns:a16="http://schemas.microsoft.com/office/drawing/2014/main" id="{AEC5124D-CB30-7DB6-E321-289DF0EA96C8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410623" y="5242523"/>
            <a:ext cx="448056" cy="448056"/>
          </a:xfrm>
          <a:prstGeom prst="rect">
            <a:avLst/>
          </a:prstGeom>
        </p:spPr>
      </p:pic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15DEAD58-FB10-9EA3-7198-82E94644F8C4}"/>
              </a:ext>
            </a:extLst>
          </p:cNvPr>
          <p:cNvCxnSpPr>
            <a:cxnSpLocks/>
          </p:cNvCxnSpPr>
          <p:nvPr/>
        </p:nvCxnSpPr>
        <p:spPr>
          <a:xfrm>
            <a:off x="341606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62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7E122-4E69-F347-C5CD-3181A8D48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nurse talking to a patient&#10;&#10;AI-generated content may be incorrect.">
            <a:extLst>
              <a:ext uri="{FF2B5EF4-FFF2-40B4-BE49-F238E27FC236}">
                <a16:creationId xmlns:a16="http://schemas.microsoft.com/office/drawing/2014/main" id="{A9EA7E94-DF00-C363-AB90-F323AD07C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29"/>
          <a:stretch>
            <a:fillRect/>
          </a:stretch>
        </p:blipFill>
        <p:spPr>
          <a:xfrm>
            <a:off x="0" y="-2"/>
            <a:ext cx="12188042" cy="6891868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B11FBAC-1242-B502-ADD6-FC6F2D2377BE}"/>
              </a:ext>
            </a:extLst>
          </p:cNvPr>
          <p:cNvSpPr txBox="1">
            <a:spLocks/>
          </p:cNvSpPr>
          <p:nvPr/>
        </p:nvSpPr>
        <p:spPr>
          <a:xfrm rot="5400000">
            <a:off x="-191815" y="191813"/>
            <a:ext cx="6858002" cy="6474372"/>
          </a:xfrm>
          <a:prstGeom prst="rect">
            <a:avLst/>
          </a:prstGeom>
          <a:gradFill>
            <a:gsLst>
              <a:gs pos="37000">
                <a:schemeClr val="tx1">
                  <a:alpha val="0"/>
                  <a:lumMod val="74000"/>
                  <a:lumOff val="26000"/>
                </a:schemeClr>
              </a:gs>
              <a:gs pos="100000">
                <a:schemeClr val="tx1">
                  <a:alpha val="47000"/>
                </a:schemeClr>
              </a:gs>
            </a:gsLst>
            <a:lin ang="5400000" scaled="1"/>
          </a:gra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lang="en-US" sz="100" b="0" i="0" kern="1200" dirty="0">
                <a:solidFill>
                  <a:schemeClr val="tx1">
                    <a:alpha val="0"/>
                  </a:schemeClr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3F49FCAA-72DE-512C-FA92-70AE7DD44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9" y="6545398"/>
            <a:ext cx="457200" cy="182880"/>
          </a:xfrm>
        </p:spPr>
        <p:txBody>
          <a:bodyPr/>
          <a:lstStyle/>
          <a:p>
            <a:pPr algn="r"/>
            <a:fld id="{1AD59F8F-821C-794D-AFBA-1518A32149B9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 algn="r"/>
              <a:t>34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9D982E2-8AC0-AAB0-B956-E46AB510D37A}"/>
              </a:ext>
            </a:extLst>
          </p:cNvPr>
          <p:cNvSpPr/>
          <p:nvPr/>
        </p:nvSpPr>
        <p:spPr>
          <a:xfrm>
            <a:off x="457199" y="4521200"/>
            <a:ext cx="4274458" cy="1490133"/>
          </a:xfrm>
          <a:prstGeom prst="roundRect">
            <a:avLst>
              <a:gd name="adj" fmla="val 7634"/>
            </a:avLst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CC073140-37B2-3F39-6882-F213B8F70944}"/>
              </a:ext>
            </a:extLst>
          </p:cNvPr>
          <p:cNvSpPr txBox="1">
            <a:spLocks/>
          </p:cNvSpPr>
          <p:nvPr/>
        </p:nvSpPr>
        <p:spPr>
          <a:xfrm>
            <a:off x="926992" y="4942127"/>
            <a:ext cx="3334872" cy="6482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0" i="0" kern="1200" spc="0" baseline="0">
                <a:solidFill>
                  <a:schemeClr val="bg1"/>
                </a:solidFill>
                <a:latin typeface="Zebra Sans Cnd ExtraBold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ysClr val="windowText" lastClr="000000"/>
                </a:solidFill>
              </a:rPr>
              <a:t>Zebra Services</a:t>
            </a:r>
          </a:p>
        </p:txBody>
      </p:sp>
    </p:spTree>
    <p:extLst>
      <p:ext uri="{BB962C8B-B14F-4D97-AF65-F5344CB8AC3E}">
        <p14:creationId xmlns:p14="http://schemas.microsoft.com/office/powerpoint/2010/main" val="69447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D61F7-2671-554F-0341-856A32857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2CE45-12FF-56ED-F48E-8C05A00F9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Zebra OneCare™: the industry standard in enterprise support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A0854-4549-9550-75DB-3D7A8B9836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cap="none" dirty="0"/>
              <a:t>Unexpected failures that interrupt your workflows aren’t an option. Zebra OneCare maintenance plans </a:t>
            </a:r>
            <a:br>
              <a:rPr lang="en-US" cap="none" dirty="0"/>
            </a:br>
            <a:r>
              <a:rPr lang="en-US" cap="none" dirty="0"/>
              <a:t>keep devices running at peak performance and ready for whatever your job demands</a:t>
            </a:r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328DA3FD-5B7F-55D8-4F05-476B4550A778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>
                    <a:lumMod val="75000"/>
                  </a:schemeClr>
                </a:solidFill>
                <a:latin typeface="Zebra Sans" pitchFamily="2" charset="77"/>
              </a:rPr>
              <a:pPr algn="r"/>
              <a:t>35</a:t>
            </a:fld>
            <a:endParaRPr lang="en-US" sz="800" dirty="0">
              <a:solidFill>
                <a:schemeClr val="bg1">
                  <a:lumMod val="75000"/>
                </a:schemeClr>
              </a:solidFill>
              <a:latin typeface="Zebra Sans" pitchFamily="2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412FFD2-08D8-68C1-3FFE-24F6A24C1E64}"/>
              </a:ext>
            </a:extLst>
          </p:cNvPr>
          <p:cNvGrpSpPr/>
          <p:nvPr/>
        </p:nvGrpSpPr>
        <p:grpSpPr>
          <a:xfrm>
            <a:off x="457198" y="1956196"/>
            <a:ext cx="11040722" cy="4217836"/>
            <a:chOff x="457198" y="1763982"/>
            <a:chExt cx="11040722" cy="421783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8F5DB33-6F3E-D91D-B096-04660172C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62979" y="1778938"/>
              <a:ext cx="5634941" cy="4173946"/>
            </a:xfrm>
            <a:prstGeom prst="roundRect">
              <a:avLst>
                <a:gd name="adj" fmla="val 4162"/>
              </a:avLst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E1D1B6F-FE1F-7644-B56A-41ACC541A9D1}"/>
                </a:ext>
              </a:extLst>
            </p:cNvPr>
            <p:cNvGrpSpPr/>
            <p:nvPr/>
          </p:nvGrpSpPr>
          <p:grpSpPr>
            <a:xfrm>
              <a:off x="457198" y="4955854"/>
              <a:ext cx="5207001" cy="1025964"/>
              <a:chOff x="457199" y="5049009"/>
              <a:chExt cx="5207001" cy="1025964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769865-DC15-4D89-8066-4BE3407D29F9}"/>
                  </a:ext>
                </a:extLst>
              </p:cNvPr>
              <p:cNvSpPr txBox="1"/>
              <p:nvPr/>
            </p:nvSpPr>
            <p:spPr>
              <a:xfrm>
                <a:off x="457199" y="5049009"/>
                <a:ext cx="5207001" cy="1011833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txBody>
              <a:bodyPr wrap="square" anchor="ctr">
                <a:noAutofit/>
              </a:bodyPr>
              <a:lstStyle>
                <a:defPPr>
                  <a:defRPr lang="en-US"/>
                </a:defPPr>
                <a:lvl1pPr>
                  <a:spcAft>
                    <a:spcPts val="338"/>
                  </a:spcAft>
                  <a:buNone/>
                  <a:defRPr sz="1400">
                    <a:solidFill>
                      <a:schemeClr val="accent2"/>
                    </a:solidFill>
                    <a:latin typeface="Zebra Sans" pitchFamily="2" charset="77"/>
                  </a:defRPr>
                </a:lvl1pPr>
              </a:lstStyle>
              <a:p>
                <a:r>
                  <a:rPr lang="en-US" dirty="0"/>
                  <a:t>Optional </a:t>
                </a:r>
                <a:br>
                  <a:rPr lang="en-US" dirty="0"/>
                </a:br>
                <a:r>
                  <a:rPr lang="en-US" dirty="0"/>
                  <a:t>VisibilityIQ </a:t>
                </a:r>
                <a:br>
                  <a:rPr lang="en-US" dirty="0"/>
                </a:br>
                <a:r>
                  <a:rPr lang="en-US" dirty="0"/>
                  <a:t>Foresight™ 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F821843-76CC-33E7-364E-3FD46EAC9B22}"/>
                  </a:ext>
                </a:extLst>
              </p:cNvPr>
              <p:cNvSpPr txBox="1"/>
              <p:nvPr/>
            </p:nvSpPr>
            <p:spPr>
              <a:xfrm>
                <a:off x="1929841" y="5162332"/>
                <a:ext cx="3543859" cy="912641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Zebra Sans" pitchFamily="2" charset="77"/>
                  </a:rPr>
                  <a:t>Cloud-based dashboard to view device insights; address potential issues before they impact your business, uncover opportunities for cost-cutting, right-sizing inventory, and reducing lost assets </a:t>
                </a:r>
              </a:p>
              <a:p>
                <a:pPr>
                  <a:lnSpc>
                    <a:spcPct val="100000"/>
                  </a:lnSpc>
                </a:pPr>
                <a:endParaRPr lang="en-US" sz="1200" dirty="0">
                  <a:solidFill>
                    <a:schemeClr val="bg1"/>
                  </a:solidFill>
                  <a:latin typeface="Zebra Sans" pitchFamily="2" charset="77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639B163-3DE9-C640-96E7-E7E721FB6492}"/>
                </a:ext>
              </a:extLst>
            </p:cNvPr>
            <p:cNvGrpSpPr/>
            <p:nvPr/>
          </p:nvGrpSpPr>
          <p:grpSpPr>
            <a:xfrm>
              <a:off x="457199" y="1763982"/>
              <a:ext cx="5207001" cy="869228"/>
              <a:chOff x="457199" y="1763982"/>
              <a:chExt cx="5207001" cy="869228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A37476-78BD-2263-DE2A-B83950AD649D}"/>
                  </a:ext>
                </a:extLst>
              </p:cNvPr>
              <p:cNvSpPr txBox="1"/>
              <p:nvPr/>
            </p:nvSpPr>
            <p:spPr>
              <a:xfrm>
                <a:off x="457199" y="1768603"/>
                <a:ext cx="5207001" cy="86460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txBody>
              <a:bodyPr wrap="square" anchor="ctr">
                <a:noAutofit/>
              </a:bodyPr>
              <a:lstStyle/>
              <a:p>
                <a:pPr>
                  <a:spcAft>
                    <a:spcPts val="338"/>
                  </a:spcAft>
                  <a:buNone/>
                </a:pPr>
                <a:r>
                  <a:rPr lang="en-US" sz="1400" dirty="0">
                    <a:solidFill>
                      <a:schemeClr val="accent2"/>
                    </a:solidFill>
                    <a:latin typeface="Zebra Sans" pitchFamily="2" charset="77"/>
                  </a:rPr>
                  <a:t>End-to-end </a:t>
                </a:r>
                <a:br>
                  <a:rPr lang="en-US" sz="1400" dirty="0">
                    <a:solidFill>
                      <a:schemeClr val="accent2"/>
                    </a:solidFill>
                    <a:latin typeface="Zebra Sans" pitchFamily="2" charset="77"/>
                  </a:rPr>
                </a:br>
                <a:r>
                  <a:rPr lang="en-US" sz="1400" dirty="0">
                    <a:solidFill>
                      <a:schemeClr val="accent2"/>
                    </a:solidFill>
                    <a:latin typeface="Zebra Sans" pitchFamily="2" charset="77"/>
                  </a:rPr>
                  <a:t>c</a:t>
                </a:r>
                <a:r>
                  <a:rPr lang="en-US" sz="1400" dirty="0">
                    <a:solidFill>
                      <a:schemeClr val="accent2"/>
                    </a:solidFill>
                    <a:effectLst/>
                    <a:latin typeface="Zebra Sans" pitchFamily="2" charset="77"/>
                  </a:rPr>
                  <a:t>overage</a:t>
                </a:r>
                <a:endParaRPr lang="en-US" sz="1200" dirty="0">
                  <a:solidFill>
                    <a:schemeClr val="bg1"/>
                  </a:solidFill>
                  <a:effectLst/>
                  <a:latin typeface="Zebra Sans" pitchFamily="2" charset="77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EFFAC61-E899-FE5C-7CFF-FB1E83933A21}"/>
                  </a:ext>
                </a:extLst>
              </p:cNvPr>
              <p:cNvSpPr txBox="1"/>
              <p:nvPr/>
            </p:nvSpPr>
            <p:spPr>
              <a:xfrm>
                <a:off x="1929841" y="1763982"/>
                <a:ext cx="3543859" cy="864607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spcAft>
                    <a:spcPts val="338"/>
                  </a:spcAft>
                  <a:buNone/>
                </a:pPr>
                <a:r>
                  <a:rPr lang="en-US" sz="1200" dirty="0">
                    <a:solidFill>
                      <a:schemeClr val="bg1"/>
                    </a:solidFill>
                    <a:effectLst/>
                    <a:latin typeface="Zebra Sans" pitchFamily="2" charset="77"/>
                  </a:rPr>
                  <a:t>Eliminates unpredictable repair-related costs. With Zebra OneCare, there are no </a:t>
                </a:r>
                <a:r>
                  <a:rPr lang="en-US" sz="1200" dirty="0">
                    <a:solidFill>
                      <a:schemeClr val="bg1"/>
                    </a:solidFill>
                    <a:latin typeface="Zebra Sans" pitchFamily="2" charset="77"/>
                  </a:rPr>
                  <a:t>limits</a:t>
                </a:r>
                <a:r>
                  <a:rPr lang="en-US" sz="1200" dirty="0">
                    <a:solidFill>
                      <a:schemeClr val="bg1"/>
                    </a:solidFill>
                    <a:effectLst/>
                    <a:latin typeface="Zebra Sans" pitchFamily="2" charset="77"/>
                  </a:rPr>
                  <a:t>—if something is broken, we fix it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8D90819-D2E1-0B49-A821-89843EBF8D77}"/>
                </a:ext>
              </a:extLst>
            </p:cNvPr>
            <p:cNvGrpSpPr/>
            <p:nvPr/>
          </p:nvGrpSpPr>
          <p:grpSpPr>
            <a:xfrm>
              <a:off x="457199" y="2775922"/>
              <a:ext cx="5207001" cy="882676"/>
              <a:chOff x="457199" y="2731925"/>
              <a:chExt cx="5207001" cy="88267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047296-0062-53DD-5013-FA75415D09F1}"/>
                  </a:ext>
                </a:extLst>
              </p:cNvPr>
              <p:cNvSpPr txBox="1"/>
              <p:nvPr/>
            </p:nvSpPr>
            <p:spPr>
              <a:xfrm>
                <a:off x="457199" y="2749994"/>
                <a:ext cx="5207001" cy="86460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txBody>
              <a:bodyPr wrap="square" anchor="ctr">
                <a:noAutofit/>
              </a:bodyPr>
              <a:lstStyle>
                <a:defPPr>
                  <a:defRPr lang="en-US"/>
                </a:defPPr>
                <a:lvl1pPr>
                  <a:spcAft>
                    <a:spcPts val="338"/>
                  </a:spcAft>
                  <a:buNone/>
                  <a:defRPr sz="1400">
                    <a:solidFill>
                      <a:schemeClr val="accent2"/>
                    </a:solidFill>
                    <a:latin typeface="Zebra Sans" pitchFamily="2" charset="77"/>
                  </a:defRPr>
                </a:lvl1pPr>
              </a:lstStyle>
              <a:p>
                <a:r>
                  <a:rPr lang="en-US" dirty="0"/>
                  <a:t>Optional </a:t>
                </a:r>
                <a:br>
                  <a:rPr lang="en-US" dirty="0"/>
                </a:br>
                <a:r>
                  <a:rPr lang="en-US" dirty="0"/>
                  <a:t>battery </a:t>
                </a:r>
                <a:br>
                  <a:rPr lang="en-US" dirty="0"/>
                </a:br>
                <a:r>
                  <a:rPr lang="en-US" dirty="0"/>
                  <a:t>plans*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2188782-E2AE-5408-10B3-C3F4E6614A06}"/>
                  </a:ext>
                </a:extLst>
              </p:cNvPr>
              <p:cNvSpPr txBox="1"/>
              <p:nvPr/>
            </p:nvSpPr>
            <p:spPr>
              <a:xfrm>
                <a:off x="1929841" y="2731925"/>
                <a:ext cx="3543859" cy="864607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spcAft>
                    <a:spcPts val="338"/>
                  </a:spcAft>
                  <a:buNone/>
                </a:pPr>
                <a:r>
                  <a:rPr lang="en-US" sz="1200" dirty="0">
                    <a:solidFill>
                      <a:schemeClr val="bg1"/>
                    </a:solidFill>
                    <a:latin typeface="Zebra Sans" pitchFamily="2" charset="77"/>
                  </a:rPr>
                  <a:t>Reduce the cost of battery replacement over a device’s lifespan and ensure workers have a healthy, fully charged battery for every shift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FC37EAC-4E95-4446-84EB-F9B3C021A06F}"/>
                </a:ext>
              </a:extLst>
            </p:cNvPr>
            <p:cNvGrpSpPr/>
            <p:nvPr/>
          </p:nvGrpSpPr>
          <p:grpSpPr>
            <a:xfrm>
              <a:off x="457199" y="3801310"/>
              <a:ext cx="5207001" cy="1011833"/>
              <a:chOff x="457199" y="3731383"/>
              <a:chExt cx="5207001" cy="1011833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71F2C8-8FD3-813D-7DF0-5366AB7D52FA}"/>
                  </a:ext>
                </a:extLst>
              </p:cNvPr>
              <p:cNvSpPr txBox="1"/>
              <p:nvPr/>
            </p:nvSpPr>
            <p:spPr>
              <a:xfrm>
                <a:off x="457199" y="3770430"/>
                <a:ext cx="5207001" cy="960720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txBody>
              <a:bodyPr wrap="square" anchor="ctr">
                <a:noAutofit/>
              </a:bodyPr>
              <a:lstStyle>
                <a:defPPr>
                  <a:defRPr lang="en-US"/>
                </a:defPPr>
                <a:lvl1pPr>
                  <a:spcAft>
                    <a:spcPts val="338"/>
                  </a:spcAft>
                  <a:buNone/>
                  <a:defRPr sz="1400">
                    <a:solidFill>
                      <a:schemeClr val="accent2"/>
                    </a:solidFill>
                    <a:latin typeface="Zebra Sans" pitchFamily="2" charset="77"/>
                  </a:defRPr>
                </a:lvl1pPr>
              </a:lstStyle>
              <a:p>
                <a:r>
                  <a:rPr lang="en-US" dirty="0"/>
                  <a:t>Technical </a:t>
                </a:r>
                <a:br>
                  <a:rPr lang="en-US" dirty="0"/>
                </a:br>
                <a:r>
                  <a:rPr lang="en-US" dirty="0"/>
                  <a:t>support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1C5B47-4113-239D-6CB3-F83D717019A2}"/>
                  </a:ext>
                </a:extLst>
              </p:cNvPr>
              <p:cNvSpPr txBox="1"/>
              <p:nvPr/>
            </p:nvSpPr>
            <p:spPr>
              <a:xfrm>
                <a:off x="1929841" y="3731383"/>
                <a:ext cx="3543859" cy="1011833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spcAft>
                    <a:spcPts val="338"/>
                  </a:spcAft>
                </a:pPr>
                <a:r>
                  <a:rPr lang="en-US" sz="1200" dirty="0">
                    <a:solidFill>
                      <a:schemeClr val="bg1"/>
                    </a:solidFill>
                    <a:latin typeface="Zebra Sans" pitchFamily="2" charset="77"/>
                  </a:rPr>
                  <a:t>Included in every plan; your users get support they can count on—fully trained technical professionals are available** to answer questions and address issues </a:t>
                </a: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2A9FB03-D6AA-F7C4-7555-07C0EB99E425}"/>
              </a:ext>
            </a:extLst>
          </p:cNvPr>
          <p:cNvSpPr txBox="1"/>
          <p:nvPr/>
        </p:nvSpPr>
        <p:spPr>
          <a:xfrm>
            <a:off x="174172" y="6580558"/>
            <a:ext cx="1546702" cy="1828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>
                    <a:lumMod val="50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22B994-24E4-1948-8915-B89D80C58239}"/>
              </a:ext>
            </a:extLst>
          </p:cNvPr>
          <p:cNvSpPr txBox="1"/>
          <p:nvPr/>
        </p:nvSpPr>
        <p:spPr>
          <a:xfrm>
            <a:off x="1552446" y="6406660"/>
            <a:ext cx="45435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Zebra Sans" pitchFamily="2" charset="77"/>
            </a:endParaRPr>
          </a:p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Zebra Sans" pitchFamily="2" charset="77"/>
              </a:rPr>
              <a:t>* Available for batteries only  **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ffectLst/>
                <a:latin typeface="Zebra Sans" pitchFamily="2" charset="77"/>
              </a:rPr>
              <a:t>Hours of availability is plan dependent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8D1EA4-0D12-2B41-0C62-2E84AE6FE8CB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20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467517AD-3CCD-4795-8923-9E2F3D7A79C0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586484356"/>
              </p:ext>
            </p:extLst>
          </p:nvPr>
        </p:nvGraphicFramePr>
        <p:xfrm>
          <a:off x="4131734" y="1201278"/>
          <a:ext cx="7365999" cy="4392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5333">
                  <a:extLst>
                    <a:ext uri="{9D8B030D-6E8A-4147-A177-3AD203B41FA5}">
                      <a16:colId xmlns:a16="http://schemas.microsoft.com/office/drawing/2014/main" val="2043281538"/>
                    </a:ext>
                  </a:extLst>
                </a:gridCol>
                <a:gridCol w="2455333">
                  <a:extLst>
                    <a:ext uri="{9D8B030D-6E8A-4147-A177-3AD203B41FA5}">
                      <a16:colId xmlns:a16="http://schemas.microsoft.com/office/drawing/2014/main" val="3732129048"/>
                    </a:ext>
                  </a:extLst>
                </a:gridCol>
                <a:gridCol w="2455333">
                  <a:extLst>
                    <a:ext uri="{9D8B030D-6E8A-4147-A177-3AD203B41FA5}">
                      <a16:colId xmlns:a16="http://schemas.microsoft.com/office/drawing/2014/main" val="3145261411"/>
                    </a:ext>
                  </a:extLst>
                </a:gridCol>
              </a:tblGrid>
              <a:tr h="839951">
                <a:tc>
                  <a:txBody>
                    <a:bodyPr/>
                    <a:lstStyle/>
                    <a:p>
                      <a:pPr marL="0" marR="0" indent="0" algn="ctr" defTabSz="914126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00" b="0" i="0" kern="1200" dirty="0">
                          <a:solidFill>
                            <a:schemeClr val="bg1"/>
                          </a:solidFill>
                          <a:latin typeface="Zebra Sans" pitchFamily="2" charset="77"/>
                          <a:ea typeface="+mn-ea"/>
                          <a:cs typeface="+mn-cs"/>
                        </a:rPr>
                        <a:t>Feature </a:t>
                      </a:r>
                    </a:p>
                  </a:txBody>
                  <a:tcPr marL="91416" marR="91416" marT="45708" marB="4570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26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00" b="0" i="0" kern="1200" dirty="0">
                          <a:solidFill>
                            <a:schemeClr val="bg1"/>
                          </a:solidFill>
                          <a:latin typeface="Zebra Sans" pitchFamily="2" charset="77"/>
                          <a:ea typeface="+mn-ea"/>
                          <a:cs typeface="+mn-cs"/>
                        </a:rPr>
                        <a:t>Zebra OneCare Essential</a:t>
                      </a:r>
                    </a:p>
                  </a:txBody>
                  <a:tcPr marL="91416" marR="91416" marT="45708" marB="4570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2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00" b="0" i="0" kern="1200" dirty="0">
                          <a:solidFill>
                            <a:schemeClr val="bg1"/>
                          </a:solidFill>
                          <a:latin typeface="Zebra Sans" pitchFamily="2" charset="77"/>
                          <a:ea typeface="+mn-ea"/>
                          <a:cs typeface="+mn-cs"/>
                        </a:rPr>
                        <a:t>Zebra OneCare Select</a:t>
                      </a:r>
                    </a:p>
                  </a:txBody>
                  <a:tcPr marL="91416" marR="91416" marT="45708" marB="4570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260590"/>
                  </a:ext>
                </a:extLst>
              </a:tr>
              <a:tr h="40608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Live-agent support</a:t>
                      </a:r>
                    </a:p>
                  </a:txBody>
                  <a:tcPr marL="16000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Mon–Fri, 8–5 local time</a:t>
                      </a:r>
                    </a:p>
                  </a:txBody>
                  <a:tcPr marL="6856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24/7</a:t>
                      </a:r>
                    </a:p>
                  </a:txBody>
                  <a:tcPr marL="6856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080868"/>
                  </a:ext>
                </a:extLst>
              </a:tr>
              <a:tr h="55071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Repair turnaround time</a:t>
                      </a:r>
                    </a:p>
                  </a:txBody>
                  <a:tcPr marL="16000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3-day repair turnaround*</a:t>
                      </a:r>
                    </a:p>
                  </a:txBody>
                  <a:tcPr marL="6856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‘Like-new” replacement device ships for next business day delivery </a:t>
                      </a:r>
                    </a:p>
                  </a:txBody>
                  <a:tcPr marL="6856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550443"/>
                  </a:ext>
                </a:extLst>
              </a:tr>
              <a:tr h="40608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Accidental damage coverage </a:t>
                      </a:r>
                    </a:p>
                  </a:txBody>
                  <a:tcPr marL="16000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latin typeface="Zebra Sans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latin typeface="Zebra Sans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833226"/>
                  </a:ext>
                </a:extLst>
              </a:tr>
              <a:tr h="406082">
                <a:tc>
                  <a:txBody>
                    <a:bodyPr/>
                    <a:lstStyle/>
                    <a:p>
                      <a:pPr marL="0" marR="0" lvl="0" indent="0" algn="l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  <a:defRPr/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Automatic application of engineering changes</a:t>
                      </a:r>
                    </a:p>
                  </a:txBody>
                  <a:tcPr marL="16000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latin typeface="Zebra Sans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latin typeface="Zebra Sans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744924"/>
                  </a:ext>
                </a:extLst>
              </a:tr>
              <a:tr h="55071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Cloud-based visibility into repair, case reports and more with VisibilityIQ™ OneCare </a:t>
                      </a:r>
                    </a:p>
                  </a:txBody>
                  <a:tcPr marL="16000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latin typeface="Zebra Sans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latin typeface="Zebra Sans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902355"/>
                  </a:ext>
                </a:extLst>
              </a:tr>
              <a:tr h="65084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Battery service enhancement </a:t>
                      </a:r>
                    </a:p>
                  </a:txBody>
                  <a:tcPr marL="16000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Option to include Battery Maintenance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latin typeface="Zebra Sans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143320"/>
                  </a:ext>
                </a:extLst>
              </a:tr>
              <a:tr h="58183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Commissioning service enhancement</a:t>
                      </a:r>
                    </a:p>
                  </a:txBody>
                  <a:tcPr marL="16000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  <a:defRPr/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Option to include Standard Commissioning</a:t>
                      </a:r>
                    </a:p>
                  </a:txBody>
                  <a:tcPr marL="6856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</a:tabLst>
                        <a:defRPr/>
                      </a:pPr>
                      <a:r>
                        <a:rPr lang="en-US" sz="1100" b="0" i="0" dirty="0">
                          <a:latin typeface="Zebra Sans" pitchFamily="2" charset="77"/>
                          <a:cs typeface="Arial" panose="020B0604020202020204" pitchFamily="34" charset="0"/>
                        </a:rPr>
                        <a:t>Standard Commissioning</a:t>
                      </a:r>
                    </a:p>
                  </a:txBody>
                  <a:tcPr marL="68562" marR="685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320401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17172CD0-C067-7E22-1264-00F833B8D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548216"/>
            <a:ext cx="2781300" cy="369947"/>
          </a:xfrm>
        </p:spPr>
        <p:txBody>
          <a:bodyPr/>
          <a:lstStyle/>
          <a:p>
            <a:r>
              <a:rPr lang="en-US" b="1" dirty="0"/>
              <a:t>Zebra </a:t>
            </a:r>
            <a:r>
              <a:rPr lang="en-US" dirty="0">
                <a:cs typeface="Arial" panose="020B0604020202020204" pitchFamily="34" charset="0"/>
              </a:rPr>
              <a:t>OneCare</a:t>
            </a:r>
            <a:r>
              <a:rPr lang="en-US" sz="1600" baseline="70000" dirty="0">
                <a:cs typeface="Arial" panose="020B0604020202020204" pitchFamily="34" charset="0"/>
              </a:rPr>
              <a:t>™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b="1" dirty="0"/>
              <a:t>Maintenance Plans</a:t>
            </a:r>
            <a:br>
              <a:rPr lang="en-US" dirty="0">
                <a:latin typeface="Zebra Sans" pitchFamily="2" charset="77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F06B87C-4D23-C216-4FE9-47EB9260983F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 bwMode="auto">
          <a:xfrm>
            <a:off x="457198" y="2842078"/>
            <a:ext cx="3454401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noAutofit/>
          </a:bodyPr>
          <a:lstStyle>
            <a:lvl1pPr marL="109538" indent="-1095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-109505" eaLnBrk="1" hangingPunct="1">
              <a:spcBef>
                <a:spcPts val="300"/>
              </a:spcBef>
              <a:spcAft>
                <a:spcPts val="600"/>
              </a:spcAft>
              <a:defRPr/>
            </a:pPr>
            <a:r>
              <a:rPr lang="en-US" altLang="en-US" sz="2800" spc="40" dirty="0">
                <a:solidFill>
                  <a:schemeClr val="accent3"/>
                </a:solidFill>
                <a:latin typeface="Zebra Sans Cnd ExtraBold" pitchFamily="2" charset="77"/>
                <a:ea typeface="+mj-ea"/>
                <a:cs typeface="+mj-cs"/>
              </a:rPr>
              <a:t>Benefits</a:t>
            </a:r>
          </a:p>
          <a:p>
            <a:pPr marL="171450" marR="550050" indent="-171450" defTabSz="914126" eaLnBrk="1" fontAlgn="base" hangingPunct="1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Zebra Sans" pitchFamily="2" charset="77"/>
                <a:cs typeface="+mn-cs"/>
              </a:rPr>
              <a:t>Genuine Zebra expertise and parts to maximize device uptime </a:t>
            </a:r>
          </a:p>
          <a:p>
            <a:pPr marL="171450" marR="550050" indent="-171450" defTabSz="914126" eaLnBrk="1" fontAlgn="base" hangingPunct="1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Zebra Sans" pitchFamily="2" charset="77"/>
                <a:cs typeface="+mn-cs"/>
              </a:rPr>
              <a:t>Years of investment protection</a:t>
            </a:r>
            <a:r>
              <a:rPr lang="en-US" sz="1200" dirty="0">
                <a:latin typeface="Zebra Sans" pitchFamily="2" charset="77"/>
              </a:rPr>
              <a:t>—all for less than the cost of a single repair</a:t>
            </a:r>
            <a:endParaRPr lang="en-US" sz="1200" dirty="0">
              <a:latin typeface="Zebra Sans" pitchFamily="2" charset="77"/>
              <a:cs typeface="+mn-cs"/>
            </a:endParaRPr>
          </a:p>
          <a:p>
            <a:pPr marL="171450" marR="550050" indent="-171450" defTabSz="914126" eaLnBrk="1" fontAlgn="base" hangingPunct="1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Zebra Sans" pitchFamily="2" charset="77"/>
                <a:cs typeface="+mn-cs"/>
              </a:rPr>
              <a:t>Cloud-based visibility to repairs and more, with detailed insights into contracts, case and lifecycle reports</a:t>
            </a:r>
          </a:p>
          <a:p>
            <a:pPr marL="171450" marR="550050" indent="-171450" defTabSz="914126" eaLnBrk="1" fontAlgn="base" hangingPunct="1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Zebra Sans" pitchFamily="2" charset="77"/>
                <a:cs typeface="+mn-cs"/>
              </a:rPr>
              <a:t>True service from the source–no one knows Zebra devices and its software better than Zebra, and Zebra Certified Repair Partners</a:t>
            </a:r>
            <a:endParaRPr lang="en-GB" sz="800" dirty="0">
              <a:effectLst/>
              <a:latin typeface="Zebra Sans" pitchFamily="2" charset="77"/>
              <a:ea typeface="Times New Roman" panose="02020603050405020304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D7C5124-E22E-9F53-1CD0-F19DDF739632}"/>
              </a:ext>
            </a:extLst>
          </p:cNvPr>
          <p:cNvGrpSpPr/>
          <p:nvPr/>
        </p:nvGrpSpPr>
        <p:grpSpPr>
          <a:xfrm>
            <a:off x="10258920" y="3105317"/>
            <a:ext cx="179212" cy="1693848"/>
            <a:chOff x="10495986" y="3105317"/>
            <a:chExt cx="179212" cy="1693848"/>
          </a:xfrm>
          <a:solidFill>
            <a:schemeClr val="accent3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7C2EF86-6BD4-9224-8B76-B135A86DE945}"/>
                </a:ext>
              </a:extLst>
            </p:cNvPr>
            <p:cNvSpPr/>
            <p:nvPr/>
          </p:nvSpPr>
          <p:spPr>
            <a:xfrm>
              <a:off x="10495986" y="3105317"/>
              <a:ext cx="179212" cy="1830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78F71A-2654-CE75-EF89-C9CEFE71C962}"/>
                </a:ext>
              </a:extLst>
            </p:cNvPr>
            <p:cNvSpPr/>
            <p:nvPr/>
          </p:nvSpPr>
          <p:spPr>
            <a:xfrm>
              <a:off x="10495986" y="3508946"/>
              <a:ext cx="179212" cy="1830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6283828-53D2-52BC-E8D9-412FB308AAC4}"/>
                </a:ext>
              </a:extLst>
            </p:cNvPr>
            <p:cNvSpPr/>
            <p:nvPr/>
          </p:nvSpPr>
          <p:spPr>
            <a:xfrm>
              <a:off x="10495986" y="4616160"/>
              <a:ext cx="179212" cy="1830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B1CB38B-59F1-8EF7-7027-32EE1F74C967}"/>
                </a:ext>
              </a:extLst>
            </p:cNvPr>
            <p:cNvSpPr/>
            <p:nvPr/>
          </p:nvSpPr>
          <p:spPr>
            <a:xfrm>
              <a:off x="10495986" y="3998303"/>
              <a:ext cx="179212" cy="1830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1777FB0-FBC4-2BB1-4200-24F06446669E}"/>
              </a:ext>
            </a:extLst>
          </p:cNvPr>
          <p:cNvGrpSpPr/>
          <p:nvPr/>
        </p:nvGrpSpPr>
        <p:grpSpPr>
          <a:xfrm>
            <a:off x="7765424" y="3100549"/>
            <a:ext cx="184598" cy="1075991"/>
            <a:chOff x="8002490" y="3100549"/>
            <a:chExt cx="184598" cy="107599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2E1312C-DE46-1F9C-3023-9BB04D0871BC}"/>
                </a:ext>
              </a:extLst>
            </p:cNvPr>
            <p:cNvSpPr/>
            <p:nvPr/>
          </p:nvSpPr>
          <p:spPr>
            <a:xfrm>
              <a:off x="8002490" y="3100549"/>
              <a:ext cx="179212" cy="1830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accent4"/>
                </a:solidFill>
                <a:latin typeface="Zebra Sans" pitchFamily="2" charset="77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AEF054F-2B02-B87E-1C4E-48621911F98D}"/>
                </a:ext>
              </a:extLst>
            </p:cNvPr>
            <p:cNvSpPr/>
            <p:nvPr/>
          </p:nvSpPr>
          <p:spPr>
            <a:xfrm>
              <a:off x="8002490" y="3504178"/>
              <a:ext cx="179212" cy="1830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accent4"/>
                </a:solidFill>
                <a:latin typeface="Zebra Sans" pitchFamily="2" charset="77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64BF189-610C-996D-4ECC-DDCEBE664970}"/>
                </a:ext>
              </a:extLst>
            </p:cNvPr>
            <p:cNvSpPr/>
            <p:nvPr/>
          </p:nvSpPr>
          <p:spPr>
            <a:xfrm>
              <a:off x="8007876" y="3993535"/>
              <a:ext cx="179212" cy="1830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accent4"/>
                </a:solidFill>
                <a:latin typeface="Zebra Sans" pitchFamily="2" charset="77"/>
              </a:endParaRPr>
            </a:p>
          </p:txBody>
        </p:sp>
      </p:grpSp>
      <p:sp>
        <p:nvSpPr>
          <p:cNvPr id="31" name="Slide Number Placeholder 1">
            <a:extLst>
              <a:ext uri="{FF2B5EF4-FFF2-40B4-BE49-F238E27FC236}">
                <a16:creationId xmlns:a16="http://schemas.microsoft.com/office/drawing/2014/main" id="{8433D98E-96BF-A428-48F7-7FFC7AF48D60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36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6A22E4-D157-E3A1-A6E2-600D6A4CCEDB}"/>
              </a:ext>
            </a:extLst>
          </p:cNvPr>
          <p:cNvSpPr txBox="1"/>
          <p:nvPr/>
        </p:nvSpPr>
        <p:spPr>
          <a:xfrm>
            <a:off x="174172" y="6580558"/>
            <a:ext cx="1546702" cy="1828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FC3620-65C6-60A2-A227-3FC4E70CEDD3}"/>
              </a:ext>
            </a:extLst>
          </p:cNvPr>
          <p:cNvSpPr txBox="1"/>
          <p:nvPr/>
        </p:nvSpPr>
        <p:spPr>
          <a:xfrm>
            <a:off x="4131734" y="6464763"/>
            <a:ext cx="7010401" cy="244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Zebra Sans" pitchFamily="2" charset="77"/>
                <a:ea typeface="Calibri" panose="020F0502020204030204" pitchFamily="34" charset="0"/>
                <a:cs typeface="Proxima Nova Cond Light" panose="020B0306030502060204" pitchFamily="34" charset="0"/>
              </a:rPr>
              <a:t>* B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  <a:ea typeface="Calibri" panose="020F0502020204030204" pitchFamily="34" charset="0"/>
                <a:cs typeface="Proxima Nova Cond Light" panose="020B0306030502060204" pitchFamily="34" charset="0"/>
              </a:rPr>
              <a:t>ased on when device arrives to repair depot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Zebra Sans" pitchFamily="2" charset="77"/>
              <a:ea typeface="Calibri" panose="020F0502020204030204" pitchFamily="34" charset="0"/>
              <a:cs typeface="Proxima Nova Cond Light" panose="020B030603050206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822247-60B1-A5E2-5D63-135DDCE66A7D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500858E-4B88-8739-007D-FCB27D1B056D}"/>
              </a:ext>
            </a:extLst>
          </p:cNvPr>
          <p:cNvGrpSpPr/>
          <p:nvPr/>
        </p:nvGrpSpPr>
        <p:grpSpPr>
          <a:xfrm>
            <a:off x="7769720" y="3105317"/>
            <a:ext cx="179212" cy="1075991"/>
            <a:chOff x="10495986" y="3105317"/>
            <a:chExt cx="179212" cy="1075991"/>
          </a:xfrm>
          <a:solidFill>
            <a:schemeClr val="accent3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4DD10E6-EA07-E6BF-2221-22F54646C07C}"/>
                </a:ext>
              </a:extLst>
            </p:cNvPr>
            <p:cNvSpPr/>
            <p:nvPr/>
          </p:nvSpPr>
          <p:spPr>
            <a:xfrm>
              <a:off x="10495986" y="3105317"/>
              <a:ext cx="179212" cy="1830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77D72FE-9F3B-4CDD-B4F3-0F640CB5DDF9}"/>
                </a:ext>
              </a:extLst>
            </p:cNvPr>
            <p:cNvSpPr/>
            <p:nvPr/>
          </p:nvSpPr>
          <p:spPr>
            <a:xfrm>
              <a:off x="10495986" y="3508946"/>
              <a:ext cx="179212" cy="1830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E31F9AF-1BEE-7106-6E01-926F1CE33A23}"/>
                </a:ext>
              </a:extLst>
            </p:cNvPr>
            <p:cNvSpPr/>
            <p:nvPr/>
          </p:nvSpPr>
          <p:spPr>
            <a:xfrm>
              <a:off x="10495986" y="3998303"/>
              <a:ext cx="179212" cy="1830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611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AEAB3-EFE5-A7AF-E45B-A7B1A16F0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ite coat looking at a medicine box&#10;&#10;AI-generated content may be incorrect.">
            <a:extLst>
              <a:ext uri="{FF2B5EF4-FFF2-40B4-BE49-F238E27FC236}">
                <a16:creationId xmlns:a16="http://schemas.microsoft.com/office/drawing/2014/main" id="{54B3E766-48D8-48E9-4713-9F363D39E0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69F8840-3B79-843D-1C39-19C3D35E7DAB}"/>
              </a:ext>
            </a:extLst>
          </p:cNvPr>
          <p:cNvSpPr txBox="1">
            <a:spLocks/>
          </p:cNvSpPr>
          <p:nvPr/>
        </p:nvSpPr>
        <p:spPr>
          <a:xfrm rot="5400000">
            <a:off x="-191815" y="191813"/>
            <a:ext cx="6858002" cy="6474372"/>
          </a:xfrm>
          <a:prstGeom prst="rect">
            <a:avLst/>
          </a:prstGeom>
          <a:gradFill>
            <a:gsLst>
              <a:gs pos="37000">
                <a:schemeClr val="tx1">
                  <a:alpha val="0"/>
                  <a:lumMod val="74000"/>
                  <a:lumOff val="26000"/>
                </a:schemeClr>
              </a:gs>
              <a:gs pos="100000">
                <a:schemeClr val="tx1">
                  <a:alpha val="47000"/>
                </a:schemeClr>
              </a:gs>
            </a:gsLst>
            <a:lin ang="5400000" scaled="1"/>
          </a:gra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lang="en-US" sz="100" b="0" i="0" kern="1200" dirty="0">
                <a:solidFill>
                  <a:schemeClr val="tx1">
                    <a:alpha val="0"/>
                  </a:schemeClr>
                </a:solidFill>
                <a:latin typeface="Zebra Sans" pitchFamily="2" charset="77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2pPr>
            <a:lvl3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3pPr>
            <a:lvl4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4pPr>
            <a:lvl5pPr marL="347663" indent="-17462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/>
              <a:defRPr sz="14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5pPr>
            <a:lvl6pPr marL="460375" indent="-1174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100" b="0" i="0" kern="1200">
                <a:solidFill>
                  <a:schemeClr val="tx1"/>
                </a:solidFill>
                <a:latin typeface="Zebra Sans" pitchFamily="2" charset="77"/>
                <a:ea typeface="+mn-ea"/>
                <a:cs typeface="+mn-cs"/>
              </a:defRPr>
            </a:lvl6pPr>
            <a:lvl7pPr marL="2971800" indent="-5127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511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8558681-2333-49CB-3A4A-ACB823630C09}"/>
              </a:ext>
            </a:extLst>
          </p:cNvPr>
          <p:cNvSpPr/>
          <p:nvPr/>
        </p:nvSpPr>
        <p:spPr>
          <a:xfrm>
            <a:off x="457199" y="4122057"/>
            <a:ext cx="4274458" cy="2166147"/>
          </a:xfrm>
          <a:prstGeom prst="roundRect">
            <a:avLst>
              <a:gd name="adj" fmla="val 7634"/>
            </a:avLst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140C35-C1DE-6677-683B-4A0471340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92" y="4880991"/>
            <a:ext cx="3334872" cy="648277"/>
          </a:xfrm>
        </p:spPr>
        <p:txBody>
          <a:bodyPr/>
          <a:lstStyle/>
          <a:p>
            <a:r>
              <a:rPr lang="en-US" dirty="0">
                <a:solidFill>
                  <a:sysClr val="windowText" lastClr="000000"/>
                </a:solidFill>
              </a:rPr>
              <a:t>Why Zebra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A75A6326-0D75-D86C-F83B-F28DE6FF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9" y="6545398"/>
            <a:ext cx="457200" cy="182880"/>
          </a:xfrm>
        </p:spPr>
        <p:txBody>
          <a:bodyPr/>
          <a:lstStyle/>
          <a:p>
            <a:pPr algn="r"/>
            <a:fld id="{1AD59F8F-821C-794D-AFBA-1518A32149B9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 algn="r"/>
              <a:t>37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75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DC2C07E0-70CD-6184-D77F-B87D26875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362170" cy="579439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200" dirty="0"/>
              <a:t>Globally recognized leader in powering the frontline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24F3A9-8C48-57AF-6E53-D7B4ABC7E495}"/>
              </a:ext>
            </a:extLst>
          </p:cNvPr>
          <p:cNvSpPr/>
          <p:nvPr/>
        </p:nvSpPr>
        <p:spPr>
          <a:xfrm>
            <a:off x="1763353" y="6585179"/>
            <a:ext cx="9272361" cy="12311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lvl="0"/>
            <a:r>
              <a:rPr lang="en-US" sz="800" kern="0" dirty="0">
                <a:solidFill>
                  <a:schemeClr val="bg1">
                    <a:lumMod val="50000"/>
                  </a:schemeClr>
                </a:solidFill>
                <a:latin typeface="Zebra Sans" pitchFamily="2" charset="77"/>
              </a:rPr>
              <a:t>Sources: VDC Research and Zebra analysis (#1 market share),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1DBD31-8A07-29FB-0142-506D899EB196}"/>
              </a:ext>
            </a:extLst>
          </p:cNvPr>
          <p:cNvGrpSpPr/>
          <p:nvPr/>
        </p:nvGrpSpPr>
        <p:grpSpPr>
          <a:xfrm>
            <a:off x="932126" y="1567826"/>
            <a:ext cx="10327748" cy="4193921"/>
            <a:chOff x="457198" y="1646263"/>
            <a:chExt cx="9388862" cy="3812655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718E3199-21EF-E7A9-BDEC-3C8843D0D0E2}"/>
                </a:ext>
              </a:extLst>
            </p:cNvPr>
            <p:cNvSpPr/>
            <p:nvPr/>
          </p:nvSpPr>
          <p:spPr>
            <a:xfrm>
              <a:off x="457199" y="1646263"/>
              <a:ext cx="2926080" cy="1782737"/>
            </a:xfrm>
            <a:prstGeom prst="roundRect">
              <a:avLst>
                <a:gd name="adj" fmla="val 767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8989AC22-E59F-FCD4-2BD3-B6E0221E42B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19981" y="1706734"/>
              <a:ext cx="2926079" cy="1764346"/>
            </a:xfrm>
            <a:prstGeom prst="roundRect">
              <a:avLst>
                <a:gd name="adj" fmla="val 8118"/>
              </a:avLst>
            </a:prstGeom>
          </p:spPr>
        </p:pic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F5C3A317-4F53-9A1A-AB48-AA0E4D33F107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507" y="3694031"/>
              <a:ext cx="2926079" cy="1764191"/>
            </a:xfrm>
            <a:prstGeom prst="roundRect">
              <a:avLst>
                <a:gd name="adj" fmla="val 8118"/>
              </a:avLst>
            </a:prstGeom>
          </p:spPr>
        </p:pic>
        <p:sp>
          <p:nvSpPr>
            <p:cNvPr id="35" name="Round Same Side Corner Rectangle 34">
              <a:extLst>
                <a:ext uri="{FF2B5EF4-FFF2-40B4-BE49-F238E27FC236}">
                  <a16:creationId xmlns:a16="http://schemas.microsoft.com/office/drawing/2014/main" id="{A5E97E45-0A1E-BD56-49C3-7862C7C5489D}"/>
                </a:ext>
              </a:extLst>
            </p:cNvPr>
            <p:cNvSpPr/>
            <p:nvPr/>
          </p:nvSpPr>
          <p:spPr>
            <a:xfrm>
              <a:off x="6916294" y="4608023"/>
              <a:ext cx="2919292" cy="845578"/>
            </a:xfrm>
            <a:prstGeom prst="round2SameRect">
              <a:avLst>
                <a:gd name="adj1" fmla="val 0"/>
                <a:gd name="adj2" fmla="val 13477"/>
              </a:avLst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6139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33" name="Round Same Side Corner Rectangle 32">
              <a:extLst>
                <a:ext uri="{FF2B5EF4-FFF2-40B4-BE49-F238E27FC236}">
                  <a16:creationId xmlns:a16="http://schemas.microsoft.com/office/drawing/2014/main" id="{FA833700-81E0-9F2A-B5B4-765ABE9808DE}"/>
                </a:ext>
              </a:extLst>
            </p:cNvPr>
            <p:cNvSpPr/>
            <p:nvPr/>
          </p:nvSpPr>
          <p:spPr>
            <a:xfrm>
              <a:off x="6933844" y="2609031"/>
              <a:ext cx="2891582" cy="845578"/>
            </a:xfrm>
            <a:prstGeom prst="round2SameRect">
              <a:avLst>
                <a:gd name="adj1" fmla="val 0"/>
                <a:gd name="adj2" fmla="val 13477"/>
              </a:avLst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6139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C1C81076-2192-9DC3-28F2-99B955A73E6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8591" y="1706735"/>
              <a:ext cx="2926079" cy="1764191"/>
            </a:xfrm>
            <a:prstGeom prst="roundRect">
              <a:avLst>
                <a:gd name="adj" fmla="val 8118"/>
              </a:avLst>
            </a:prstGeom>
          </p:spPr>
        </p:pic>
        <p:sp>
          <p:nvSpPr>
            <p:cNvPr id="34" name="Round Same Side Corner Rectangle 33">
              <a:extLst>
                <a:ext uri="{FF2B5EF4-FFF2-40B4-BE49-F238E27FC236}">
                  <a16:creationId xmlns:a16="http://schemas.microsoft.com/office/drawing/2014/main" id="{E38024E8-42D6-8B99-60BC-68E298F304C8}"/>
                </a:ext>
              </a:extLst>
            </p:cNvPr>
            <p:cNvSpPr/>
            <p:nvPr/>
          </p:nvSpPr>
          <p:spPr>
            <a:xfrm>
              <a:off x="3687881" y="2619735"/>
              <a:ext cx="2926079" cy="845578"/>
            </a:xfrm>
            <a:prstGeom prst="round2SameRect">
              <a:avLst>
                <a:gd name="adj1" fmla="val 0"/>
                <a:gd name="adj2" fmla="val 13477"/>
              </a:avLst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6139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07EB8786-1DB2-4B8C-EF97-02214F2F54C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687934" y="3694031"/>
              <a:ext cx="2926025" cy="1764191"/>
            </a:xfrm>
            <a:prstGeom prst="roundRect">
              <a:avLst>
                <a:gd name="adj" fmla="val 8118"/>
              </a:avLst>
            </a:prstGeom>
          </p:spPr>
        </p:pic>
        <p:sp>
          <p:nvSpPr>
            <p:cNvPr id="32" name="Round Same Side Corner Rectangle 31">
              <a:extLst>
                <a:ext uri="{FF2B5EF4-FFF2-40B4-BE49-F238E27FC236}">
                  <a16:creationId xmlns:a16="http://schemas.microsoft.com/office/drawing/2014/main" id="{0CB16BD3-B276-702B-9527-89F91F2CC968}"/>
                </a:ext>
              </a:extLst>
            </p:cNvPr>
            <p:cNvSpPr/>
            <p:nvPr/>
          </p:nvSpPr>
          <p:spPr>
            <a:xfrm>
              <a:off x="3687935" y="4613340"/>
              <a:ext cx="2919292" cy="845578"/>
            </a:xfrm>
            <a:prstGeom prst="round2SameRect">
              <a:avLst>
                <a:gd name="adj1" fmla="val 0"/>
                <a:gd name="adj2" fmla="val 17878"/>
              </a:avLst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6139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7EA02E95-EF22-6C5F-0C7D-CBB82ADEAB13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8" y="3689410"/>
              <a:ext cx="2926079" cy="1764191"/>
            </a:xfrm>
            <a:prstGeom prst="roundRect">
              <a:avLst>
                <a:gd name="adj" fmla="val 7049"/>
              </a:avLst>
            </a:prstGeom>
          </p:spPr>
        </p:pic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96E0E288-3D5F-3ED7-2360-232E9694574E}"/>
                </a:ext>
              </a:extLst>
            </p:cNvPr>
            <p:cNvSpPr>
              <a:spLocks/>
            </p:cNvSpPr>
            <p:nvPr/>
          </p:nvSpPr>
          <p:spPr>
            <a:xfrm>
              <a:off x="457200" y="4602410"/>
              <a:ext cx="2926077" cy="845578"/>
            </a:xfrm>
            <a:prstGeom prst="round2SameRect">
              <a:avLst>
                <a:gd name="adj1" fmla="val 0"/>
                <a:gd name="adj2" fmla="val 13477"/>
              </a:avLst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6139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339297-AA20-41FD-C3A9-2189E88B653F}"/>
                </a:ext>
              </a:extLst>
            </p:cNvPr>
            <p:cNvSpPr txBox="1"/>
            <p:nvPr/>
          </p:nvSpPr>
          <p:spPr>
            <a:xfrm>
              <a:off x="1161896" y="1680028"/>
              <a:ext cx="1640854" cy="1798587"/>
            </a:xfrm>
            <a:prstGeom prst="rect">
              <a:avLst/>
            </a:prstGeom>
            <a:noFill/>
            <a:ln w="19050">
              <a:noFill/>
            </a:ln>
          </p:spPr>
          <p:txBody>
            <a:bodyPr vert="horz" lIns="0" tIns="0" rIns="0" bIns="0" rtlCol="0" anchor="t" anchorCtr="0">
              <a:noAutofit/>
            </a:bodyPr>
            <a:lstStyle>
              <a:lvl1pPr>
                <a:lnSpc>
                  <a:spcPct val="90000"/>
                </a:lnSpc>
                <a:spcBef>
                  <a:spcPct val="0"/>
                </a:spcBef>
                <a:buNone/>
                <a:defRPr sz="3200" b="0" i="0" spc="0" baseline="0">
                  <a:latin typeface="Zebra Sans Cnd ExtraBold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5500" b="1" dirty="0">
                  <a:ln w="12700">
                    <a:noFill/>
                  </a:ln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7C0531-A3AC-CFB9-DFC7-3C268E5670B9}"/>
                </a:ext>
              </a:extLst>
            </p:cNvPr>
            <p:cNvSpPr txBox="1"/>
            <p:nvPr/>
          </p:nvSpPr>
          <p:spPr>
            <a:xfrm>
              <a:off x="644004" y="4909603"/>
              <a:ext cx="1593774" cy="447675"/>
            </a:xfrm>
            <a:prstGeom prst="rect">
              <a:avLst/>
            </a:prstGeom>
            <a:noFill/>
          </p:spPr>
          <p:txBody>
            <a:bodyPr wrap="square" lIns="0" tIns="0" rIns="0" bIns="0" anchor="b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RUGGED MOBILE COMPUTING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297E42-2BC1-513E-000B-D1623FC5B546}"/>
                </a:ext>
              </a:extLst>
            </p:cNvPr>
            <p:cNvSpPr txBox="1"/>
            <p:nvPr/>
          </p:nvSpPr>
          <p:spPr>
            <a:xfrm>
              <a:off x="3874740" y="4914224"/>
              <a:ext cx="1593774" cy="447675"/>
            </a:xfrm>
            <a:prstGeom prst="rect">
              <a:avLst/>
            </a:prstGeom>
            <a:noFill/>
          </p:spPr>
          <p:txBody>
            <a:bodyPr wrap="square" lIns="0" tIns="0" rIns="0" bIns="0" anchor="b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THERMAL </a:t>
              </a:r>
              <a:b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PRINTING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0DACA7-8A6A-B433-4550-DADB2E2BFC7C}"/>
                </a:ext>
              </a:extLst>
            </p:cNvPr>
            <p:cNvSpPr txBox="1"/>
            <p:nvPr/>
          </p:nvSpPr>
          <p:spPr>
            <a:xfrm>
              <a:off x="3875397" y="2926926"/>
              <a:ext cx="1593774" cy="447675"/>
            </a:xfrm>
            <a:prstGeom prst="rect">
              <a:avLst/>
            </a:prstGeom>
            <a:noFill/>
          </p:spPr>
          <p:txBody>
            <a:bodyPr wrap="square" lIns="0" tIns="0" rIns="0" bIns="0" anchor="b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BARCODE</a:t>
              </a:r>
              <a:b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SCANNING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0D43A9-B761-C35E-AFC5-977404AA80D7}"/>
                </a:ext>
              </a:extLst>
            </p:cNvPr>
            <p:cNvSpPr txBox="1"/>
            <p:nvPr/>
          </p:nvSpPr>
          <p:spPr>
            <a:xfrm>
              <a:off x="7103808" y="4914224"/>
              <a:ext cx="1593774" cy="447675"/>
            </a:xfrm>
            <a:prstGeom prst="rect">
              <a:avLst/>
            </a:prstGeom>
            <a:noFill/>
          </p:spPr>
          <p:txBody>
            <a:bodyPr wrap="square" lIns="0" tIns="0" rIns="0" bIns="0" anchor="b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RFID</a:t>
              </a:r>
              <a:b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READERS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A31CEDA-5B6A-AB0D-917D-F405F5F7507A}"/>
                </a:ext>
              </a:extLst>
            </p:cNvPr>
            <p:cNvSpPr txBox="1"/>
            <p:nvPr/>
          </p:nvSpPr>
          <p:spPr>
            <a:xfrm>
              <a:off x="7093754" y="2703088"/>
              <a:ext cx="1593774" cy="671513"/>
            </a:xfrm>
            <a:prstGeom prst="rect">
              <a:avLst/>
            </a:prstGeom>
            <a:noFill/>
          </p:spPr>
          <p:txBody>
            <a:bodyPr wrap="square" lIns="0" tIns="0" rIns="0" bIns="0" anchor="b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RETAIL TASK</a:t>
              </a:r>
              <a:b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Zebra Mono ExtraBold" pitchFamily="2" charset="77"/>
                </a:rPr>
                <a:t>MANAGEMENT SOFTWARE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E55586-0E5C-DAAB-5473-C09B2635FA19}"/>
                </a:ext>
              </a:extLst>
            </p:cNvPr>
            <p:cNvSpPr txBox="1"/>
            <p:nvPr/>
          </p:nvSpPr>
          <p:spPr>
            <a:xfrm>
              <a:off x="1138610" y="1834696"/>
              <a:ext cx="495434" cy="462935"/>
            </a:xfrm>
            <a:prstGeom prst="rect">
              <a:avLst/>
            </a:prstGeom>
            <a:ln w="19050">
              <a:noFill/>
            </a:ln>
          </p:spPr>
          <p:txBody>
            <a:bodyPr vert="horz" lIns="0" tIns="0" rIns="0" bIns="0" rtlCol="0" anchor="t" anchorCtr="0">
              <a:noAutofit/>
            </a:bodyPr>
            <a:lstStyle>
              <a:lvl1pPr>
                <a:lnSpc>
                  <a:spcPct val="90000"/>
                </a:lnSpc>
                <a:spcBef>
                  <a:spcPct val="0"/>
                </a:spcBef>
                <a:buNone/>
                <a:defRPr sz="3200" b="0" i="0" spc="0" baseline="0">
                  <a:latin typeface="Zebra Sans Cnd ExtraBold" pitchFamily="2" charset="77"/>
                  <a:ea typeface="+mj-ea"/>
                  <a:cs typeface="+mj-cs"/>
                </a:defRPr>
              </a:lvl1pPr>
            </a:lstStyle>
            <a:p>
              <a:r>
                <a:rPr lang="en-US" sz="4000" dirty="0">
                  <a:ln w="12700">
                    <a:noFill/>
                  </a:ln>
                  <a:solidFill>
                    <a:schemeClr val="accent2"/>
                  </a:solidFill>
                </a:rPr>
                <a:t>#</a:t>
              </a:r>
            </a:p>
          </p:txBody>
        </p:sp>
      </p:grp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FCF3564-F926-5D1F-5DA7-F82F2B2D6019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38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BA2321-4BEB-B51F-543D-2DE0B29A7CFD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264494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F8E08-CE22-2BDB-C115-A0255E584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058A22B-0D10-3A44-03B0-E9A4C1A6C8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 flipV="1">
            <a:off x="4990809" y="0"/>
            <a:ext cx="7215479" cy="213949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722F262-643F-F95D-ACE2-5CFF13232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277600" cy="10245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200" b="1" dirty="0"/>
              <a:t>Powering organizations </a:t>
            </a:r>
            <a:br>
              <a:rPr lang="en-US" sz="4200" b="1" dirty="0"/>
            </a:br>
            <a:r>
              <a:rPr lang="en-US" sz="4200" b="1" dirty="0"/>
              <a:t>across the globe</a:t>
            </a:r>
            <a:endParaRPr lang="en-US" sz="4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1D1DC-771B-783C-271E-C5D358BF9B25}"/>
              </a:ext>
            </a:extLst>
          </p:cNvPr>
          <p:cNvSpPr txBox="1"/>
          <p:nvPr/>
        </p:nvSpPr>
        <p:spPr>
          <a:xfrm>
            <a:off x="457198" y="1966525"/>
            <a:ext cx="2757198" cy="10245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3000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$</a:t>
            </a:r>
            <a:r>
              <a:rPr kumimoji="0" lang="en-US" sz="6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5.0B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A0CF7-2C6A-0D74-E77F-F5B1527311CC}"/>
              </a:ext>
            </a:extLst>
          </p:cNvPr>
          <p:cNvSpPr txBox="1"/>
          <p:nvPr/>
        </p:nvSpPr>
        <p:spPr>
          <a:xfrm>
            <a:off x="4135198" y="1972080"/>
            <a:ext cx="2705057" cy="10245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3000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~</a:t>
            </a:r>
            <a:r>
              <a:rPr kumimoji="0" lang="en-US" sz="6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9,900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02D20-63AF-401F-8D22-FA10161069EB}"/>
              </a:ext>
            </a:extLst>
          </p:cNvPr>
          <p:cNvSpPr txBox="1"/>
          <p:nvPr/>
        </p:nvSpPr>
        <p:spPr>
          <a:xfrm>
            <a:off x="8297800" y="1966525"/>
            <a:ext cx="2507945" cy="10245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80%</a:t>
            </a:r>
            <a:r>
              <a:rPr kumimoji="0" lang="en-US" sz="6800" b="1" i="0" u="none" strike="noStrike" kern="1200" cap="none" spc="0" normalizeH="0" baseline="3000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C08A81-B16F-0891-9107-740BFA04F8F9}"/>
              </a:ext>
            </a:extLst>
          </p:cNvPr>
          <p:cNvSpPr txBox="1"/>
          <p:nvPr/>
        </p:nvSpPr>
        <p:spPr>
          <a:xfrm>
            <a:off x="460391" y="4086030"/>
            <a:ext cx="3368232" cy="10245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10,000</a:t>
            </a:r>
            <a:r>
              <a:rPr kumimoji="0" lang="en-US" sz="6800" b="1" i="0" u="none" strike="noStrike" kern="1200" cap="none" spc="0" normalizeH="0" baseline="3000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0AB672-C015-9F04-C3FE-A7B7A78C38D4}"/>
              </a:ext>
            </a:extLst>
          </p:cNvPr>
          <p:cNvSpPr txBox="1"/>
          <p:nvPr/>
        </p:nvSpPr>
        <p:spPr>
          <a:xfrm>
            <a:off x="4135197" y="4086030"/>
            <a:ext cx="2912373" cy="10245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3000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~</a:t>
            </a:r>
            <a:r>
              <a:rPr kumimoji="0" lang="en-US" sz="6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7,150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644D0F-914B-71D2-555D-DD2629E236B2}"/>
              </a:ext>
            </a:extLst>
          </p:cNvPr>
          <p:cNvSpPr txBox="1"/>
          <p:nvPr/>
        </p:nvSpPr>
        <p:spPr>
          <a:xfrm>
            <a:off x="8019444" y="4084147"/>
            <a:ext cx="1952154" cy="10245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3000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~</a:t>
            </a:r>
            <a:r>
              <a:rPr kumimoji="0" lang="en-US" sz="6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10</a:t>
            </a:r>
            <a:r>
              <a:rPr kumimoji="0" lang="en-US" sz="6800" b="1" i="0" u="none" strike="noStrike" kern="1200" cap="none" spc="0" normalizeH="0" baseline="3000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Zebra Sans Cnd ExtraBold" pitchFamily="2" charset="77"/>
                <a:ea typeface="+mn-ea"/>
                <a:cs typeface="+mn-cs"/>
              </a:rPr>
              <a:t>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66010F-14BB-5AEF-287B-841343043E06}"/>
              </a:ext>
            </a:extLst>
          </p:cNvPr>
          <p:cNvSpPr txBox="1"/>
          <p:nvPr/>
        </p:nvSpPr>
        <p:spPr>
          <a:xfrm>
            <a:off x="457198" y="2918333"/>
            <a:ext cx="2535384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17475" marR="0" lvl="0" indent="-101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" pitchFamily="2" charset="77"/>
                <a:ea typeface="+mn-ea"/>
                <a:cs typeface="+mn-cs"/>
              </a:rPr>
              <a:t>in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 Bold" pitchFamily="2" charset="77"/>
                <a:ea typeface="+mn-ea"/>
                <a:cs typeface="+mn-cs"/>
              </a:rPr>
              <a:t>global sales </a:t>
            </a:r>
            <a:r>
              <a:rPr kumimoji="0" lang="en-US" sz="1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" pitchFamily="2" charset="77"/>
                <a:ea typeface="+mn-ea"/>
                <a:cs typeface="+mn-cs"/>
              </a:rPr>
              <a:t>(2024)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726EB01-C7C4-4AEA-4D9F-E2087EFE5E48}"/>
              </a:ext>
            </a:extLst>
          </p:cNvPr>
          <p:cNvCxnSpPr>
            <a:cxnSpLocks/>
          </p:cNvCxnSpPr>
          <p:nvPr/>
        </p:nvCxnSpPr>
        <p:spPr>
          <a:xfrm>
            <a:off x="478868" y="3591248"/>
            <a:ext cx="309067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7F56189-2A59-15AA-1533-99A62F5639B4}"/>
              </a:ext>
            </a:extLst>
          </p:cNvPr>
          <p:cNvCxnSpPr>
            <a:cxnSpLocks/>
          </p:cNvCxnSpPr>
          <p:nvPr/>
        </p:nvCxnSpPr>
        <p:spPr>
          <a:xfrm>
            <a:off x="4389228" y="3591248"/>
            <a:ext cx="309067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F083682-0723-ABB8-38FD-983C4C6A8E83}"/>
              </a:ext>
            </a:extLst>
          </p:cNvPr>
          <p:cNvCxnSpPr>
            <a:cxnSpLocks/>
          </p:cNvCxnSpPr>
          <p:nvPr/>
        </p:nvCxnSpPr>
        <p:spPr>
          <a:xfrm>
            <a:off x="8299588" y="3591248"/>
            <a:ext cx="309067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DF2E0EC-67A4-4914-0C14-FF2400CF31B5}"/>
              </a:ext>
            </a:extLst>
          </p:cNvPr>
          <p:cNvCxnSpPr>
            <a:cxnSpLocks/>
          </p:cNvCxnSpPr>
          <p:nvPr/>
        </p:nvCxnSpPr>
        <p:spPr>
          <a:xfrm>
            <a:off x="478868" y="5773335"/>
            <a:ext cx="3090672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B6467D3-ACA9-B917-48E1-CA1888767D23}"/>
              </a:ext>
            </a:extLst>
          </p:cNvPr>
          <p:cNvCxnSpPr>
            <a:cxnSpLocks/>
          </p:cNvCxnSpPr>
          <p:nvPr/>
        </p:nvCxnSpPr>
        <p:spPr>
          <a:xfrm>
            <a:off x="4389228" y="5773335"/>
            <a:ext cx="3090672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808408E-A644-5680-333A-ADA5B214B09C}"/>
              </a:ext>
            </a:extLst>
          </p:cNvPr>
          <p:cNvCxnSpPr>
            <a:cxnSpLocks/>
          </p:cNvCxnSpPr>
          <p:nvPr/>
        </p:nvCxnSpPr>
        <p:spPr>
          <a:xfrm>
            <a:off x="8299588" y="5773335"/>
            <a:ext cx="3090672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583A0D4-60C3-1E96-820E-81507B799DF1}"/>
              </a:ext>
            </a:extLst>
          </p:cNvPr>
          <p:cNvSpPr txBox="1"/>
          <p:nvPr/>
        </p:nvSpPr>
        <p:spPr>
          <a:xfrm>
            <a:off x="457198" y="5083647"/>
            <a:ext cx="2535384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2700" marR="0" lvl="0" indent="31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 Bold" pitchFamily="2" charset="77"/>
                <a:ea typeface="+mn-ea"/>
                <a:cs typeface="+mn-cs"/>
              </a:rPr>
              <a:t>Channel partners </a:t>
            </a:r>
            <a:r>
              <a:rPr kumimoji="0" lang="en-US" sz="1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" pitchFamily="2" charset="77"/>
                <a:ea typeface="+mn-ea"/>
                <a:cs typeface="+mn-cs"/>
              </a:rPr>
              <a:t>in over 190 countries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F0D633-24B3-79AA-2285-A8AA9A3B308F}"/>
              </a:ext>
            </a:extLst>
          </p:cNvPr>
          <p:cNvSpPr txBox="1"/>
          <p:nvPr/>
        </p:nvSpPr>
        <p:spPr>
          <a:xfrm>
            <a:off x="4403602" y="5083647"/>
            <a:ext cx="243561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2700" marR="0" lvl="0" indent="31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 Bold" pitchFamily="2" charset="77"/>
                <a:ea typeface="+mn-ea"/>
                <a:cs typeface="+mn-cs"/>
              </a:rPr>
              <a:t>US &amp; Int’l patents </a:t>
            </a:r>
            <a:r>
              <a:rPr kumimoji="0" lang="en-US" sz="1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" pitchFamily="2" charset="77"/>
                <a:ea typeface="+mn-ea"/>
                <a:cs typeface="+mn-cs"/>
              </a:rPr>
              <a:t>issued and pending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76C6D8-2B8A-0AE5-62D7-07633DF5CDEC}"/>
              </a:ext>
            </a:extLst>
          </p:cNvPr>
          <p:cNvSpPr txBox="1"/>
          <p:nvPr/>
        </p:nvSpPr>
        <p:spPr>
          <a:xfrm>
            <a:off x="8297801" y="5083647"/>
            <a:ext cx="313127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17475" marR="0" lvl="0" indent="-101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ebra Sans Bold" pitchFamily="2" charset="77"/>
                <a:ea typeface="+mn-ea"/>
                <a:cs typeface="+mn-cs"/>
              </a:rPr>
              <a:t>of sales to R&amp;D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4E5F9B-A8FA-A09B-9BEF-940642D1256B}"/>
              </a:ext>
            </a:extLst>
          </p:cNvPr>
          <p:cNvSpPr txBox="1"/>
          <p:nvPr/>
        </p:nvSpPr>
        <p:spPr>
          <a:xfrm>
            <a:off x="4463813" y="2917844"/>
            <a:ext cx="286336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2700" lvl="0" indent="3175">
              <a:defRPr/>
            </a:pPr>
            <a:r>
              <a:rPr lang="en-US" b="1" dirty="0">
                <a:latin typeface="Zebra Sans Bold" pitchFamily="2" charset="77"/>
              </a:rPr>
              <a:t>employees </a:t>
            </a:r>
            <a:r>
              <a:rPr lang="en-US" dirty="0">
                <a:latin typeface="Zebra Sans" pitchFamily="2" charset="77"/>
              </a:rPr>
              <a:t>in 55 countries across 120 offices</a:t>
            </a:r>
            <a:endParaRPr kumimoji="0" lang="en-US" sz="18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Zebra Sans" pitchFamily="2" charset="77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83586C-F98A-3956-607E-BDB5A2D5728C}"/>
              </a:ext>
            </a:extLst>
          </p:cNvPr>
          <p:cNvSpPr txBox="1"/>
          <p:nvPr/>
        </p:nvSpPr>
        <p:spPr>
          <a:xfrm>
            <a:off x="8297800" y="2915961"/>
            <a:ext cx="286336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2700" lvl="0" indent="3175">
              <a:defRPr/>
            </a:pPr>
            <a:r>
              <a:rPr lang="en-US" dirty="0">
                <a:latin typeface="Zebra Sans" pitchFamily="2" charset="77"/>
              </a:rPr>
              <a:t>of </a:t>
            </a:r>
            <a:r>
              <a:rPr lang="en-US" b="1" dirty="0">
                <a:latin typeface="Zebra Sans Bold" pitchFamily="2" charset="77"/>
              </a:rPr>
              <a:t>Fortune 500 </a:t>
            </a:r>
            <a:r>
              <a:rPr lang="en-US" dirty="0">
                <a:latin typeface="Zebra Sans" pitchFamily="2" charset="77"/>
              </a:rPr>
              <a:t>companies are Zebra customers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8EF4B58-8A81-7E3C-6FD4-CF1194E974FD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33BE2B-E9AD-D956-31B9-9313CEB2AB66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39</a:t>
            </a:fld>
            <a:endParaRPr lang="en-US" dirty="0">
              <a:latin typeface="Zebra Sa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F07872-31CD-316C-B492-7DF70C0E44BC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75000"/>
                    <a:lumOff val="25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106764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earing surgical scrubs and a mask&#10;&#10;AI-generated content may be incorrect.">
            <a:extLst>
              <a:ext uri="{FF2B5EF4-FFF2-40B4-BE49-F238E27FC236}">
                <a16:creationId xmlns:a16="http://schemas.microsoft.com/office/drawing/2014/main" id="{5C22A9F3-87AF-6A0A-672A-9FB1799DCC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D89455C-21A2-F26B-A81E-79A21F3CC58F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/>
                </a:solidFill>
                <a:latin typeface="Zebra Sans" pitchFamily="2" charset="77"/>
              </a:rPr>
              <a:pPr algn="r"/>
              <a:t>4</a:t>
            </a:fld>
            <a:endParaRPr lang="en-US" sz="800" dirty="0">
              <a:solidFill>
                <a:schemeClr val="bg1"/>
              </a:solidFill>
              <a:latin typeface="Zebra Sa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70E33-6187-78AE-CA3B-4694D9187D89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/>
                </a:solidFill>
                <a:latin typeface="Zebra Sans" pitchFamily="2" charset="77"/>
              </a:rPr>
              <a:t>ZEBRA TECHNOLOGIES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0914744-5E7B-69FB-81BF-7A6BA9290BE4}"/>
              </a:ext>
            </a:extLst>
          </p:cNvPr>
          <p:cNvSpPr/>
          <p:nvPr/>
        </p:nvSpPr>
        <p:spPr>
          <a:xfrm>
            <a:off x="7514771" y="818366"/>
            <a:ext cx="4274458" cy="5316583"/>
          </a:xfrm>
          <a:prstGeom prst="roundRect">
            <a:avLst>
              <a:gd name="adj" fmla="val 3967"/>
            </a:avLst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774EE2-B467-B937-EA2C-7ED4A2173D1A}"/>
              </a:ext>
            </a:extLst>
          </p:cNvPr>
          <p:cNvSpPr txBox="1"/>
          <p:nvPr/>
        </p:nvSpPr>
        <p:spPr>
          <a:xfrm>
            <a:off x="7802879" y="1236212"/>
            <a:ext cx="3757750" cy="461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700"/>
              </a:lnSpc>
              <a:spcAft>
                <a:spcPts val="600"/>
              </a:spcAft>
            </a:pPr>
            <a:r>
              <a:rPr lang="en-US" sz="4400" b="1" spc="-20" dirty="0">
                <a:latin typeface="Zebra Sans Cnd ExtraBold" pitchFamily="2" charset="77"/>
              </a:rPr>
              <a:t>The Reality of Healthcare Today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Zebra Sans" pitchFamily="2" charset="77"/>
              </a:rPr>
              <a:t>Rising complexity. Higher expectations. Zero room for error.</a:t>
            </a:r>
            <a:endParaRPr lang="en-US" dirty="0">
              <a:latin typeface="Zebra Sans" pitchFamily="2" charset="77"/>
            </a:endParaRPr>
          </a:p>
          <a:p>
            <a:r>
              <a:rPr lang="en-US" sz="2000" dirty="0">
                <a:latin typeface="Zebra Sans" pitchFamily="2" charset="77"/>
              </a:rPr>
              <a:t>Hospitals and health systems need to drive greater efficiency, accuracy, and patient safety—while easing the strain on overextended clinical teams.</a:t>
            </a:r>
          </a:p>
        </p:txBody>
      </p:sp>
    </p:spTree>
    <p:extLst>
      <p:ext uri="{BB962C8B-B14F-4D97-AF65-F5344CB8AC3E}">
        <p14:creationId xmlns:p14="http://schemas.microsoft.com/office/powerpoint/2010/main" val="386865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C3E2A42-6376-7282-E752-90969C49C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996264"/>
            <a:ext cx="6416296" cy="1878936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A04926-BB00-3152-1298-A0DA21367AA9}"/>
              </a:ext>
            </a:extLst>
          </p:cNvPr>
          <p:cNvSpPr/>
          <p:nvPr/>
        </p:nvSpPr>
        <p:spPr>
          <a:xfrm>
            <a:off x="2479546" y="6041178"/>
            <a:ext cx="4393950" cy="430860"/>
          </a:xfrm>
          <a:prstGeom prst="rect">
            <a:avLst/>
          </a:prstGeom>
          <a:noFill/>
        </p:spPr>
        <p:txBody>
          <a:bodyPr wrap="square" lIns="0" tIns="0" rIns="121867" bIns="60933">
            <a:spAutoFit/>
          </a:bodyPr>
          <a:lstStyle/>
          <a:p>
            <a:pPr defTabSz="914126">
              <a:defRPr/>
            </a:pPr>
            <a:r>
              <a:rPr lang="en-US" sz="800" dirty="0">
                <a:solidFill>
                  <a:schemeClr val="bg1">
                    <a:alpha val="50264"/>
                  </a:schemeClr>
                </a:solidFill>
                <a:latin typeface="Zebra Sans" pitchFamily="2" charset="77"/>
              </a:rPr>
              <a:t>ZEBRA and the stylized Zebra head are trademarks of Zebra Technologies Corp., registered in many jurisdictions worldwide. All other trademarks are the property of their respective owners. ©2026 Zebra Technologies Corp. and/or its affiliates. 03/05/2026</a:t>
            </a:r>
          </a:p>
        </p:txBody>
      </p:sp>
    </p:spTree>
    <p:extLst>
      <p:ext uri="{BB962C8B-B14F-4D97-AF65-F5344CB8AC3E}">
        <p14:creationId xmlns:p14="http://schemas.microsoft.com/office/powerpoint/2010/main" val="364076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EF44A-6E86-315F-B13B-A2B34F14F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E90180B-DB73-96DE-894A-D3F69839F7B3}"/>
              </a:ext>
            </a:extLst>
          </p:cNvPr>
          <p:cNvSpPr/>
          <p:nvPr/>
        </p:nvSpPr>
        <p:spPr>
          <a:xfrm>
            <a:off x="467553" y="3556386"/>
            <a:ext cx="3769800" cy="2343166"/>
          </a:xfrm>
          <a:prstGeom prst="roundRect">
            <a:avLst>
              <a:gd name="adj" fmla="val 619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39CE9EF3-A72E-D825-3CCD-CD75226109D3}"/>
              </a:ext>
            </a:extLst>
          </p:cNvPr>
          <p:cNvSpPr/>
          <p:nvPr/>
        </p:nvSpPr>
        <p:spPr>
          <a:xfrm>
            <a:off x="4343956" y="3556386"/>
            <a:ext cx="3769800" cy="2343166"/>
          </a:xfrm>
          <a:prstGeom prst="roundRect">
            <a:avLst>
              <a:gd name="adj" fmla="val 619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dirty="0">
              <a:solidFill>
                <a:sysClr val="windowText" lastClr="000000"/>
              </a:solidFill>
              <a:latin typeface="Zebra Sa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F8531F-1B48-8730-B920-3E328E9BEA31}"/>
              </a:ext>
            </a:extLst>
          </p:cNvPr>
          <p:cNvSpPr txBox="1"/>
          <p:nvPr/>
        </p:nvSpPr>
        <p:spPr>
          <a:xfrm>
            <a:off x="360950" y="457201"/>
            <a:ext cx="7752806" cy="6662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Aft>
                <a:spcPts val="900"/>
              </a:spcAft>
            </a:pPr>
            <a:r>
              <a:rPr lang="en-US" sz="4000" b="1" spc="-20" dirty="0">
                <a:latin typeface="Zebra Sans Cnd ExtraBold" pitchFamily="2" charset="77"/>
              </a:rPr>
              <a:t>The pressures reshaping care delivery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37A22C-591B-C003-76DA-4C488E82C17A}"/>
              </a:ext>
            </a:extLst>
          </p:cNvPr>
          <p:cNvGrpSpPr/>
          <p:nvPr/>
        </p:nvGrpSpPr>
        <p:grpSpPr>
          <a:xfrm>
            <a:off x="4358457" y="1426550"/>
            <a:ext cx="3769800" cy="1990029"/>
            <a:chOff x="4358457" y="1693256"/>
            <a:chExt cx="3769800" cy="1990029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760BA08C-76AD-F4F1-8349-49316F15E0CE}"/>
                </a:ext>
              </a:extLst>
            </p:cNvPr>
            <p:cNvSpPr/>
            <p:nvPr/>
          </p:nvSpPr>
          <p:spPr>
            <a:xfrm>
              <a:off x="4358457" y="1693256"/>
              <a:ext cx="3769800" cy="1990029"/>
            </a:xfrm>
            <a:prstGeom prst="roundRect">
              <a:avLst>
                <a:gd name="adj" fmla="val 619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ysClr val="windowText" lastClr="000000"/>
                </a:solidFill>
                <a:latin typeface="Zebra Sans" pitchFamily="2" charset="7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80A6E3-33F5-EDC5-FBC8-5F2C7A14C89D}"/>
                </a:ext>
              </a:extLst>
            </p:cNvPr>
            <p:cNvSpPr txBox="1"/>
            <p:nvPr/>
          </p:nvSpPr>
          <p:spPr>
            <a:xfrm>
              <a:off x="4476568" y="1817494"/>
              <a:ext cx="3441700" cy="1831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900"/>
                </a:spcAft>
              </a:pPr>
              <a:r>
                <a:rPr lang="en-US" b="1" spc="-50" dirty="0">
                  <a:latin typeface="Zebra Sans" pitchFamily="2" charset="77"/>
                </a:rPr>
                <a:t>Clinician workforce challenges</a:t>
              </a:r>
            </a:p>
            <a:p>
              <a:pPr marL="180975" indent="-180975">
                <a:spcAft>
                  <a:spcPts val="900"/>
                </a:spcAft>
                <a:buClr>
                  <a:schemeClr val="accent3"/>
                </a:buClr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Zebra Sans" pitchFamily="2" charset="77"/>
                </a:rPr>
                <a:t>Ongoing labor shortages, </a:t>
              </a:r>
              <a:br>
                <a:rPr lang="en-US" sz="1600" dirty="0">
                  <a:latin typeface="Zebra Sans" pitchFamily="2" charset="77"/>
                </a:rPr>
              </a:br>
              <a:r>
                <a:rPr lang="en-US" sz="1600" dirty="0">
                  <a:latin typeface="Zebra Sans" pitchFamily="2" charset="77"/>
                </a:rPr>
                <a:t>fatigue, and burnout</a:t>
              </a:r>
            </a:p>
            <a:p>
              <a:pPr marL="180975" indent="-180975">
                <a:spcAft>
                  <a:spcPts val="900"/>
                </a:spcAft>
                <a:buClr>
                  <a:schemeClr val="accent3"/>
                </a:buClr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Zebra Sans" pitchFamily="2" charset="77"/>
                </a:rPr>
                <a:t>Technology must simplify workflows and remove friction—not add it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D72AF1F-5733-E20F-742D-CC4B6E95E56B}"/>
              </a:ext>
            </a:extLst>
          </p:cNvPr>
          <p:cNvSpPr txBox="1"/>
          <p:nvPr/>
        </p:nvSpPr>
        <p:spPr>
          <a:xfrm>
            <a:off x="558616" y="3702331"/>
            <a:ext cx="3597651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b="1" spc="-50" dirty="0">
                <a:latin typeface="Zebra Sans" pitchFamily="2" charset="77"/>
              </a:rPr>
              <a:t>Supply chain &amp; operations</a:t>
            </a:r>
          </a:p>
          <a:p>
            <a:pPr marL="180975" indent="-180975">
              <a:spcAft>
                <a:spcPts val="9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Zebra Sans" pitchFamily="2" charset="77"/>
              </a:rPr>
              <a:t>Increase accuracy in supply tracking and inventory management</a:t>
            </a:r>
          </a:p>
          <a:p>
            <a:pPr marL="180975" indent="-180975">
              <a:spcAft>
                <a:spcPts val="9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Zebra Sans" pitchFamily="2" charset="77"/>
              </a:rPr>
              <a:t>Minimize delays, waste, and manual processes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2AB174-54C2-53CD-ED08-6DB961E6F281}"/>
              </a:ext>
            </a:extLst>
          </p:cNvPr>
          <p:cNvSpPr txBox="1"/>
          <p:nvPr/>
        </p:nvSpPr>
        <p:spPr>
          <a:xfrm>
            <a:off x="4476568" y="3706769"/>
            <a:ext cx="3369414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b="1" spc="-50" dirty="0">
                <a:latin typeface="Zebra Sans" pitchFamily="2" charset="77"/>
              </a:rPr>
              <a:t>Compliance &amp; </a:t>
            </a:r>
            <a:br>
              <a:rPr lang="en-US" b="1" spc="-50" dirty="0">
                <a:latin typeface="Zebra Sans" pitchFamily="2" charset="77"/>
              </a:rPr>
            </a:br>
            <a:r>
              <a:rPr lang="en-US" b="1" spc="-50" dirty="0">
                <a:latin typeface="Zebra Sans" pitchFamily="2" charset="77"/>
              </a:rPr>
              <a:t>infection prevention</a:t>
            </a:r>
          </a:p>
          <a:p>
            <a:pPr marL="180975" indent="-180975">
              <a:spcAft>
                <a:spcPts val="9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Zebra Sans" pitchFamily="2" charset="77"/>
              </a:rPr>
              <a:t>Meet evolving regulations </a:t>
            </a:r>
            <a:br>
              <a:rPr lang="en-US" sz="1600" dirty="0">
                <a:latin typeface="Zebra Sans" pitchFamily="2" charset="77"/>
              </a:rPr>
            </a:br>
            <a:r>
              <a:rPr lang="en-US" sz="1600" dirty="0">
                <a:latin typeface="Zebra Sans" pitchFamily="2" charset="77"/>
              </a:rPr>
              <a:t>and quality standards</a:t>
            </a:r>
          </a:p>
          <a:p>
            <a:pPr marL="180975" indent="-180975">
              <a:spcAft>
                <a:spcPts val="9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Zebra Sans" pitchFamily="2" charset="77"/>
              </a:rPr>
              <a:t>Support rigorous </a:t>
            </a:r>
            <a:r>
              <a:rPr lang="en-US" sz="1600" dirty="0" err="1">
                <a:latin typeface="Zebra Sans" pitchFamily="2" charset="77"/>
              </a:rPr>
              <a:t>wipedown</a:t>
            </a:r>
            <a:r>
              <a:rPr lang="en-US" sz="1600" dirty="0">
                <a:latin typeface="Zebra Sans" pitchFamily="2" charset="77"/>
              </a:rPr>
              <a:t> protocols with healthcare-grade materials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E4E347-EA15-E72B-19CB-208CB1B5B971}"/>
              </a:ext>
            </a:extLst>
          </p:cNvPr>
          <p:cNvGrpSpPr/>
          <p:nvPr/>
        </p:nvGrpSpPr>
        <p:grpSpPr>
          <a:xfrm>
            <a:off x="457198" y="1426550"/>
            <a:ext cx="3769800" cy="1990029"/>
            <a:chOff x="457198" y="1693256"/>
            <a:chExt cx="3769800" cy="1990029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ACF9249D-829A-1937-0F8C-4E60AACACA4D}"/>
                </a:ext>
              </a:extLst>
            </p:cNvPr>
            <p:cNvSpPr/>
            <p:nvPr/>
          </p:nvSpPr>
          <p:spPr>
            <a:xfrm>
              <a:off x="457198" y="1693256"/>
              <a:ext cx="3769800" cy="1990029"/>
            </a:xfrm>
            <a:prstGeom prst="roundRect">
              <a:avLst>
                <a:gd name="adj" fmla="val 619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ysClr val="windowText" lastClr="000000"/>
                </a:solidFill>
                <a:latin typeface="Zebra Sans" pitchFamily="2" charset="77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465C2F-A8C7-CA2A-F888-71F69360C0FF}"/>
                </a:ext>
              </a:extLst>
            </p:cNvPr>
            <p:cNvSpPr txBox="1"/>
            <p:nvPr/>
          </p:nvSpPr>
          <p:spPr>
            <a:xfrm>
              <a:off x="558616" y="1817494"/>
              <a:ext cx="3632200" cy="16466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900"/>
                </a:spcAft>
                <a:buNone/>
              </a:pPr>
              <a:r>
                <a:rPr lang="en-US" b="1" spc="-50" dirty="0">
                  <a:latin typeface="Zebra Sans" pitchFamily="2" charset="77"/>
                </a:rPr>
                <a:t>Patient safety &amp; care quality</a:t>
              </a:r>
            </a:p>
            <a:p>
              <a:pPr marL="180975" indent="-180975">
                <a:spcAft>
                  <a:spcPts val="900"/>
                </a:spcAft>
                <a:buClr>
                  <a:schemeClr val="accent3"/>
                </a:buClr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Zebra Sans" pitchFamily="2" charset="77"/>
                </a:rPr>
                <a:t>Reduce preventable clinical errors and the spread of infection</a:t>
              </a:r>
            </a:p>
            <a:p>
              <a:pPr marL="180975" indent="-180975">
                <a:spcAft>
                  <a:spcPts val="900"/>
                </a:spcAft>
                <a:buClr>
                  <a:schemeClr val="accent3"/>
                </a:buClr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Zebra Sans" pitchFamily="2" charset="77"/>
                </a:rPr>
                <a:t>Maintain clinician focus on patient care—not workarounds</a:t>
              </a:r>
            </a:p>
          </p:txBody>
        </p:sp>
      </p:grp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362C6880-C505-58A0-EE22-45096C4F3203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5</a:t>
            </a:fld>
            <a:endParaRPr lang="en-US" sz="800" dirty="0">
              <a:latin typeface="Zebra Sa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855EC-0C6F-CA30-C046-EF708DB64E89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latin typeface="Zebra Sans" pitchFamily="2" charset="77"/>
              </a:rPr>
              <a:t>ZEBRA TECHNOLOGIES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BE6F6D-D841-F04E-7F64-37A414FE64DB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erson and child sitting on a bed&#10;&#10;AI-generated content may be incorrect.">
            <a:extLst>
              <a:ext uri="{FF2B5EF4-FFF2-40B4-BE49-F238E27FC236}">
                <a16:creationId xmlns:a16="http://schemas.microsoft.com/office/drawing/2014/main" id="{6833DDFE-2E34-33F2-7B5D-7C007A0D7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1446" y="1426550"/>
            <a:ext cx="3231234" cy="2535711"/>
          </a:xfrm>
          <a:prstGeom prst="roundRect">
            <a:avLst>
              <a:gd name="adj" fmla="val 5649"/>
            </a:avLst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D7E729E-BDA1-67A5-B8C1-2BDE26748BE2}"/>
              </a:ext>
            </a:extLst>
          </p:cNvPr>
          <p:cNvGrpSpPr/>
          <p:nvPr/>
        </p:nvGrpSpPr>
        <p:grpSpPr>
          <a:xfrm>
            <a:off x="8301445" y="4114193"/>
            <a:ext cx="3259184" cy="1898612"/>
            <a:chOff x="8301444" y="4642585"/>
            <a:chExt cx="4597370" cy="994581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83F6DEE-A494-E84B-60C0-6449A14F995C}"/>
                </a:ext>
              </a:extLst>
            </p:cNvPr>
            <p:cNvSpPr/>
            <p:nvPr/>
          </p:nvSpPr>
          <p:spPr>
            <a:xfrm>
              <a:off x="8301444" y="4642585"/>
              <a:ext cx="4597370" cy="935254"/>
            </a:xfrm>
            <a:prstGeom prst="roundRect">
              <a:avLst>
                <a:gd name="adj" fmla="val 91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ysClr val="windowText" lastClr="000000"/>
                </a:solidFill>
                <a:latin typeface="Zebra Sans" pitchFamily="2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F60A8E-35C1-A3D4-89B8-64AEFF55EFBC}"/>
                </a:ext>
              </a:extLst>
            </p:cNvPr>
            <p:cNvSpPr txBox="1"/>
            <p:nvPr/>
          </p:nvSpPr>
          <p:spPr>
            <a:xfrm>
              <a:off x="8483417" y="4701912"/>
              <a:ext cx="4277864" cy="9352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>
                <a:buNone/>
              </a:pPr>
              <a:r>
                <a:rPr lang="en-US" sz="1600" dirty="0">
                  <a:solidFill>
                    <a:schemeClr val="bg1"/>
                  </a:solidFill>
                  <a:latin typeface="Zebra Sans" pitchFamily="2" charset="77"/>
                </a:rPr>
                <a:t>Healthcare demands technology that strengthens safety, streamlines workflows, and lets clinicians focus </a:t>
              </a:r>
              <a:br>
                <a:rPr lang="en-US" sz="1600" dirty="0">
                  <a:solidFill>
                    <a:schemeClr val="bg1"/>
                  </a:solidFill>
                  <a:latin typeface="Zebra Sans" pitchFamily="2" charset="77"/>
                </a:rPr>
              </a:br>
              <a:r>
                <a:rPr lang="en-US" sz="1600" dirty="0">
                  <a:solidFill>
                    <a:schemeClr val="bg1"/>
                  </a:solidFill>
                  <a:latin typeface="Zebra Sans" pitchFamily="2" charset="77"/>
                </a:rPr>
                <a:t>on what matters most—</a:t>
              </a:r>
              <a:br>
                <a:rPr lang="en-US" sz="1600" dirty="0">
                  <a:solidFill>
                    <a:schemeClr val="bg1"/>
                  </a:solidFill>
                  <a:latin typeface="Zebra Sans" pitchFamily="2" charset="77"/>
                </a:rPr>
              </a:br>
              <a:r>
                <a:rPr lang="en-US" sz="1600" dirty="0">
                  <a:solidFill>
                    <a:schemeClr val="bg1"/>
                  </a:solidFill>
                  <a:latin typeface="Zebra Sans" pitchFamily="2" charset="77"/>
                </a:rPr>
                <a:t>patient care.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3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29145AC-E47E-2161-AB96-60EC4065EE61}"/>
              </a:ext>
            </a:extLst>
          </p:cNvPr>
          <p:cNvSpPr/>
          <p:nvPr/>
        </p:nvSpPr>
        <p:spPr>
          <a:xfrm>
            <a:off x="7076661" y="923279"/>
            <a:ext cx="4658137" cy="4467351"/>
          </a:xfrm>
          <a:prstGeom prst="roundRect">
            <a:avLst>
              <a:gd name="adj" fmla="val 4222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22503F-7C0E-434D-B58A-77156EA4B4CC}"/>
              </a:ext>
            </a:extLst>
          </p:cNvPr>
          <p:cNvGrpSpPr/>
          <p:nvPr/>
        </p:nvGrpSpPr>
        <p:grpSpPr>
          <a:xfrm>
            <a:off x="457198" y="5621774"/>
            <a:ext cx="11277600" cy="692497"/>
            <a:chOff x="457198" y="5621774"/>
            <a:chExt cx="11277600" cy="692497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FB1526B7-1F75-3B39-D966-F4960C96DB49}"/>
                </a:ext>
              </a:extLst>
            </p:cNvPr>
            <p:cNvSpPr/>
            <p:nvPr/>
          </p:nvSpPr>
          <p:spPr>
            <a:xfrm>
              <a:off x="457198" y="5621774"/>
              <a:ext cx="11277600" cy="692497"/>
            </a:xfrm>
            <a:prstGeom prst="roundRect">
              <a:avLst>
                <a:gd name="adj" fmla="val 156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dirty="0">
                <a:solidFill>
                  <a:sysClr val="windowText" lastClr="000000"/>
                </a:solidFill>
                <a:latin typeface="Zebra Sans" pitchFamily="2" charset="77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A5D5D49-C9E7-3EB5-DCD6-72C540B86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1348" y="5739927"/>
              <a:ext cx="10020500" cy="415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7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ZebraSans" pitchFamily="2" charset="77"/>
                </a:rPr>
                <a:t>Deliver stand-out </a:t>
              </a:r>
              <a:r>
                <a:rPr lang="en-US" altLang="en-US" sz="2700" b="1" dirty="0">
                  <a:solidFill>
                    <a:schemeClr val="bg1"/>
                  </a:solidFill>
                  <a:latin typeface="ZebraSans" pitchFamily="2" charset="77"/>
                </a:rPr>
                <a:t>p</a:t>
              </a:r>
              <a:r>
                <a:rPr kumimoji="0" lang="en-US" altLang="en-US" sz="27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ZebraSans" pitchFamily="2" charset="77"/>
                </a:rPr>
                <a:t>atient </a:t>
              </a:r>
              <a:r>
                <a:rPr lang="en-US" altLang="en-US" sz="2700" b="1" dirty="0">
                  <a:solidFill>
                    <a:schemeClr val="bg1"/>
                  </a:solidFill>
                  <a:latin typeface="ZebraSans" pitchFamily="2" charset="77"/>
                </a:rPr>
                <a:t>c</a:t>
              </a:r>
              <a:r>
                <a:rPr kumimoji="0" lang="en-US" altLang="en-US" sz="27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ZebraSans" pitchFamily="2" charset="77"/>
                </a:rPr>
                <a:t>are with a healthcare scanner </a:t>
              </a:r>
              <a:r>
                <a:rPr lang="en-US" altLang="en-US" sz="2700" b="1" dirty="0">
                  <a:solidFill>
                    <a:schemeClr val="bg1"/>
                  </a:solidFill>
                  <a:latin typeface="ZebraSans" pitchFamily="2" charset="77"/>
                </a:rPr>
                <a:t>b</a:t>
              </a:r>
              <a:r>
                <a:rPr kumimoji="0" lang="en-US" altLang="en-US" sz="27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ZebraSans" pitchFamily="2" charset="77"/>
                </a:rPr>
                <a:t>uilt to serve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929FA34-5F09-5A50-7AD8-AE2F3CFA21CB}"/>
              </a:ext>
            </a:extLst>
          </p:cNvPr>
          <p:cNvGrpSpPr/>
          <p:nvPr/>
        </p:nvGrpSpPr>
        <p:grpSpPr>
          <a:xfrm>
            <a:off x="458874" y="4280568"/>
            <a:ext cx="6400800" cy="1110062"/>
            <a:chOff x="610473" y="2782669"/>
            <a:chExt cx="6400800" cy="1110062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A45D863C-DA6A-78AC-DC7C-7D8D298FB820}"/>
                </a:ext>
              </a:extLst>
            </p:cNvPr>
            <p:cNvSpPr/>
            <p:nvPr/>
          </p:nvSpPr>
          <p:spPr>
            <a:xfrm>
              <a:off x="610473" y="2782669"/>
              <a:ext cx="6400800" cy="1110062"/>
            </a:xfrm>
            <a:prstGeom prst="roundRect">
              <a:avLst>
                <a:gd name="adj" fmla="val 13913"/>
              </a:avLst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endParaRPr lang="en-US" b="0" i="0" dirty="0">
                <a:solidFill>
                  <a:schemeClr val="tx1"/>
                </a:solidFill>
                <a:latin typeface="Zebra Sans" pitchFamily="2" charset="7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51ACCC-888D-A7A2-D9DA-DCA0AA43901A}"/>
                </a:ext>
              </a:extLst>
            </p:cNvPr>
            <p:cNvSpPr txBox="1"/>
            <p:nvPr/>
          </p:nvSpPr>
          <p:spPr>
            <a:xfrm>
              <a:off x="727787" y="2909138"/>
              <a:ext cx="582976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75"/>
                </a:spcAft>
                <a:buNone/>
              </a:pPr>
              <a:r>
                <a:rPr lang="en-US" sz="2400" dirty="0">
                  <a:effectLst/>
                  <a:latin typeface="Zebra Sans" pitchFamily="2" charset="77"/>
                </a:rPr>
                <a:t>Smarter workflows. Unmatched scan performance. Stronger infection control. </a:t>
              </a:r>
            </a:p>
          </p:txBody>
        </p:sp>
      </p:grp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FC584463-BE8F-D8CC-B20C-A66A5D78DEA5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6</a:t>
            </a:fld>
            <a:endParaRPr lang="en-US" sz="800" dirty="0">
              <a:latin typeface="Zebra Sa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79CA3-A86A-59EE-36B0-C6DD1D83D035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latin typeface="Zebra Sans" pitchFamily="2" charset="77"/>
              </a:rPr>
              <a:t>ZEBRA TECHNOLOGIES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1DED26-88E6-195F-FB1D-E0BD7E1BCB32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white and blue barcode scanner&#10;&#10;AI-generated content may be incorrect.">
            <a:extLst>
              <a:ext uri="{FF2B5EF4-FFF2-40B4-BE49-F238E27FC236}">
                <a16:creationId xmlns:a16="http://schemas.microsoft.com/office/drawing/2014/main" id="{2C91FA3D-8699-50B5-8A3F-A5EECC59C4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7866" y="1675068"/>
            <a:ext cx="2253248" cy="3663118"/>
          </a:xfrm>
          <a:prstGeom prst="rect">
            <a:avLst/>
          </a:prstGeom>
        </p:spPr>
      </p:pic>
      <p:pic>
        <p:nvPicPr>
          <p:cNvPr id="15" name="Picture 14" descr="A white and blue scanner&#10;&#10;AI-generated content may be incorrect.">
            <a:extLst>
              <a:ext uri="{FF2B5EF4-FFF2-40B4-BE49-F238E27FC236}">
                <a16:creationId xmlns:a16="http://schemas.microsoft.com/office/drawing/2014/main" id="{8DF39EEE-8635-060F-61DB-CD6B7C7DE4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8485" y="529668"/>
            <a:ext cx="2731325" cy="42738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EBAD2E-3F51-90AA-B8B0-460F33380FAF}"/>
              </a:ext>
            </a:extLst>
          </p:cNvPr>
          <p:cNvSpPr txBox="1"/>
          <p:nvPr/>
        </p:nvSpPr>
        <p:spPr>
          <a:xfrm>
            <a:off x="457198" y="1288305"/>
            <a:ext cx="7215811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6200"/>
              </a:lnSpc>
              <a:buNone/>
            </a:pPr>
            <a:r>
              <a:rPr lang="en-US" sz="6000" b="1" spc="-70" dirty="0">
                <a:latin typeface="Zebra Sans Cnd ExtraBold" pitchFamily="2" charset="77"/>
              </a:rPr>
              <a:t>Introducing</a:t>
            </a:r>
            <a:r>
              <a:rPr lang="en-US" sz="6000" b="1" spc="-70" dirty="0">
                <a:solidFill>
                  <a:schemeClr val="accent3"/>
                </a:solidFill>
                <a:latin typeface="Zebra Sans Cnd ExtraBold" pitchFamily="2" charset="77"/>
              </a:rPr>
              <a:t> </a:t>
            </a:r>
            <a:br>
              <a:rPr lang="en-US" sz="6000" b="1" spc="-70" dirty="0">
                <a:solidFill>
                  <a:schemeClr val="accent3"/>
                </a:solidFill>
                <a:latin typeface="Zebra Sans Cnd ExtraBold" pitchFamily="2" charset="77"/>
              </a:rPr>
            </a:br>
            <a:r>
              <a:rPr lang="en-US" sz="6000" b="1" spc="-100" dirty="0">
                <a:latin typeface="Zebra Sans Cnd ExtraBold" pitchFamily="2" charset="77"/>
              </a:rPr>
              <a:t>the DS82 Series</a:t>
            </a:r>
            <a:r>
              <a:rPr lang="en-US" sz="6000" b="1" spc="-70" dirty="0">
                <a:latin typeface="Zebra Sans Cnd ExtraBold" pitchFamily="2" charset="77"/>
              </a:rPr>
              <a:t> </a:t>
            </a:r>
            <a:br>
              <a:rPr lang="en-US" sz="6000" b="1" spc="-70" dirty="0">
                <a:latin typeface="Zebra Sans Cnd ExtraBold" pitchFamily="2" charset="77"/>
              </a:rPr>
            </a:br>
            <a:r>
              <a:rPr lang="en-US" sz="6000" b="1" spc="-70" dirty="0">
                <a:latin typeface="Zebra Sans Cnd ExtraBold" pitchFamily="2" charset="77"/>
              </a:rPr>
              <a:t>for Healthcare</a:t>
            </a:r>
          </a:p>
        </p:txBody>
      </p:sp>
    </p:spTree>
    <p:extLst>
      <p:ext uri="{BB962C8B-B14F-4D97-AF65-F5344CB8AC3E}">
        <p14:creationId xmlns:p14="http://schemas.microsoft.com/office/powerpoint/2010/main" val="205047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CC226-3377-BDF9-01CC-6C42636ED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556A930-7C2C-999F-BE4D-C71BAD791A44}"/>
              </a:ext>
            </a:extLst>
          </p:cNvPr>
          <p:cNvSpPr/>
          <p:nvPr/>
        </p:nvSpPr>
        <p:spPr>
          <a:xfrm>
            <a:off x="6705600" y="1548460"/>
            <a:ext cx="5029200" cy="4539822"/>
          </a:xfrm>
          <a:prstGeom prst="roundRect">
            <a:avLst>
              <a:gd name="adj" fmla="val 3322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en-US" b="0" i="0" dirty="0">
              <a:solidFill>
                <a:schemeClr val="tx1"/>
              </a:solidFill>
              <a:latin typeface="Zebra Sa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E28CEE-6202-7243-5EB1-FA447163D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6684380" cy="369947"/>
          </a:xfrm>
        </p:spPr>
        <p:txBody>
          <a:bodyPr/>
          <a:lstStyle/>
          <a:p>
            <a:r>
              <a:rPr lang="en-US" dirty="0"/>
              <a:t>Built for modern clinical workflows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A0C25DE-7D17-AD95-2A55-A67C86C52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131030"/>
              </p:ext>
            </p:extLst>
          </p:nvPr>
        </p:nvGraphicFramePr>
        <p:xfrm>
          <a:off x="457199" y="1630018"/>
          <a:ext cx="5867401" cy="4458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1">
                  <a:extLst>
                    <a:ext uri="{9D8B030D-6E8A-4147-A177-3AD203B41FA5}">
                      <a16:colId xmlns:a16="http://schemas.microsoft.com/office/drawing/2014/main" val="130796476"/>
                    </a:ext>
                  </a:extLst>
                </a:gridCol>
              </a:tblGrid>
              <a:tr h="743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  <a:t>Exclusive 2 MP sensor easily captures </a:t>
                      </a:r>
                      <a:b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</a:b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  <a:t>even the most challenging barcodes   </a:t>
                      </a:r>
                    </a:p>
                  </a:txBody>
                  <a:tcPr marL="109728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974420"/>
                  </a:ext>
                </a:extLst>
              </a:tr>
              <a:tr h="743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  <a:t>Programmable multi-function button lets clinicians instantly switch between apps</a:t>
                      </a:r>
                    </a:p>
                  </a:txBody>
                  <a:tcPr marL="10972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9028779"/>
                  </a:ext>
                </a:extLst>
              </a:tr>
              <a:tr h="743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  <a:t>Industry-leading infection control with sealed inductive trigger</a:t>
                      </a:r>
                    </a:p>
                  </a:txBody>
                  <a:tcPr marL="10972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362712"/>
                  </a:ext>
                </a:extLst>
              </a:tr>
              <a:tr h="743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  <a:t>Fast, contactless charging for easier cleaning and less maintenance</a:t>
                      </a:r>
                    </a:p>
                  </a:txBody>
                  <a:tcPr marL="10972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442468"/>
                  </a:ext>
                </a:extLst>
              </a:tr>
              <a:tr h="743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  <a:t>Cutting-edge cordless design with swappable battery and supercapacitor</a:t>
                      </a:r>
                    </a:p>
                  </a:txBody>
                  <a:tcPr marL="10972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432799"/>
                  </a:ext>
                </a:extLst>
              </a:tr>
              <a:tr h="743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Zebra Sans" pitchFamily="2" charset="77"/>
                        </a:rPr>
                        <a:t>Advanced parsing tools capture more data to boost efficiency in more workflows </a:t>
                      </a:r>
                    </a:p>
                  </a:txBody>
                  <a:tcPr marL="10972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533"/>
                  </a:ext>
                </a:extLst>
              </a:tr>
            </a:tbl>
          </a:graphicData>
        </a:graphic>
      </p:graphicFrame>
      <p:pic>
        <p:nvPicPr>
          <p:cNvPr id="23" name="Graphic 22">
            <a:extLst>
              <a:ext uri="{FF2B5EF4-FFF2-40B4-BE49-F238E27FC236}">
                <a16:creationId xmlns:a16="http://schemas.microsoft.com/office/drawing/2014/main" id="{C84D1714-FBB9-F4EB-1654-151C6B716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9077" y="3232302"/>
            <a:ext cx="561573" cy="561573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709192F5-2E49-DA5A-97B3-0D89649FC7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276" y="2493779"/>
            <a:ext cx="569870" cy="56987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5A751DF1-DA7C-FE97-8772-6502BBB033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085" y="1803279"/>
            <a:ext cx="504023" cy="504023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DCF48660-8C39-1E99-2F44-766194878F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3947" y="3977442"/>
            <a:ext cx="504023" cy="504023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BF8B1999-EC00-935D-FEEF-649F95DC9E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3946" y="4706668"/>
            <a:ext cx="504023" cy="504023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E66422AF-3A03-E3B5-EE01-C7A51412CF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0449" y="5466813"/>
            <a:ext cx="504023" cy="504023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D7C590B-4B53-8FA1-F29E-0B1D42FD9B06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latin typeface="Zebra Sans" pitchFamily="2" charset="77"/>
              </a:rPr>
              <a:pPr algn="r"/>
              <a:t>7</a:t>
            </a:fld>
            <a:endParaRPr lang="en-US" sz="800" dirty="0">
              <a:latin typeface="Zebra Sa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1E4656-FC0E-A46B-06B5-88B0285BECEE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latin typeface="Zebra Sans" pitchFamily="2" charset="77"/>
              </a:rPr>
              <a:t>ZEBRA TECHNOLOGIES</a:t>
            </a:r>
          </a:p>
        </p:txBody>
      </p:sp>
      <p:pic>
        <p:nvPicPr>
          <p:cNvPr id="6" name="Picture 5" descr="A white barcode scanner&#10;&#10;AI-generated content may be incorrect.">
            <a:extLst>
              <a:ext uri="{FF2B5EF4-FFF2-40B4-BE49-F238E27FC236}">
                <a16:creationId xmlns:a16="http://schemas.microsoft.com/office/drawing/2014/main" id="{899CB228-FE15-3750-015A-DEC3B79B795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09837">
            <a:off x="7226495" y="1588620"/>
            <a:ext cx="4078051" cy="441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9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16F420-3926-3106-CBA3-56139C90C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D2361ED2-4C27-BE7D-830B-DE6354DB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011"/>
            <a:ext cx="11362170" cy="579439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200" dirty="0">
                <a:solidFill>
                  <a:schemeClr val="bg1"/>
                </a:solidFill>
              </a:rPr>
              <a:t>Improve workflows throughout the care journey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0146A8-C4BD-B065-6A7F-F7F944FC258D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Zebra Sans" pitchFamily="2" charset="77"/>
              </a:rPr>
              <a:pPr algn="r"/>
              <a:t>8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Zebra Sa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4C77E2-05A0-5ADF-BC8B-B25A76123499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tx1">
                    <a:lumMod val="50000"/>
                    <a:lumOff val="50000"/>
                  </a:schemeClr>
                </a:solidFill>
                <a:latin typeface="Zebra Sans" pitchFamily="2" charset="77"/>
              </a:rPr>
              <a:t>ZEBRA TECHNOLOGIES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0DA6BB-C591-9A60-3437-EAB4743AA1AC}"/>
              </a:ext>
            </a:extLst>
          </p:cNvPr>
          <p:cNvGrpSpPr/>
          <p:nvPr/>
        </p:nvGrpSpPr>
        <p:grpSpPr>
          <a:xfrm>
            <a:off x="441664" y="1503319"/>
            <a:ext cx="11349570" cy="4615790"/>
            <a:chOff x="1060877" y="1686199"/>
            <a:chExt cx="10033575" cy="408058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AB9E0F7-A392-6BEE-5CB6-958699505A9B}"/>
                </a:ext>
              </a:extLst>
            </p:cNvPr>
            <p:cNvGrpSpPr/>
            <p:nvPr/>
          </p:nvGrpSpPr>
          <p:grpSpPr>
            <a:xfrm>
              <a:off x="1060877" y="3815288"/>
              <a:ext cx="3218687" cy="1940610"/>
              <a:chOff x="1060877" y="3815288"/>
              <a:chExt cx="3218687" cy="1940610"/>
            </a:xfrm>
          </p:grpSpPr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02FA410E-C435-9221-E42A-88B87ADC6A72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060877" y="3815288"/>
                <a:ext cx="3218687" cy="1940610"/>
              </a:xfrm>
              <a:prstGeom prst="roundRect">
                <a:avLst>
                  <a:gd name="adj" fmla="val 7049"/>
                </a:avLst>
              </a:prstGeom>
            </p:spPr>
          </p:pic>
          <p:sp>
            <p:nvSpPr>
              <p:cNvPr id="14" name="Round Same Side Corner Rectangle 13">
                <a:extLst>
                  <a:ext uri="{FF2B5EF4-FFF2-40B4-BE49-F238E27FC236}">
                    <a16:creationId xmlns:a16="http://schemas.microsoft.com/office/drawing/2014/main" id="{7FDC079A-3E1C-AB42-265C-73F0BA36A6A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60879" y="4825762"/>
                <a:ext cx="3218685" cy="930136"/>
              </a:xfrm>
              <a:prstGeom prst="round2SameRect">
                <a:avLst>
                  <a:gd name="adj1" fmla="val 0"/>
                  <a:gd name="adj2" fmla="val 13477"/>
                </a:avLst>
              </a:prstGeom>
              <a:gradFill>
                <a:gsLst>
                  <a:gs pos="100000">
                    <a:schemeClr val="tx1">
                      <a:alpha val="0"/>
                    </a:schemeClr>
                  </a:gs>
                  <a:gs pos="0">
                    <a:schemeClr val="tx1">
                      <a:alpha val="6139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300"/>
                  </a:spcBef>
                </a:pPr>
                <a:endParaRPr lang="en-US" dirty="0">
                  <a:solidFill>
                    <a:schemeClr val="tx1"/>
                  </a:solidFill>
                  <a:latin typeface="Zebra Sans" pitchFamily="2" charset="77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CAE1C5-BB06-51AF-3BEC-9A47C4D10FF2}"/>
                  </a:ext>
                </a:extLst>
              </p:cNvPr>
              <p:cNvSpPr txBox="1"/>
              <p:nvPr/>
            </p:nvSpPr>
            <p:spPr>
              <a:xfrm>
                <a:off x="1266364" y="5269018"/>
                <a:ext cx="1753151" cy="380925"/>
              </a:xfrm>
              <a:prstGeom prst="rect">
                <a:avLst/>
              </a:prstGeom>
              <a:noFill/>
            </p:spPr>
            <p:txBody>
              <a:bodyPr wrap="square" lIns="0" tIns="0" rIns="0" bIns="0" anchor="b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PHARMACY </a:t>
                </a:r>
                <a:b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</a:b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INVENTORY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FF14952-044C-953E-3C94-939ABE96EA3D}"/>
                </a:ext>
              </a:extLst>
            </p:cNvPr>
            <p:cNvGrpSpPr/>
            <p:nvPr/>
          </p:nvGrpSpPr>
          <p:grpSpPr>
            <a:xfrm>
              <a:off x="7871078" y="3820371"/>
              <a:ext cx="3223374" cy="1940610"/>
              <a:chOff x="7871078" y="3820371"/>
              <a:chExt cx="3223374" cy="194061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46F397C-408F-9EFD-14E4-FD3F42D9A127}"/>
                  </a:ext>
                </a:extLst>
              </p:cNvPr>
              <p:cNvGrpSpPr/>
              <p:nvPr/>
            </p:nvGrpSpPr>
            <p:grpSpPr>
              <a:xfrm>
                <a:off x="7871078" y="3820371"/>
                <a:ext cx="3223374" cy="1940610"/>
                <a:chOff x="7871078" y="3820371"/>
                <a:chExt cx="3223374" cy="1940610"/>
              </a:xfrm>
            </p:grpSpPr>
            <p:pic>
              <p:nvPicPr>
                <p:cNvPr id="30" name="Picture 2">
                  <a:extLst>
                    <a:ext uri="{FF2B5EF4-FFF2-40B4-BE49-F238E27FC236}">
                      <a16:creationId xmlns:a16="http://schemas.microsoft.com/office/drawing/2014/main" id="{BDBFDAF9-9248-AB06-398E-F903C523E4A4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7875765" y="3820371"/>
                  <a:ext cx="3218687" cy="1940610"/>
                </a:xfrm>
                <a:prstGeom prst="roundRect">
                  <a:avLst>
                    <a:gd name="adj" fmla="val 8118"/>
                  </a:avLst>
                </a:prstGeom>
              </p:spPr>
            </p:pic>
            <p:sp>
              <p:nvSpPr>
                <p:cNvPr id="35" name="Round Same Side Corner Rectangle 34">
                  <a:extLst>
                    <a:ext uri="{FF2B5EF4-FFF2-40B4-BE49-F238E27FC236}">
                      <a16:creationId xmlns:a16="http://schemas.microsoft.com/office/drawing/2014/main" id="{0B62DA10-A2FF-F705-A987-3F9B39BCF0B8}"/>
                    </a:ext>
                  </a:extLst>
                </p:cNvPr>
                <p:cNvSpPr/>
                <p:nvPr/>
              </p:nvSpPr>
              <p:spPr>
                <a:xfrm>
                  <a:off x="7871078" y="4830845"/>
                  <a:ext cx="3218688" cy="930136"/>
                </a:xfrm>
                <a:prstGeom prst="round2SameRect">
                  <a:avLst>
                    <a:gd name="adj1" fmla="val 0"/>
                    <a:gd name="adj2" fmla="val 13477"/>
                  </a:avLst>
                </a:prstGeom>
                <a:gradFill>
                  <a:gsLst>
                    <a:gs pos="100000">
                      <a:schemeClr val="tx1">
                        <a:alpha val="0"/>
                      </a:schemeClr>
                    </a:gs>
                    <a:gs pos="0">
                      <a:schemeClr val="tx1">
                        <a:alpha val="6139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ts val="300"/>
                    </a:spcBef>
                  </a:pPr>
                  <a:endParaRPr lang="en-US" dirty="0">
                    <a:solidFill>
                      <a:schemeClr val="tx1"/>
                    </a:solidFill>
                    <a:latin typeface="Zebra Sans" pitchFamily="2" charset="77"/>
                  </a:endParaRPr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88F87C-19D4-EBAE-B53A-1EA1C7C7544C}"/>
                  </a:ext>
                </a:extLst>
              </p:cNvPr>
              <p:cNvSpPr txBox="1"/>
              <p:nvPr/>
            </p:nvSpPr>
            <p:spPr>
              <a:xfrm>
                <a:off x="8089496" y="5274101"/>
                <a:ext cx="1753151" cy="380925"/>
              </a:xfrm>
              <a:prstGeom prst="rect">
                <a:avLst/>
              </a:prstGeom>
              <a:noFill/>
            </p:spPr>
            <p:txBody>
              <a:bodyPr wrap="square" lIns="0" tIns="0" rIns="0" bIns="0" anchor="b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PATIENT </a:t>
                </a:r>
                <a:b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</a:b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ADMISSIONS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ED06A97-211D-E5F5-B3A3-BF63624F90F1}"/>
                </a:ext>
              </a:extLst>
            </p:cNvPr>
            <p:cNvGrpSpPr/>
            <p:nvPr/>
          </p:nvGrpSpPr>
          <p:grpSpPr>
            <a:xfrm>
              <a:off x="1060877" y="1704406"/>
              <a:ext cx="3218688" cy="1940781"/>
              <a:chOff x="1083575" y="1704406"/>
              <a:chExt cx="3218688" cy="1940781"/>
            </a:xfrm>
          </p:grpSpPr>
          <p:pic>
            <p:nvPicPr>
              <p:cNvPr id="25" name="Picture 2">
                <a:extLst>
                  <a:ext uri="{FF2B5EF4-FFF2-40B4-BE49-F238E27FC236}">
                    <a16:creationId xmlns:a16="http://schemas.microsoft.com/office/drawing/2014/main" id="{25F31D24-F918-7AE5-E469-E57691C073A2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083575" y="1704406"/>
                <a:ext cx="3218687" cy="1940781"/>
              </a:xfrm>
              <a:prstGeom prst="roundRect">
                <a:avLst>
                  <a:gd name="adj" fmla="val 8118"/>
                </a:avLst>
              </a:prstGeom>
            </p:spPr>
          </p:pic>
          <p:sp>
            <p:nvSpPr>
              <p:cNvPr id="33" name="Round Same Side Corner Rectangle 32">
                <a:extLst>
                  <a:ext uri="{FF2B5EF4-FFF2-40B4-BE49-F238E27FC236}">
                    <a16:creationId xmlns:a16="http://schemas.microsoft.com/office/drawing/2014/main" id="{53EB07B8-E70C-130D-9AC7-2B98C89D7044}"/>
                  </a:ext>
                </a:extLst>
              </p:cNvPr>
              <p:cNvSpPr/>
              <p:nvPr/>
            </p:nvSpPr>
            <p:spPr>
              <a:xfrm>
                <a:off x="1083575" y="2715051"/>
                <a:ext cx="3218688" cy="930136"/>
              </a:xfrm>
              <a:prstGeom prst="round2SameRect">
                <a:avLst>
                  <a:gd name="adj1" fmla="val 0"/>
                  <a:gd name="adj2" fmla="val 13477"/>
                </a:avLst>
              </a:prstGeom>
              <a:gradFill>
                <a:gsLst>
                  <a:gs pos="100000">
                    <a:schemeClr val="tx1">
                      <a:alpha val="0"/>
                    </a:schemeClr>
                  </a:gs>
                  <a:gs pos="0">
                    <a:schemeClr val="tx1">
                      <a:alpha val="6139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300"/>
                  </a:spcBef>
                </a:pPr>
                <a:endParaRPr lang="en-US" dirty="0">
                  <a:solidFill>
                    <a:schemeClr val="tx1"/>
                  </a:solidFill>
                  <a:latin typeface="Zebra Sans" pitchFamily="2" charset="77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C0B4BD7-6737-BB11-1C37-977E7F1C0450}"/>
                  </a:ext>
                </a:extLst>
              </p:cNvPr>
              <p:cNvSpPr txBox="1"/>
              <p:nvPr/>
            </p:nvSpPr>
            <p:spPr>
              <a:xfrm>
                <a:off x="1274725" y="3097726"/>
                <a:ext cx="1753151" cy="380925"/>
              </a:xfrm>
              <a:prstGeom prst="rect">
                <a:avLst/>
              </a:prstGeom>
              <a:noFill/>
            </p:spPr>
            <p:txBody>
              <a:bodyPr wrap="square" lIns="0" tIns="0" rIns="0" bIns="0" anchor="b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POSITIVE PATIENT IDENTIFICATION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BE65B06-8170-C333-E0A2-2BF4D747FF6F}"/>
                </a:ext>
              </a:extLst>
            </p:cNvPr>
            <p:cNvGrpSpPr/>
            <p:nvPr/>
          </p:nvGrpSpPr>
          <p:grpSpPr>
            <a:xfrm>
              <a:off x="4464403" y="1686199"/>
              <a:ext cx="3218687" cy="1940610"/>
              <a:chOff x="932126" y="1618017"/>
              <a:chExt cx="3218687" cy="194061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B471EC7D-2FCA-F8BD-EB97-CAE30F1289B2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932126" y="1618017"/>
                <a:ext cx="3218687" cy="1940610"/>
              </a:xfrm>
              <a:prstGeom prst="roundRect">
                <a:avLst>
                  <a:gd name="adj" fmla="val 8118"/>
                </a:avLst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F5A875-F664-8347-2465-65E1B5265DF5}"/>
                  </a:ext>
                </a:extLst>
              </p:cNvPr>
              <p:cNvSpPr txBox="1"/>
              <p:nvPr/>
            </p:nvSpPr>
            <p:spPr>
              <a:xfrm>
                <a:off x="1083185" y="3102762"/>
                <a:ext cx="1753151" cy="380925"/>
              </a:xfrm>
              <a:prstGeom prst="rect">
                <a:avLst/>
              </a:prstGeom>
              <a:noFill/>
            </p:spPr>
            <p:txBody>
              <a:bodyPr wrap="square" lIns="0" tIns="0" rIns="0" bIns="0" anchor="b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MEDICATION ADMINISTRATION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3755AF0-017A-2773-6CFE-37B944EB71A4}"/>
                </a:ext>
              </a:extLst>
            </p:cNvPr>
            <p:cNvGrpSpPr/>
            <p:nvPr/>
          </p:nvGrpSpPr>
          <p:grpSpPr>
            <a:xfrm>
              <a:off x="4466801" y="3826173"/>
              <a:ext cx="3218687" cy="1940610"/>
              <a:chOff x="4480869" y="3826173"/>
              <a:chExt cx="3218687" cy="1940610"/>
            </a:xfrm>
          </p:grpSpPr>
          <p:pic>
            <p:nvPicPr>
              <p:cNvPr id="23" name="Picture 2">
                <a:extLst>
                  <a:ext uri="{FF2B5EF4-FFF2-40B4-BE49-F238E27FC236}">
                    <a16:creationId xmlns:a16="http://schemas.microsoft.com/office/drawing/2014/main" id="{301AFD62-D3B3-A6F4-CE65-EF12C272F81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480869" y="3826173"/>
                <a:ext cx="3218687" cy="1940610"/>
              </a:xfrm>
              <a:prstGeom prst="roundRect">
                <a:avLst>
                  <a:gd name="adj" fmla="val 7049"/>
                </a:avLst>
              </a:prstGeom>
            </p:spPr>
          </p:pic>
          <p:sp>
            <p:nvSpPr>
              <p:cNvPr id="26" name="Round Same Side Corner Rectangle 25">
                <a:extLst>
                  <a:ext uri="{FF2B5EF4-FFF2-40B4-BE49-F238E27FC236}">
                    <a16:creationId xmlns:a16="http://schemas.microsoft.com/office/drawing/2014/main" id="{5B3451F4-216E-500D-C9C0-D87F3AAC785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80871" y="4836647"/>
                <a:ext cx="3218685" cy="930136"/>
              </a:xfrm>
              <a:prstGeom prst="round2SameRect">
                <a:avLst>
                  <a:gd name="adj1" fmla="val 0"/>
                  <a:gd name="adj2" fmla="val 13477"/>
                </a:avLst>
              </a:prstGeom>
              <a:gradFill>
                <a:gsLst>
                  <a:gs pos="100000">
                    <a:schemeClr val="tx1">
                      <a:alpha val="0"/>
                    </a:schemeClr>
                  </a:gs>
                  <a:gs pos="0">
                    <a:schemeClr val="tx1">
                      <a:alpha val="6139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300"/>
                  </a:spcBef>
                </a:pPr>
                <a:endParaRPr lang="en-US" dirty="0">
                  <a:solidFill>
                    <a:schemeClr val="tx1"/>
                  </a:solidFill>
                  <a:latin typeface="Zebra Sans" pitchFamily="2" charset="77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D7DB34C-EBA2-0B5D-9A03-7F50BD97AB89}"/>
                  </a:ext>
                </a:extLst>
              </p:cNvPr>
              <p:cNvSpPr txBox="1"/>
              <p:nvPr/>
            </p:nvSpPr>
            <p:spPr>
              <a:xfrm>
                <a:off x="4686356" y="5279903"/>
                <a:ext cx="1753151" cy="380925"/>
              </a:xfrm>
              <a:prstGeom prst="rect">
                <a:avLst/>
              </a:prstGeom>
              <a:noFill/>
            </p:spPr>
            <p:txBody>
              <a:bodyPr wrap="square" lIns="0" tIns="0" rIns="0" bIns="0" anchor="b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SUPPLY </a:t>
                </a:r>
                <a:b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</a:b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MANAGEMENT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18FE6B4-EBFC-D407-1CEF-A603EE35209F}"/>
                </a:ext>
              </a:extLst>
            </p:cNvPr>
            <p:cNvGrpSpPr/>
            <p:nvPr/>
          </p:nvGrpSpPr>
          <p:grpSpPr>
            <a:xfrm>
              <a:off x="7848216" y="1704577"/>
              <a:ext cx="3218688" cy="1940610"/>
              <a:chOff x="7848216" y="1704577"/>
              <a:chExt cx="3218688" cy="1940610"/>
            </a:xfrm>
          </p:grpSpPr>
          <p:pic>
            <p:nvPicPr>
              <p:cNvPr id="16" name="Picture 2">
                <a:extLst>
                  <a:ext uri="{FF2B5EF4-FFF2-40B4-BE49-F238E27FC236}">
                    <a16:creationId xmlns:a16="http://schemas.microsoft.com/office/drawing/2014/main" id="{6D901828-7289-0489-1E25-0AB3BA9A7CC1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848216" y="1704577"/>
                <a:ext cx="3218627" cy="1940610"/>
              </a:xfrm>
              <a:prstGeom prst="roundRect">
                <a:avLst>
                  <a:gd name="adj" fmla="val 8118"/>
                </a:avLst>
              </a:prstGeom>
            </p:spPr>
          </p:pic>
          <p:sp>
            <p:nvSpPr>
              <p:cNvPr id="31" name="Round Same Side Corner Rectangle 30">
                <a:extLst>
                  <a:ext uri="{FF2B5EF4-FFF2-40B4-BE49-F238E27FC236}">
                    <a16:creationId xmlns:a16="http://schemas.microsoft.com/office/drawing/2014/main" id="{A30700DD-AA25-4F4E-4488-C917FF7106A4}"/>
                  </a:ext>
                </a:extLst>
              </p:cNvPr>
              <p:cNvSpPr/>
              <p:nvPr/>
            </p:nvSpPr>
            <p:spPr>
              <a:xfrm>
                <a:off x="7848216" y="2715051"/>
                <a:ext cx="3218688" cy="930136"/>
              </a:xfrm>
              <a:prstGeom prst="round2SameRect">
                <a:avLst>
                  <a:gd name="adj1" fmla="val 0"/>
                  <a:gd name="adj2" fmla="val 13477"/>
                </a:avLst>
              </a:prstGeom>
              <a:gradFill>
                <a:gsLst>
                  <a:gs pos="100000">
                    <a:schemeClr val="tx1">
                      <a:alpha val="0"/>
                    </a:schemeClr>
                  </a:gs>
                  <a:gs pos="0">
                    <a:schemeClr val="tx1">
                      <a:alpha val="6139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300"/>
                  </a:spcBef>
                </a:pPr>
                <a:endParaRPr lang="en-US" dirty="0">
                  <a:solidFill>
                    <a:schemeClr val="tx1"/>
                  </a:solidFill>
                  <a:latin typeface="Zebra Sans" pitchFamily="2" charset="77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45726B4-0DF1-6656-A7BD-4C8BBE614D48}"/>
                  </a:ext>
                </a:extLst>
              </p:cNvPr>
              <p:cNvSpPr txBox="1"/>
              <p:nvPr/>
            </p:nvSpPr>
            <p:spPr>
              <a:xfrm>
                <a:off x="8053703" y="3158307"/>
                <a:ext cx="1753151" cy="380925"/>
              </a:xfrm>
              <a:prstGeom prst="rect">
                <a:avLst/>
              </a:prstGeom>
              <a:noFill/>
            </p:spPr>
            <p:txBody>
              <a:bodyPr wrap="square" lIns="0" tIns="0" rIns="0" bIns="0" anchor="b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Zebra Mono ExtraBold" pitchFamily="2" charset="77"/>
                  </a:rPr>
                  <a:t>LAB/SPECIMEN COLLECTION</a:t>
                </a:r>
              </a:p>
            </p:txBody>
          </p:sp>
        </p:grp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872461-3C8F-E915-D1B7-67910F659837}"/>
              </a:ext>
            </a:extLst>
          </p:cNvPr>
          <p:cNvCxnSpPr>
            <a:cxnSpLocks/>
          </p:cNvCxnSpPr>
          <p:nvPr/>
        </p:nvCxnSpPr>
        <p:spPr>
          <a:xfrm>
            <a:off x="457198" y="367159"/>
            <a:ext cx="11277600" cy="0"/>
          </a:xfrm>
          <a:prstGeom prst="line">
            <a:avLst/>
          </a:prstGeom>
          <a:ln w="25400" cap="sq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49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4BC70-2672-446B-1CFF-0896BABCE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43999A5-02BB-C422-F8D0-31CC6A0AC2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B10D6F-01E0-656F-3A1C-7F6B1FB6FD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10400" y="1079112"/>
            <a:ext cx="4778829" cy="5336564"/>
          </a:xfrm>
          <a:solidFill>
            <a:schemeClr val="bg2">
              <a:alpha val="91325"/>
            </a:schemeClr>
          </a:solidFill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Applications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Positive Patient Identification (PPID)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Medication administration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Hospital Pharmacy: medication intake </a:t>
            </a:r>
            <a:br>
              <a:rPr lang="en-US" sz="1500" dirty="0">
                <a:latin typeface="Zebra Sans" pitchFamily="2" charset="77"/>
              </a:rPr>
            </a:br>
            <a:r>
              <a:rPr lang="en-US" sz="1500" dirty="0">
                <a:latin typeface="Zebra Sans" pitchFamily="2" charset="77"/>
              </a:rPr>
              <a:t>and inventory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Hospital Laboratory: specimen track and trace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Caregiver accountability and audit trail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Dietary management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Chain of custody of controlled substances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Operating Room: surgical supply instruments and implants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Patient admission: ER/triage/admissions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Electronic record access</a:t>
            </a:r>
          </a:p>
          <a:p>
            <a:pPr>
              <a:spcBef>
                <a:spcPts val="900"/>
              </a:spcBef>
              <a:spcAft>
                <a:spcPts val="158"/>
              </a:spcAft>
            </a:pPr>
            <a:r>
              <a:rPr lang="en-US" sz="1500" dirty="0">
                <a:latin typeface="Zebra Sans" pitchFamily="2" charset="77"/>
              </a:rPr>
              <a:t>Inventory management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9CB61D-E42E-B8CC-E863-991691C061B3}"/>
              </a:ext>
            </a:extLst>
          </p:cNvPr>
          <p:cNvSpPr txBox="1">
            <a:spLocks/>
          </p:cNvSpPr>
          <p:nvPr/>
        </p:nvSpPr>
        <p:spPr>
          <a:xfrm>
            <a:off x="11560629" y="6545398"/>
            <a:ext cx="457200" cy="182880"/>
          </a:xfrm>
          <a:prstGeom prst="rect">
            <a:avLst/>
          </a:prstGeom>
        </p:spPr>
        <p:txBody>
          <a:bodyPr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AD59F8F-821C-794D-AFBA-1518A32149B9}" type="slidenum">
              <a:rPr lang="en-US" sz="800" smtClean="0">
                <a:solidFill>
                  <a:schemeClr val="bg1"/>
                </a:solidFill>
                <a:latin typeface="Zebra Sans" pitchFamily="2" charset="77"/>
              </a:rPr>
              <a:pPr algn="r"/>
              <a:t>9</a:t>
            </a:fld>
            <a:endParaRPr lang="en-US" sz="800" dirty="0">
              <a:solidFill>
                <a:schemeClr val="bg1"/>
              </a:solidFill>
              <a:latin typeface="Zebra Sa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BCAA6-6F22-0C4C-C8B0-6D6EEF00357C}"/>
              </a:ext>
            </a:extLst>
          </p:cNvPr>
          <p:cNvSpPr txBox="1"/>
          <p:nvPr/>
        </p:nvSpPr>
        <p:spPr>
          <a:xfrm>
            <a:off x="174171" y="6580558"/>
            <a:ext cx="3544547" cy="1808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en-US" sz="750" spc="60" dirty="0">
                <a:solidFill>
                  <a:schemeClr val="bg1"/>
                </a:solidFill>
                <a:latin typeface="Zebra Sans" pitchFamily="2" charset="77"/>
              </a:rPr>
              <a:t>ZEBRA TECHNOLOGIES</a:t>
            </a:r>
          </a:p>
        </p:txBody>
      </p:sp>
    </p:spTree>
    <p:extLst>
      <p:ext uri="{BB962C8B-B14F-4D97-AF65-F5344CB8AC3E}">
        <p14:creationId xmlns:p14="http://schemas.microsoft.com/office/powerpoint/2010/main" val="65851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rial Blank">
  <a:themeElements>
    <a:clrScheme name="Zebra 42525">
      <a:dk1>
        <a:srgbClr val="000000"/>
      </a:dk1>
      <a:lt1>
        <a:srgbClr val="FFFFFF"/>
      </a:lt1>
      <a:dk2>
        <a:srgbClr val="000000"/>
      </a:dk2>
      <a:lt2>
        <a:srgbClr val="F2F2F2"/>
      </a:lt2>
      <a:accent1>
        <a:srgbClr val="757575"/>
      </a:accent1>
      <a:accent2>
        <a:srgbClr val="A8F930"/>
      </a:accent2>
      <a:accent3>
        <a:srgbClr val="1F69FF"/>
      </a:accent3>
      <a:accent4>
        <a:srgbClr val="FF4D00"/>
      </a:accent4>
      <a:accent5>
        <a:srgbClr val="FF40FC"/>
      </a:accent5>
      <a:accent6>
        <a:srgbClr val="E5A669"/>
      </a:accent6>
      <a:hlink>
        <a:srgbClr val="1F69FF"/>
      </a:hlink>
      <a:folHlink>
        <a:srgbClr val="75757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spcBef>
            <a:spcPts val="300"/>
          </a:spcBef>
          <a:defRPr b="0" i="0" dirty="0" err="1" smtClean="0">
            <a:solidFill>
              <a:schemeClr val="tx1"/>
            </a:solidFill>
            <a:latin typeface="Zebra Sans" pitchFamily="2" charset="77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spcBef>
            <a:spcPts val="300"/>
          </a:spcBef>
          <a:defRPr b="0" i="0" dirty="0" err="1" smtClean="0">
            <a:latin typeface="Zebra Sa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ff14a81-7b1c-40f9-a77b-de1837a8e9cb">
      <Terms xmlns="http://schemas.microsoft.com/office/infopath/2007/PartnerControls"/>
    </lcf76f155ced4ddcb4097134ff3c332f>
    <TaxCatchAll xmlns="f2804646-0c42-48e6-b1fb-62ad9faf6b9b" xsi:nil="true"/>
    <Note xmlns="1ff14a81-7b1c-40f9-a77b-de1837a8e9cb">For internal use only until September brand launch</Note>
    <SharedWithUsers xmlns="f2804646-0c42-48e6-b1fb-62ad9faf6b9b">
      <UserInfo>
        <DisplayName/>
        <AccountId xsi:nil="true"/>
        <AccountType/>
      </UserInfo>
    </SharedWithUsers>
    <Notes xmlns="1ff14a81-7b1c-40f9-a77b-de1837a8e9c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3EA01EF901A148AE3B8EF1067B33DE" ma:contentTypeVersion="20" ma:contentTypeDescription="Create a new document." ma:contentTypeScope="" ma:versionID="d5784ec554ae3e9e64e3d7b99243eb65">
  <xsd:schema xmlns:xsd="http://www.w3.org/2001/XMLSchema" xmlns:xs="http://www.w3.org/2001/XMLSchema" xmlns:p="http://schemas.microsoft.com/office/2006/metadata/properties" xmlns:ns2="1ff14a81-7b1c-40f9-a77b-de1837a8e9cb" xmlns:ns3="f2804646-0c42-48e6-b1fb-62ad9faf6b9b" targetNamespace="http://schemas.microsoft.com/office/2006/metadata/properties" ma:root="true" ma:fieldsID="ef58f934d7bac32ccdb068f9104f03b1" ns2:_="" ns3:_="">
    <xsd:import namespace="1ff14a81-7b1c-40f9-a77b-de1837a8e9cb"/>
    <xsd:import namespace="f2804646-0c42-48e6-b1fb-62ad9faf6b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Note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f14a81-7b1c-40f9-a77b-de1837a8e9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d1b9f02-2e42-4fff-9a04-4fa9bed0f1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Note" ma:index="26" nillable="true" ma:displayName="Note" ma:default="Color swatches are not released for external use" ma:format="Dropdown" ma:internalName="Note">
      <xsd:simpleType>
        <xsd:restriction base="dms:Text">
          <xsd:maxLength value="255"/>
        </xsd:restriction>
      </xsd:simpleType>
    </xsd:element>
    <xsd:element name="Notes" ma:index="27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804646-0c42-48e6-b1fb-62ad9faf6b9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636912b-f159-4455-9e73-cf622262db26}" ma:internalName="TaxCatchAll" ma:showField="CatchAllData" ma:web="f2804646-0c42-48e6-b1fb-62ad9faf6b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2E181D-38E4-4C80-8B84-41111FDFD63F}">
  <ds:schemaRefs>
    <ds:schemaRef ds:uri="10928d0b-6759-4f1c-880c-58968c29d203"/>
    <ds:schemaRef ds:uri="1ff14a81-7b1c-40f9-a77b-de1837a8e9cb"/>
    <ds:schemaRef ds:uri="8d8555b6-3dee-446d-a522-484a5f61e70d"/>
    <ds:schemaRef ds:uri="f2804646-0c42-48e6-b1fb-62ad9faf6b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6489E8D-409A-46D5-9A59-C5F6D98475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f14a81-7b1c-40f9-a77b-de1837a8e9cb"/>
    <ds:schemaRef ds:uri="f2804646-0c42-48e6-b1fb-62ad9faf6b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231E1C-3E5D-4C54-8AC8-FCAEE5782AB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d3d260a-9c40-4306-8dac-0d64717039ec}" enabled="0" method="" siteId="{4d3d260a-9c40-4306-8dac-0d64717039e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30262</TotalTime>
  <Words>3368</Words>
  <Application>Microsoft Office PowerPoint</Application>
  <PresentationFormat>Widescreen</PresentationFormat>
  <Paragraphs>487</Paragraphs>
  <Slides>40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Arial Blank</vt:lpstr>
      <vt:lpstr>DS82 Series for Healthcare Scanner</vt:lpstr>
      <vt:lpstr>Agenda</vt:lpstr>
      <vt:lpstr>Challenge and Solution</vt:lpstr>
      <vt:lpstr>PowerPoint Presentation</vt:lpstr>
      <vt:lpstr>PowerPoint Presentation</vt:lpstr>
      <vt:lpstr>PowerPoint Presentation</vt:lpstr>
      <vt:lpstr>Built for modern clinical workflows</vt:lpstr>
      <vt:lpstr>Improve workflows throughout the care journey</vt:lpstr>
      <vt:lpstr>PowerPoint Presentation</vt:lpstr>
      <vt:lpstr>PowerPoint Presentation</vt:lpstr>
      <vt:lpstr>Industry-leading infection control </vt:lpstr>
      <vt:lpstr>Unmatched scanning performance for clinical care</vt:lpstr>
      <vt:lpstr>Fewer rescans. Fewer workarounds</vt:lpstr>
      <vt:lpstr>One button. Countless possibilities</vt:lpstr>
      <vt:lpstr>Engineered for quiet, patient-friendly care</vt:lpstr>
      <vt:lpstr>Capture more critical data in a single scan</vt:lpstr>
      <vt:lpstr>PowerPoint Presentation</vt:lpstr>
      <vt:lpstr>Unleash productivity with better cordless technology</vt:lpstr>
      <vt:lpstr>Swappable power sources</vt:lpstr>
      <vt:lpstr>Smarter cordless by design ⎯ down to the details </vt:lpstr>
      <vt:lpstr> </vt:lpstr>
      <vt:lpstr>Keep cordless scanners in range, charged, and ready</vt:lpstr>
      <vt:lpstr> </vt:lpstr>
      <vt:lpstr>PowerPoint Presentation</vt:lpstr>
      <vt:lpstr>PowerPoint Presentation</vt:lpstr>
      <vt:lpstr> </vt:lpstr>
      <vt:lpstr> </vt:lpstr>
      <vt:lpstr> </vt:lpstr>
      <vt:lpstr> </vt:lpstr>
      <vt:lpstr>PowerPoint Presentation</vt:lpstr>
      <vt:lpstr>PowerPoint Presentation</vt:lpstr>
      <vt:lpstr>Zebra DNA for Scanners</vt:lpstr>
      <vt:lpstr>Zebra DNA for Scanners  </vt:lpstr>
      <vt:lpstr>PowerPoint Presentation</vt:lpstr>
      <vt:lpstr>Zebra OneCare™: the industry standard in enterprise support</vt:lpstr>
      <vt:lpstr>Zebra OneCare™ Maintenance Plans </vt:lpstr>
      <vt:lpstr>Why Zebra</vt:lpstr>
      <vt:lpstr>Globally recognized leader in powering the frontline</vt:lpstr>
      <vt:lpstr>Powering organizations  across the globe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DS82 Series for Healthcare Customer Presentation</dc:title>
  <dc:subject>Present an overview, key features, and benefits of the DS82-HC Series handheld scanners</dc:subject>
  <dc:creator>Zebra Technologies</dc:creator>
  <cp:keywords/>
  <dc:description>Present an overview, key features, and benefits of the DS82-HC Series handheld scanners</dc:description>
  <cp:lastModifiedBy>Kristin Lindstrom</cp:lastModifiedBy>
  <cp:revision>292</cp:revision>
  <cp:lastPrinted>2025-08-12T13:55:28Z</cp:lastPrinted>
  <dcterms:created xsi:type="dcterms:W3CDTF">2025-01-24T16:28:53Z</dcterms:created>
  <dcterms:modified xsi:type="dcterms:W3CDTF">2026-03-05T20:51:45Z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0x010100943EA01EF901A148AE3B8EF1067B33DE</vt:lpwstr>
  </property>
  <property fmtid="{D5CDD505-2E9C-101B-9397-08002B2CF9AE}" pid="3" name="MediaServiceImageTags">
    <vt:lpwstr/>
  </property>
  <property fmtid="{D5CDD505-2E9C-101B-9397-08002B2CF9AE}" pid="4" name="Order">
    <vt:lpwstr>135204100.000000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Hyperlink">
    <vt:lpwstr>, </vt:lpwstr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xd_Signature">
    <vt:lpwstr/>
  </property>
</Properties>
</file>