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7"/>
  </p:notesMasterIdLst>
  <p:sldIdLst>
    <p:sldId id="2147478615" r:id="rId5"/>
    <p:sldId id="2147478425" r:id="rId6"/>
    <p:sldId id="2147478634" r:id="rId7"/>
    <p:sldId id="258" r:id="rId8"/>
    <p:sldId id="2147478621" r:id="rId9"/>
    <p:sldId id="270" r:id="rId10"/>
    <p:sldId id="271" r:id="rId11"/>
    <p:sldId id="2147483629" r:id="rId12"/>
    <p:sldId id="285" r:id="rId13"/>
    <p:sldId id="2147478607" r:id="rId14"/>
    <p:sldId id="2147478617" r:id="rId15"/>
    <p:sldId id="2147478606" r:id="rId16"/>
    <p:sldId id="2147478616" r:id="rId17"/>
    <p:sldId id="2147483630" r:id="rId18"/>
    <p:sldId id="292" r:id="rId19"/>
    <p:sldId id="295" r:id="rId20"/>
    <p:sldId id="293" r:id="rId21"/>
    <p:sldId id="2147478625" r:id="rId22"/>
    <p:sldId id="267" r:id="rId23"/>
    <p:sldId id="265" r:id="rId24"/>
    <p:sldId id="289" r:id="rId25"/>
    <p:sldId id="2147478629" r:id="rId26"/>
    <p:sldId id="291" r:id="rId27"/>
    <p:sldId id="262" r:id="rId28"/>
    <p:sldId id="2147478630" r:id="rId29"/>
    <p:sldId id="287" r:id="rId30"/>
    <p:sldId id="2147483631" r:id="rId31"/>
    <p:sldId id="2147478631" r:id="rId32"/>
    <p:sldId id="2147478632" r:id="rId33"/>
    <p:sldId id="2147478610" r:id="rId34"/>
    <p:sldId id="2147478633" r:id="rId35"/>
    <p:sldId id="2147483632" r:id="rId36"/>
    <p:sldId id="479" r:id="rId37"/>
    <p:sldId id="2147478619" r:id="rId38"/>
    <p:sldId id="482" r:id="rId39"/>
    <p:sldId id="298" r:id="rId40"/>
    <p:sldId id="2147478563" r:id="rId41"/>
    <p:sldId id="2147478596" r:id="rId42"/>
    <p:sldId id="299" r:id="rId43"/>
    <p:sldId id="401" r:id="rId44"/>
    <p:sldId id="284" r:id="rId45"/>
    <p:sldId id="2147478574" r:id="rId46"/>
  </p:sldIdLst>
  <p:sldSz cx="12192000" cy="6858000"/>
  <p:notesSz cx="6858000" cy="9144000"/>
  <p:embeddedFontLst>
    <p:embeddedFont>
      <p:font typeface="Zebra Mono Medium" pitchFamily="2" charset="77"/>
      <p:regular r:id="rId48"/>
    </p:embeddedFont>
    <p:embeddedFont>
      <p:font typeface="Zebra Sans" pitchFamily="2" charset="77"/>
      <p:regular r:id="rId49"/>
      <p:bold r:id="rId50"/>
      <p:italic r:id="rId51"/>
    </p:embeddedFont>
    <p:embeddedFont>
      <p:font typeface="Zebra Sans Bold" pitchFamily="2" charset="77"/>
      <p:bold r:id="rId52"/>
      <p:italic r:id="rId53"/>
      <p:boldItalic r:id="rId54"/>
    </p:embeddedFont>
    <p:embeddedFont>
      <p:font typeface="Zebra Sans Cnd ExtraBold" pitchFamily="2" charset="77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7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451" userDrawn="1">
          <p15:clr>
            <a:srgbClr val="A4A3A4"/>
          </p15:clr>
        </p15:guide>
        <p15:guide id="7" pos="175" userDrawn="1">
          <p15:clr>
            <a:srgbClr val="A4A3A4"/>
          </p15:clr>
        </p15:guide>
        <p15:guide id="8" orient="horz" pos="1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F95704-0AC6-8A5F-EA95-1801B4409DAA}" name="Danielle John" initials="DJ" userId="S::daniellejohn@verdanabold.com::04164f54-470f-4293-a736-edcd10309d4b" providerId="AD"/>
  <p188:author id="{B99BB60D-6373-DEB1-18AA-0369FF17520E}" name="Pardo, Julian" initials="PJ" userId="S::jpardo@zebra.com::56c9a655-f7ff-46be-a32a-c5cc852c743b" providerId="AD"/>
  <p188:author id="{DFCF9E14-5CAC-28F4-B0D6-CD06D621D657}" name="Kelly, Sabine" initials="SK" userId="S::SK5177@zebra.com::04977582-f75b-4ad2-9c9c-45a92fdc7e78" providerId="AD"/>
  <p188:author id="{807B0621-8EC9-D30C-AEAD-BBB22822BF0F}" name="White, Michelle" initials="WM" userId="S::mw1474@zebra.com::88697c02-c399-42f5-872b-3d1d5e7c4c0c" providerId="AD"/>
  <p188:author id="{E6F7CB27-F5A0-B599-776F-5AD98FF62080}" name="Ololade Ayoola" initials="OA" userId="S::OloladeAyoola@verdanabold.onmicrosoft.com::0d5a52d2-423e-4a24-ac64-bbb9c7b3569c" providerId="AD"/>
  <p188:author id="{7DC11657-F8AB-9895-6418-5D8E2D92DC2C}" name="Trew, Amanda" initials="TA" userId="S::ATrew@zebra.com::7d81cc0d-2cf7-47a0-9c37-ea048362918c" providerId="AD"/>
  <p188:author id="{D850E35F-C079-3FA8-5F29-5B1B5CF90105}" name="Hanley, Chris" initials="HC" userId="S::ch1479@zebra.com::a2f833e9-f7da-4898-be55-541559e91290" providerId="AD"/>
  <p188:author id="{5FEB5263-EC94-B542-AC8D-276BE1269DF5}" name="Delloiacono, Lisa" initials="DL" userId="S::ld9519@zebra.com::b24188e7-6e04-4fd1-9300-72665b75f561" providerId="AD"/>
  <p188:author id="{C1097C64-656C-9C23-68A0-44EEE6618E3A}" name="Stockbridge, Tania" initials="TS" userId="S::TS2674@zebra.com::fa5678ec-2722-405f-b04f-cd61ce4efb33" providerId="AD"/>
  <p188:author id="{CF330966-7AB9-6279-B931-11C2F44311EC}" name="Feng, Rachel" initials="FR" userId="S::rf8312@zebra.com::74833933-fa8c-4d5c-b2a5-8a1fe4d3f2a1" providerId="AD"/>
  <p188:author id="{747A696B-EC77-9D72-705A-38D85C27ADFF}" name="Jefferys, Hannah" initials="JH" userId="S::fjbr36@zebra.com::40668111-e43f-485a-af4a-c5bf4117d725" providerId="AD"/>
  <p188:author id="{6972EE78-5CC4-7485-D20C-391B50E25152}" name="LaCoste, Mary" initials="" userId="S::ML9338@zebra.com::5a2ec8f6-c84b-42f0-86e1-ded26e265732" providerId="AD"/>
  <p188:author id="{74EE897E-FB8E-1AC4-333E-84E76CD5C205}" name="Courtois, Kate" initials="CK" userId="S::gqw367@zebra.com::af2a55a2-ac95-46ed-a0e1-c9e8d868eb48" providerId="AD"/>
  <p188:author id="{ED952789-1399-E9CB-6D27-18C9D4621FA0}" name="Hatfield, TJ" initials="" userId="S::TH2425@zebra.com::2c14a082-b3f6-4fd4-a004-3e8c991eaf64" providerId="AD"/>
  <p188:author id="{58AD2B92-649D-D381-6F9B-227A6899662A}" name="Emily Quinn" initials="EQ" userId="S::emilyquinn@verdanabold.onmicrosoft.com::1cc5b205-c6c4-4b20-89d3-cb09415c9786" providerId="AD"/>
  <p188:author id="{EAF57C93-93C8-9D4A-5ECA-9F2A1E7873F7}" name="Trew, Amanda" initials="TA" userId="S::atrew@zebra.com::7d81cc0d-2cf7-47a0-9c37-ea048362918c" providerId="AD"/>
  <p188:author id="{861416A0-0F06-F9E8-705F-DD371B780B47}" name="Baghdasarian, Megan" initials="BM" userId="S::mb7789@zebra.com::6ba55bd5-eb91-4912-975e-e5606d8e9c5b" providerId="AD"/>
  <p188:author id="{59C03BA6-869A-7A3E-AA1C-A3CCA8196A09}" name="Deja, Casey" initials="CD" userId="S::CD1252@zebra.com::7e093abd-7142-4ec7-857d-982daea7aac5" providerId="AD"/>
  <p188:author id="{783810AE-7D74-CC78-D903-3FAF5D2808CC}" name="Pattitoni, Chris" initials="PC" userId="S::cp4651@zebra.com::a0583355-1ade-474d-8f72-7ad37b9b3168" providerId="AD"/>
  <p188:author id="{322F33AF-9E7D-8648-693F-AB9133C8168A}" name="LaCoste, Mary" initials="LM" userId="S::ml9338@zebra.com::5a2ec8f6-c84b-42f0-86e1-ded26e265732" providerId="AD"/>
  <p188:author id="{295823B3-86E7-A11E-2028-3962EB20A4F6}" name="Patino Anguiano, Adriana" initials="AP" userId="S::APatinoanguiano@zebra.com::5c1b63f1-fa06-41c4-9527-2350c45acb2c" providerId="AD"/>
  <p188:author id="{099845B3-6763-0433-A73B-8043BE4D247E}" name="Schwanke, Michele (Horowitz)" initials="MS" userId="S::MS7398@zebra.com::98569f3a-a2cd-4582-873a-27d944b44e58" providerId="AD"/>
  <p188:author id="{CD4BCCBC-1025-1113-0979-393B9EC6E6B9}" name="Hanley, Chris" initials="HC" userId="S::CH1479@zebra.com::a2f833e9-f7da-4898-be55-541559e91290" providerId="AD"/>
  <p188:author id="{4CF70AC4-9982-5C23-1B9E-E86231BA6F5B}" name="Yager, Chip" initials="CY" userId="S::C12362@zebra.com::88efa90b-caaf-4c76-bbd9-bcc6e0bcf9d9" providerId="AD"/>
  <p188:author id="{3CCEE7CB-0CF5-4D46-E028-CF81F85D246E}" name="Kurtenbach, Nicholas" initials="NK" userId="S::KDT864@zebra.com::26d87017-d4b7-45c5-894f-703ddcd3b8a4" providerId="AD"/>
  <p188:author id="{A05375CC-B9C4-C159-B0F8-AEFBFA2FFD94}" name="Pattitoni, Chris" initials="PC" userId="S::CP4651@zebra.com::a0583355-1ade-474d-8f72-7ad37b9b3168" providerId="AD"/>
  <p188:author id="{E76B97D2-B7FF-ADDF-FDAC-8DD234837CA5}" name="White, Michelle" initials="MW" userId="S::MW1474@zebra.com::88697c02-c399-42f5-872b-3d1d5e7c4c0c" providerId="AD"/>
  <p188:author id="{176582D6-8044-27DA-C76D-30554E62C2D1}" name="Dave Mattfield" initials="DM" userId="S::davemattfield@verdanabold.onmicrosoft.com::7f7fa560-fe06-4177-b1a8-b1a780c27fc9" providerId="AD"/>
  <p188:author id="{D37E13DB-10D9-F3BB-CBBD-F7A179F69F41}" name="Armstrong, Robert" initials="RA" userId="S::C77921@zebra.com::528b4323-10d8-4cd2-acd3-ab6af0586920" providerId="AD"/>
  <p188:author id="{05D409EA-11A6-6671-B130-53DA2F19A653}" name="Baghdasarian, Megan" initials="" userId="S::MB7789@zebra.com::6ba55bd5-eb91-4912-975e-e5606d8e9c5b" providerId="AD"/>
  <p188:author id="{E5C94CEC-D3AF-E2FF-92D1-D279D0F085D8}" name="Kirk, Liz" initials="KL" userId="S::lk5398@zebra.com::6a59fba0-1e35-4d6c-a035-09f4fece4e1c" providerId="AD"/>
  <p188:author id="{F4681AF0-1C6A-A73E-D73C-0E7967E7BB49}" name="Hatfield, TJ" initials="HT" userId="S::th2425@zebra.com::2c14a082-b3f6-4fd4-a004-3e8c991eaf64" providerId="AD"/>
  <p188:author id="{8A0450F4-0B42-912E-CC44-0396C5E62B50}" name="Danielle John" initials="DJ" userId="S::daniellejohn@verdanabold.onmicrosoft.com::04164f54-470f-4293-a736-edcd10309d4b" providerId="AD"/>
  <p188:author id="{4BF706F9-CFCF-B7C5-FD10-249FA8BA3021}" name="Pennetti, Matt" initials="PM" userId="S::MP7589@zebra.com::fe2a18e7-c906-408b-b01a-ed40184e3158" providerId="AD"/>
  <p188:author id="{4E6B73FB-ABC8-400E-2DB5-BE4F357EDCE9}" name="Deja, Casey" initials="DC" userId="S::cd1252@zebra.com::7e093abd-7142-4ec7-857d-982daea7aa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FF4D00"/>
    <a:srgbClr val="ABF930"/>
    <a:srgbClr val="000000"/>
    <a:srgbClr val="F51CE4"/>
    <a:srgbClr val="EEFED6"/>
    <a:srgbClr val="CDFC83"/>
    <a:srgbClr val="E6E6E6"/>
    <a:srgbClr val="BDBDBD"/>
    <a:srgbClr val="585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/>
    <p:restoredTop sz="80000"/>
  </p:normalViewPr>
  <p:slideViewPr>
    <p:cSldViewPr snapToGrid="0">
      <p:cViewPr varScale="1">
        <p:scale>
          <a:sx n="101" d="100"/>
          <a:sy n="101" d="100"/>
        </p:scale>
        <p:origin x="1512" y="192"/>
      </p:cViewPr>
      <p:guideLst>
        <p:guide pos="376"/>
        <p:guide pos="3840"/>
        <p:guide orient="horz" pos="451"/>
        <p:guide pos="175"/>
        <p:guide orient="horz" pos="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CCCB3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C-AB43-9708-D0BE342E16C5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C-AB43-9708-D0BE342E16C5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C-AB43-9708-D0BE342E16C5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C-AB43-9708-D0BE342E16C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</c:v>
                </c:pt>
                <c:pt idx="1">
                  <c:v>43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C-AB43-9708-D0BE342E1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CCCB3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6F-3F40-A22F-EDBEA56BB14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6F-3F40-A22F-EDBEA56BB14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6F-3F40-A22F-EDBEA56BB14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6F-3F40-A22F-EDBEA56BB14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6F-3F40-A22F-EDBEA56BB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CCCB3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6F-3F40-A22F-EDBEA56BB14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6F-3F40-A22F-EDBEA56BB14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6F-3F40-A22F-EDBEA56BB14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6F-3F40-A22F-EDBEA56BB14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6F-3F40-A22F-EDBEA56BB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CCCB3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6F-3F40-A22F-EDBEA56BB14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6F-3F40-A22F-EDBEA56BB14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6F-3F40-A22F-EDBEA56BB14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6F-3F40-A22F-EDBEA56BB14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</c:v>
                </c:pt>
                <c:pt idx="1">
                  <c:v>89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A6F-3F40-A22F-EDBEA56BB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Zebra Sans" pitchFamily="2" charset="77"/>
              </a:defRPr>
            </a:lvl1pPr>
          </a:lstStyle>
          <a:p>
            <a:fld id="{725C1EC1-5F39-E647-8926-36129BA545D4}" type="datetimeFigureOut">
              <a:rPr lang="en-US" smtClean="0"/>
              <a:pPr/>
              <a:t>11/7/25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Zebra Sans" pitchFamily="2" charset="77"/>
              </a:defRPr>
            </a:lvl1pPr>
          </a:lstStyle>
          <a:p>
            <a:fld id="{F5FE28F3-DAAD-6044-ABED-A942BD03C1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3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Zebra Sans" pitchFamily="2" charset="77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CFD82-634A-A0CF-134B-5E6F7D32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CE995-99F0-128C-41DA-739817A33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B736C-B24A-991A-3BFF-2EF9C95D7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819C7-C77E-44A0-AFEB-FE80940A0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1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E79BF-CB98-3DA0-3A5D-710550399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E7D08-790D-86D8-EA69-C9057E842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D59B4-0C55-FE08-7086-9FD87A0C7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3FA1C-07FA-79A5-756F-C68541931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1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1B788-7612-137D-9943-93D4272AC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23956-37DC-F965-661C-041785500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A1504-D763-D3B7-332F-C7DED66F0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E1AA7-D6D9-3D7A-9FCB-F3209D802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7924B-1B10-5F4D-A125-DE5AAF4824E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97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1BFDF-E166-EFEB-5F5B-50FA9AC1D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EABC1-DB74-DCCC-6B68-6C6C10628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C7C40-FB1F-3BF9-C54A-D2C4CA43B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27243-14D3-C448-35BE-4296CDE47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7924B-1B10-5F4D-A125-DE5AAF4824E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42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D179A-513C-F2DD-C71F-48CB3AA8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FC6DF-CEA8-4354-5394-4CD5EBF82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CF1E4-AD4E-9276-BA45-F76CC4AA5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53792-8997-41C3-C62A-586347219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7924B-1B10-5F4D-A125-DE5AAF4824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4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9ECC1-9A5C-F0EC-C1E2-2CEAB8BE3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EAC18-18AA-FDDE-3A71-52FF2BF47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ED683-8320-5449-C567-944C09588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BE0D5-1A13-5CD7-FAF5-321C2E07F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76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255AB-F511-A46A-972A-AC4E8B12C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1AF2DE-596D-FC3F-5349-2250FF792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B1D91-FFD8-CDCC-8BE6-6E8E126C7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3A52-BB73-92E2-4B62-9B7828DED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61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A25FE-B5F1-2936-F293-89248D6D5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DAAD3-35DC-EBF6-B91B-7535951DE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BB63B-03F2-EDAE-671D-E322C2560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3D37-3A8B-625A-BA94-D736B5594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57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F4EB-1A00-D7AE-49A0-2D881F421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8222C7-C318-2DED-0BF5-94C450322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6EC0C-F94E-94D4-F4C0-FE8FE6059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FA4EF-C47B-DC15-A431-F8423A509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20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B136A-9AEA-FE3A-3001-3E2AC5504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06D18-FA27-268D-B5EE-0B3461C45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6E634-A0A3-7AEC-8CD4-D0EFA1B35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74521-BB16-27DA-DA40-18EE4A26E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8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195EE-A506-395F-C293-54ADA8000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1982D-47E4-5E56-8EA3-AE4E1F8F8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D99FCB-2642-6246-E127-A1F4D7E28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06E89-618E-141D-B780-8BD14F711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4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69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6A7CF-5AFF-0499-90E6-AFC71E9E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8FB56-E398-E556-8E3B-A57BB9758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15CFB-D301-0BB9-9236-87CD79D51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F32B1-E947-EE66-C194-F3AD9A4EE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10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8A876-5D3A-7041-EF9B-FCEB4A8B3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63C83-863A-DEBD-AC98-26BD999F2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00EC9-0CD8-C51E-763D-C8E94392A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9E0F3-1801-C8A6-11F3-C1F3D23F5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71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3A421-351B-911F-4514-B6211484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439EF-4B10-1AD2-85C6-C7CF85BB1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193DB-41CC-D722-D933-D8490FCAC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42835-2561-9AF9-A119-836ADF935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74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99D5B-A4C0-A0FD-895C-46C22EDDA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04557-D270-D14F-B219-C17BFBAE3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3F6DF8-05B0-CE0F-9063-066202144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B073-D9C9-7AA2-B1DE-1A53DC9AF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87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DD9-0D2E-8B7A-15E5-CFCF30D56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28914-FDFA-AEFE-E959-8610A7AD8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CC987-0341-BAD1-1002-1729BF1BF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0C76-A300-E79A-DA1F-8080FD238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93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172D-4284-A73C-1FB4-1D69E8CEC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21544-AB46-D356-6AA5-718BB8361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1511A-C7EB-7337-5022-75164D363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BEB07-718E-717A-ABAE-1CAC95894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70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6C5E-713E-8202-08D9-3C4400B9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5806DF-D1E7-CBA3-8FCD-1F23D39A8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35356-40EA-E2D3-F1B8-AC75AF450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D2ED9-4187-EA2E-238A-1FE12E9E3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00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97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DAD6A-4E72-EC96-D594-2500AB81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F20FD-CE32-467D-3BEA-0B9A9BF43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17946-8986-AF04-EF8B-266A59F1F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9D336-6C42-4EE6-01B3-2FD94FBF5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7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40AC1-A65F-47FF-C5A1-0B2DD4C8B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AFAA5-C224-2E9F-AAF4-BE60816F3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588EE-F810-95F1-EB06-06F2AB6F7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074A6-5BB2-AA2E-7FF5-98C607E4F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9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FEE02-0DD9-8278-FB0C-31FB8D99E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314DA-8F46-28E5-B53A-5EC6A1D2B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29656-D9AA-0B62-7A5C-D4DF2AC3E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CC22-B91C-5167-AAE6-960DDAF84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7924B-1B10-5F4D-A125-DE5AAF4824E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5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5CB83-BE5F-B59A-2FF5-9F10E3465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AE640-D815-0116-7C9C-AA3D313CC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DC988E-DE82-9EE5-A8E2-A6DA0BC10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A66F7-FA3C-39B9-6A09-8A153D2A8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7924B-1B10-5F4D-A125-DE5AAF4824E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0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9A06-298B-F9D1-0C70-6AB65B040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2E58C-892E-7BA7-BA6C-B38028C51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4D174-FEB2-EB03-D75E-32E0BF19A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F6298-A862-7FD6-09DC-350CB2C2D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7924B-1B10-5F4D-A125-DE5AAF4824E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5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EA2AE-B49F-B6AB-D31D-BE80CAC27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CACAA-13C3-D697-279F-EF3AF262D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5EEFC-6BEA-6240-FB35-010826C96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87DBE-7006-096F-D949-779EEFD40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04EC7-12A3-1D65-7F0C-529E07B1B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81320-63DD-5D8B-A731-A08DAC430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5DCBDB-EDFA-FF7D-92DD-D63A809C5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920DD-8749-FAAF-84DB-BB87B6D8A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E28F3-DAAD-6044-ABED-A942BD03C1A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4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009012F3-336E-38F6-8CA8-D2AD3571FE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/>
          <a:stretch/>
        </p:blipFill>
        <p:spPr>
          <a:xfrm>
            <a:off x="2143126" y="1514142"/>
            <a:ext cx="10048874" cy="5343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EE8BD-D881-16F9-1FFD-7C311E03DC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8" y="787822"/>
            <a:ext cx="9362661" cy="2498718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FBCED-3786-C8C4-37C0-3354E02A8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3285553"/>
            <a:ext cx="9362660" cy="514508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BA563D0-E982-3E44-7607-DEC334AE90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7BB424-C58F-2313-2308-BC8411DEA16E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43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F486D85-2584-EF2D-BDAD-506AFAF80F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bIns="1828800" anchor="ctr" anchorCtr="0"/>
          <a:lstStyle>
            <a:lvl1pPr algn="ctr">
              <a:defRPr b="0" i="0">
                <a:latin typeface="Zebra Sans" pitchFamily="2" charset="77"/>
              </a:defRPr>
            </a:lvl1pPr>
          </a:lstStyle>
          <a:p>
            <a:r>
              <a:rPr lang="en-US" dirty="0"/>
              <a:t>Insert background picture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E1102E3-0326-B460-C2D3-E90E058FCA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106905"/>
            <a:ext cx="12192000" cy="57569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5108"/>
                </a:schemeClr>
              </a:gs>
            </a:gsLst>
            <a:lin ang="5400000" scaled="1"/>
          </a:gradFill>
        </p:spPr>
        <p:txBody>
          <a:bodyPr vert="horz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tx1">
                    <a:alpha val="0"/>
                  </a:schemeClr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2CE422-B719-5BE2-104C-E9FDC3154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C8356E8-FCDB-420A-5361-8CA16EA4B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727084B-94AD-9F81-939E-C958A374312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60373" y="5976333"/>
            <a:ext cx="1636776" cy="512064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ainers 1">
    <p:bg>
      <p:bgPr>
        <a:solidFill>
          <a:srgbClr val="30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2F37A0-C37C-B31A-2922-B05E32360F4A}"/>
              </a:ext>
            </a:extLst>
          </p:cNvPr>
          <p:cNvSpPr/>
          <p:nvPr userDrawn="1"/>
        </p:nvSpPr>
        <p:spPr>
          <a:xfrm>
            <a:off x="463899" y="464870"/>
            <a:ext cx="3040695" cy="5928260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2CE422-B719-5BE2-104C-E9FDC3154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0727" y="464869"/>
            <a:ext cx="7987373" cy="3308999"/>
          </a:xfrm>
          <a:prstGeom prst="roundRect">
            <a:avLst>
              <a:gd name="adj" fmla="val 3305"/>
            </a:avLst>
          </a:prstGeom>
          <a:solidFill>
            <a:schemeClr val="tx1"/>
          </a:solidFill>
        </p:spPr>
        <p:txBody>
          <a:bodyPr lIns="274320" tIns="9144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CEEB1C9-36C6-F3C0-504C-AF398AA46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027" y="3996597"/>
            <a:ext cx="7994072" cy="2396533"/>
          </a:xfrm>
          <a:prstGeom prst="roundRect">
            <a:avLst>
              <a:gd name="adj" fmla="val 4599"/>
            </a:avLst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8D7A649-A4ED-7D77-84D4-4920CA3E9E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4063" y="3083065"/>
            <a:ext cx="2200366" cy="6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ainers 2">
    <p:bg>
      <p:bgPr>
        <a:solidFill>
          <a:srgbClr val="30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F8EBF1-901F-3B8B-A00A-021E198066AD}"/>
              </a:ext>
            </a:extLst>
          </p:cNvPr>
          <p:cNvSpPr/>
          <p:nvPr userDrawn="1"/>
        </p:nvSpPr>
        <p:spPr>
          <a:xfrm>
            <a:off x="8687404" y="459692"/>
            <a:ext cx="3040695" cy="5933437"/>
          </a:xfrm>
          <a:prstGeom prst="roundRect">
            <a:avLst>
              <a:gd name="adj" fmla="val 695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2CE422-B719-5BE2-104C-E9FDC3154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0599" y="464869"/>
            <a:ext cx="7987373" cy="3308999"/>
          </a:xfrm>
          <a:prstGeom prst="roundRect">
            <a:avLst>
              <a:gd name="adj" fmla="val 3305"/>
            </a:avLst>
          </a:prstGeom>
          <a:solidFill>
            <a:schemeClr val="tx1"/>
          </a:solidFill>
        </p:spPr>
        <p:txBody>
          <a:bodyPr lIns="274320" tIns="9144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CEEB1C9-36C6-F3C0-504C-AF398AA46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9" y="3996597"/>
            <a:ext cx="7994072" cy="2396533"/>
          </a:xfrm>
          <a:prstGeom prst="roundRect">
            <a:avLst>
              <a:gd name="adj" fmla="val 4599"/>
            </a:avLst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4CBE3F5-2BCC-407B-44FC-05F06EAEF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7568" y="3083065"/>
            <a:ext cx="2200366" cy="6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ainer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F8EBF1-901F-3B8B-A00A-021E198066AD}"/>
              </a:ext>
            </a:extLst>
          </p:cNvPr>
          <p:cNvSpPr/>
          <p:nvPr userDrawn="1"/>
        </p:nvSpPr>
        <p:spPr>
          <a:xfrm>
            <a:off x="8687404" y="4892842"/>
            <a:ext cx="3040695" cy="1500287"/>
          </a:xfrm>
          <a:prstGeom prst="roundRect">
            <a:avLst>
              <a:gd name="adj" fmla="val 69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2CE422-B719-5BE2-104C-E9FDC3154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0599" y="464869"/>
            <a:ext cx="7987373" cy="3308999"/>
          </a:xfrm>
          <a:prstGeom prst="roundRect">
            <a:avLst>
              <a:gd name="adj" fmla="val 3305"/>
            </a:avLst>
          </a:prstGeom>
          <a:solidFill>
            <a:srgbClr val="2F2E2E"/>
          </a:solidFill>
        </p:spPr>
        <p:txBody>
          <a:bodyPr lIns="274320" tIns="9144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CBE3F5-2BCC-407B-44FC-05F06EAEF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07568" y="5299639"/>
            <a:ext cx="2200366" cy="68669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3C9879-5D9F-BDB1-9041-328894503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297" y="3996596"/>
            <a:ext cx="7987373" cy="2396533"/>
          </a:xfrm>
          <a:prstGeom prst="roundRect">
            <a:avLst>
              <a:gd name="adj" fmla="val 4648"/>
            </a:avLst>
          </a:prstGeom>
          <a:solidFill>
            <a:srgbClr val="2F2E2E"/>
          </a:solidFill>
          <a:ln w="12700">
            <a:noFill/>
          </a:ln>
        </p:spPr>
        <p:txBody>
          <a:bodyPr vert="horz" lIns="0" tIns="0" rIns="0" bIns="914400" rtlCol="0" anchor="ctr" anchorCtr="0">
            <a:noAutofit/>
          </a:bodyPr>
          <a:lstStyle>
            <a:lvl1pPr>
              <a:defRPr lang="en-US"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90D9159-1BCE-D979-5DF9-524138E6C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94102" y="464868"/>
            <a:ext cx="3040695" cy="4201132"/>
          </a:xfrm>
          <a:prstGeom prst="roundRect">
            <a:avLst>
              <a:gd name="adj" fmla="val 3713"/>
            </a:avLst>
          </a:prstGeom>
          <a:solidFill>
            <a:srgbClr val="2F2E2E"/>
          </a:solidFill>
          <a:ln w="12700">
            <a:noFill/>
          </a:ln>
        </p:spPr>
        <p:txBody>
          <a:bodyPr vert="horz" lIns="0" tIns="0" rIns="0" bIns="914400" rtlCol="0" anchor="ctr" anchorCtr="0">
            <a:no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ainers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F8EBF1-901F-3B8B-A00A-021E198066AD}"/>
              </a:ext>
            </a:extLst>
          </p:cNvPr>
          <p:cNvSpPr/>
          <p:nvPr userDrawn="1"/>
        </p:nvSpPr>
        <p:spPr>
          <a:xfrm>
            <a:off x="457203" y="4892842"/>
            <a:ext cx="3040695" cy="1500287"/>
          </a:xfrm>
          <a:prstGeom prst="roundRect">
            <a:avLst>
              <a:gd name="adj" fmla="val 695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2CE422-B719-5BE2-104C-E9FDC3154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0726" y="464869"/>
            <a:ext cx="7987373" cy="3308999"/>
          </a:xfrm>
          <a:prstGeom prst="roundRect">
            <a:avLst>
              <a:gd name="adj" fmla="val 3305"/>
            </a:avLst>
          </a:prstGeom>
          <a:solidFill>
            <a:srgbClr val="2F2E2E"/>
          </a:solidFill>
        </p:spPr>
        <p:txBody>
          <a:bodyPr lIns="274320" tIns="9144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CBE3F5-2BCC-407B-44FC-05F06EAEF2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7367" y="5299639"/>
            <a:ext cx="2200366" cy="68669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3C9879-5D9F-BDB1-9041-328894503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7424" y="3996596"/>
            <a:ext cx="7987373" cy="2396533"/>
          </a:xfrm>
          <a:prstGeom prst="roundRect">
            <a:avLst>
              <a:gd name="adj" fmla="val 4648"/>
            </a:avLst>
          </a:prstGeom>
          <a:solidFill>
            <a:srgbClr val="2F2E2E"/>
          </a:solidFill>
          <a:ln w="12700">
            <a:noFill/>
          </a:ln>
        </p:spPr>
        <p:txBody>
          <a:bodyPr vert="horz" lIns="0" tIns="0" rIns="0" bIns="914400" rtlCol="0" anchor="ctr" anchorCtr="0">
            <a:noAutofit/>
          </a:bodyPr>
          <a:lstStyle>
            <a:lvl1pPr>
              <a:defRPr lang="en-US"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90D9159-1BCE-D979-5DF9-524138E6C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901" y="464868"/>
            <a:ext cx="3040695" cy="4201132"/>
          </a:xfrm>
          <a:prstGeom prst="roundRect">
            <a:avLst>
              <a:gd name="adj" fmla="val 3713"/>
            </a:avLst>
          </a:prstGeom>
          <a:solidFill>
            <a:srgbClr val="2F2E2E"/>
          </a:solidFill>
          <a:ln w="12700">
            <a:noFill/>
          </a:ln>
        </p:spPr>
        <p:txBody>
          <a:bodyPr vert="horz" lIns="0" tIns="0" rIns="0" bIns="914400" rtlCol="0" anchor="ctr" anchorCtr="0">
            <a:no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83F58751-EB55-AC35-30D0-9535D8268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2846" y="0"/>
            <a:ext cx="591915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69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967566-9789-22D3-844B-CF104BFD7B4A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7031EB9-A518-A216-14C8-63EC62F6E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4628E2-F8D6-2F4B-C725-BAEC54D113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129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967566-9789-22D3-844B-CF104BFD7B4A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7031EB9-A518-A216-14C8-63EC62F6E8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4628E2-F8D6-2F4B-C725-BAEC54D113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717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031EB9-A518-A216-14C8-63EC62F6E8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96463" y="2492904"/>
            <a:ext cx="5999074" cy="18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orful background with black background&#10;&#10;AI-generated content may be incorrect.">
            <a:extLst>
              <a:ext uri="{FF2B5EF4-FFF2-40B4-BE49-F238E27FC236}">
                <a16:creationId xmlns:a16="http://schemas.microsoft.com/office/drawing/2014/main" id="{57F82932-50B1-0994-21E5-BD53374D9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3824" y="0"/>
            <a:ext cx="79181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EE8BD-D881-16F9-1FFD-7C311E03DC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3130630"/>
            <a:ext cx="6400800" cy="1749135"/>
          </a:xfrm>
        </p:spPr>
        <p:txBody>
          <a:bodyPr anchor="b"/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3E0C-76C1-77F6-0780-DAB4DEBB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95520-138E-A845-966F-39B68C0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54484"/>
            <a:ext cx="457200" cy="18288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231F-8C44-C54D-E1DC-5828953622A9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C2A2495-787F-69C0-3C23-446EF101B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BBEF2EB-4BEB-BA76-1A39-68BFF267B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B5BC391F-717E-B960-E033-A648FB393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7962" y="3778837"/>
            <a:ext cx="8024037" cy="30791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7BB424-C58F-2313-2308-BC8411DEA16E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4B458B-722F-0634-30AF-36BEF919D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0E6225-459D-CAE1-4107-B52D097604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787822"/>
            <a:ext cx="9362661" cy="2498718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E332333-56D1-F9E7-65E3-F724CA456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3285553"/>
            <a:ext cx="9363456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0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F82932-50B1-0994-21E5-BD53374D9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913" y="0"/>
            <a:ext cx="6626085" cy="6858000"/>
          </a:xfrm>
          <a:prstGeom prst="roundRect">
            <a:avLst>
              <a:gd name="adj" fmla="val 4599"/>
            </a:avLst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3E0C-76C1-77F6-0780-DAB4DEBB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95520-138E-A845-966F-39B68C0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231F-8C44-C54D-E1DC-5828953622A9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5CC55-3312-7674-E43D-7BFF1365C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3130630"/>
            <a:ext cx="6400800" cy="1749135"/>
          </a:xfrm>
        </p:spPr>
        <p:txBody>
          <a:bodyPr anchor="b"/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DED936D-5FF6-E4D9-FC34-E4DC339EE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A4898F6-ECD4-D834-2B92-1C9F3EE93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3E0C-76C1-77F6-0780-DAB4DEBB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95520-138E-A845-966F-39B68C0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231F-8C44-C54D-E1DC-5828953622A9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7497AD-2E09-C51F-9383-3C6842B66AC5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DE5CC55-3312-7674-E43D-7BFF1365C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3130630"/>
            <a:ext cx="6400800" cy="1749135"/>
          </a:xfrm>
        </p:spPr>
        <p:txBody>
          <a:bodyPr anchor="b"/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DED936D-5FF6-E4D9-FC34-E4DC339EE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A4898F6-ECD4-D834-2B92-1C9F3EE93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3E0C-76C1-77F6-0780-DAB4DEBB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95520-138E-A845-966F-39B68C0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231F-8C44-C54D-E1DC-5828953622A9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7497AD-2E09-C51F-9383-3C6842B66AC5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DE5CC55-3312-7674-E43D-7BFF1365C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3130630"/>
            <a:ext cx="6400800" cy="1749135"/>
          </a:xfrm>
        </p:spPr>
        <p:txBody>
          <a:bodyPr anchor="b"/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DED936D-5FF6-E4D9-FC34-E4DC339EE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1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3E0C-76C1-77F6-0780-DAB4DEBB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95520-138E-A845-966F-39B68C0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231F-8C44-C54D-E1DC-5828953622A9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7497AD-2E09-C51F-9383-3C6842B66AC5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DE5CC55-3312-7674-E43D-7BFF1365C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3130630"/>
            <a:ext cx="6400800" cy="1749135"/>
          </a:xfrm>
        </p:spPr>
        <p:txBody>
          <a:bodyPr anchor="b"/>
          <a:lstStyle>
            <a:lvl1pPr algn="l">
              <a:lnSpc>
                <a:spcPct val="85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DED936D-5FF6-E4D9-FC34-E4DC339EE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A4898F6-ECD4-D834-2B92-1C9F3EE93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F486D85-2584-EF2D-BDAD-506AFAF80F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bIns="1828800" anchor="ctr" anchorCtr="0"/>
          <a:lstStyle>
            <a:lvl1pPr algn="ctr">
              <a:defRPr b="0" i="0">
                <a:latin typeface="Zebra Sans" pitchFamily="2" charset="77"/>
              </a:defRPr>
            </a:lvl1pPr>
          </a:lstStyle>
          <a:p>
            <a:r>
              <a:rPr lang="en-US" dirty="0"/>
              <a:t>Insert background picture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E1102E3-0326-B460-C2D3-E90E058FCA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106905"/>
            <a:ext cx="12192000" cy="57569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5108"/>
                </a:schemeClr>
              </a:gs>
            </a:gsLst>
            <a:lin ang="5400000" scaled="1"/>
          </a:gradFill>
        </p:spPr>
        <p:txBody>
          <a:bodyPr vert="horz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tx1">
                    <a:alpha val="0"/>
                  </a:schemeClr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0A8120-E747-D9FB-08D1-369D9EEB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399" y="6354482"/>
            <a:ext cx="8585792" cy="18288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2B40BE-A358-7AB0-1EA8-A5AA2361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54484"/>
            <a:ext cx="457200" cy="18288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90D0D49-530F-0BD7-A5F9-835582DC67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932788" y="6325191"/>
            <a:ext cx="816297" cy="251167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DEBEA57-5EF3-3B9E-B53D-DF5035077E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3130630"/>
            <a:ext cx="6400800" cy="1749135"/>
          </a:xfrm>
        </p:spPr>
        <p:txBody>
          <a:bodyPr anchor="b"/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3D98612-1273-4E9E-7A2F-534A69060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3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8229600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1AE0F1-2713-8DF7-8A15-5BAF8E13F34D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32AF69-199B-9E07-893E-1054B2A2C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14984"/>
            <a:ext cx="11277600" cy="317500"/>
          </a:xfrm>
        </p:spPr>
        <p:txBody>
          <a:bodyPr/>
          <a:lstStyle>
            <a:lvl1pPr>
              <a:defRPr sz="1800" b="0" i="0" cap="none" baseline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14933-D624-B4C1-E82D-F6E161876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Content single</a:t>
            </a:r>
          </a:p>
        </p:txBody>
      </p:sp>
    </p:spTree>
    <p:extLst>
      <p:ext uri="{BB962C8B-B14F-4D97-AF65-F5344CB8AC3E}">
        <p14:creationId xmlns:p14="http://schemas.microsoft.com/office/powerpoint/2010/main" val="23237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Content double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410201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3CF9DCC-C0A1-166D-8CBB-DCA9C39F3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4597" y="1828800"/>
            <a:ext cx="5410201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28525-6B65-C6C2-71D4-BEDD4E950A47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E7153E2-45DB-2FE4-1FA1-F04A07D3E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6381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Content triple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3454401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070A2D1-5F89-5D79-47C0-F71E0A8F9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796" y="1828800"/>
            <a:ext cx="3454402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E3B23-D2E1-12F1-F878-E41044767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0394" y="1828800"/>
            <a:ext cx="3454403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AA8C42A-F6F4-6354-2211-31AEF1F25A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 dirty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ngl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8229600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1AE0F1-2713-8DF7-8A15-5BAF8E13F34D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32AF69-199B-9E07-893E-1054B2A2C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8C718C4-9399-94A7-2840-1D89C7F1C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11277600" cy="36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single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712BEC-40ED-4AFC-23CE-4C8EEC3173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F19DD9-E030-E9D3-257D-2A1D89B25178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83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double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410201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3CF9DCC-C0A1-166D-8CBB-DCA9C39F3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4597" y="1828800"/>
            <a:ext cx="5410201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28525-6B65-C6C2-71D4-BEDD4E950A47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E7153E2-45DB-2FE4-1FA1-F04A07D3E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5FD0B8-4B71-7152-7C07-C229F2440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8E17D3-3C53-196C-2028-B93F9CC26B10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84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c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87BB424-C58F-2313-2308-BC8411DEA16E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4B458B-722F-0634-30AF-36BEF919D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0E6225-459D-CAE1-4107-B52D097604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787822"/>
            <a:ext cx="9362661" cy="2498718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E332333-56D1-F9E7-65E3-F724CA456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3285553"/>
            <a:ext cx="9363456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7A5565-3121-CC1F-CA7F-ABD7A53BA59B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ripl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triple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3454401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070A2D1-5F89-5D79-47C0-F71E0A8F9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796" y="1828800"/>
            <a:ext cx="3454402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E3B23-D2E1-12F1-F878-E41044767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0394" y="1828800"/>
            <a:ext cx="3454403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AA8C42A-F6F4-6354-2211-31AEF1F25A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66F4B7-37B4-FE52-B388-553E534D5505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095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8229600" cy="3886200"/>
          </a:xfrm>
        </p:spPr>
        <p:txBody>
          <a:bodyPr/>
          <a:lstStyle>
            <a:lvl1pPr marL="352425" indent="-352425">
              <a:buFont typeface="+mj-lt"/>
              <a:buAutoNum type="arabicPeriod"/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 marL="693738" indent="-282575">
              <a:buFont typeface="+mj-lt"/>
              <a:buAutoNum type="arabicPeriod"/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 marL="974725" indent="-258763">
              <a:buFont typeface="+mj-lt"/>
              <a:buAutoNum type="arabicPeriod"/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 marL="974725" indent="-258763">
              <a:buFont typeface="+mj-lt"/>
              <a:buAutoNum type="arabicPeriod"/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 marL="974725" indent="-258763">
              <a:buFont typeface="+mj-lt"/>
              <a:buAutoNum type="arabicPeriod"/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1AE0F1-2713-8DF7-8A15-5BAF8E13F34D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32AF69-199B-9E07-893E-1054B2A2C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D727D49-C7BB-F7BA-20D2-54926E8A6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8C718C4-9399-94A7-2840-1D89C7F1C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11277600" cy="3699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Numbered list slide</a:t>
            </a:r>
          </a:p>
        </p:txBody>
      </p:sp>
    </p:spTree>
    <p:extLst>
      <p:ext uri="{BB962C8B-B14F-4D97-AF65-F5344CB8AC3E}">
        <p14:creationId xmlns:p14="http://schemas.microsoft.com/office/powerpoint/2010/main" val="27160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399" y="6354482"/>
            <a:ext cx="4724398" cy="1828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181599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A544948-53C7-03B1-8288-781A30A654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00364"/>
            <a:ext cx="5638796" cy="5253711"/>
          </a:xfrm>
          <a:prstGeom prst="roundRect">
            <a:avLst>
              <a:gd name="adj" fmla="val 3006"/>
            </a:avLst>
          </a:prstGeom>
          <a:solidFill>
            <a:schemeClr val="bg1">
              <a:lumMod val="95000"/>
            </a:schemeClr>
          </a:solidFill>
        </p:spPr>
        <p:txBody>
          <a:bodyPr bIns="1005840" anchor="ctr" anchorCtr="0"/>
          <a:lstStyle>
            <a:lvl1pPr algn="ctr">
              <a:defRPr sz="20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43B55-15D9-55F1-2C96-EF9E54BD4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5181597" cy="369947"/>
          </a:xfrm>
        </p:spPr>
        <p:txBody>
          <a:bodyPr/>
          <a:lstStyle/>
          <a:p>
            <a:r>
              <a:rPr lang="en-US"/>
              <a:t>Half page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033B31-7DAC-4804-47CC-5FFFDDCE7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86C1C-718B-4C8E-F5E4-24DBEDCF48D9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459AAF1-75DC-2BBC-855E-9DBD5F7391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5181597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0DAA1A-5DDC-F398-0E85-E55AA908525D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9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399" y="6354482"/>
            <a:ext cx="4724398" cy="1828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6705600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5826972-BBA9-A49D-B691-07A1B1531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6950" y="600365"/>
            <a:ext cx="4117848" cy="5275582"/>
          </a:xfrm>
          <a:prstGeom prst="roundRect">
            <a:avLst>
              <a:gd name="adj" fmla="val 3006"/>
            </a:avLst>
          </a:prstGeom>
          <a:solidFill>
            <a:schemeClr val="bg1">
              <a:lumMod val="95000"/>
            </a:schemeClr>
          </a:solidFill>
        </p:spPr>
        <p:txBody>
          <a:bodyPr bIns="1005840" anchor="ctr" anchorCtr="0"/>
          <a:lstStyle>
            <a:lvl1pPr algn="ctr">
              <a:defRPr sz="20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599B0-AE54-3871-F56B-3435311E2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6705598" cy="369947"/>
          </a:xfrm>
        </p:spPr>
        <p:txBody>
          <a:bodyPr/>
          <a:lstStyle/>
          <a:p>
            <a:r>
              <a:rPr lang="en-US"/>
              <a:t>Third page image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98A766-A8A9-8550-D5F1-C0C2CD9860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DE6F2E-A980-5663-C9DD-13C31E0415CC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47FA79C-4B0F-8AA2-4B11-ECA5AD692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6705598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277D4-92D8-2F82-4992-D29C729A01BA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34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ntain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0C3AC-DCA5-5683-17BC-16EE1FE20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Photo container 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333B50-2DFD-31AC-17B1-97E33CC93481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8D9F742-6113-CC51-3FA2-6AFA01902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DCB95B9-61D1-97A4-EDD8-9BD57A54C0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1" y="1231901"/>
            <a:ext cx="1706300" cy="2202836"/>
          </a:xfrm>
          <a:prstGeom prst="roundRect">
            <a:avLst>
              <a:gd name="adj" fmla="val 6962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0938628A-BA22-3D58-43CD-14238E37A9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04201" y="1231901"/>
            <a:ext cx="3630103" cy="2202836"/>
          </a:xfrm>
          <a:prstGeom prst="roundRect">
            <a:avLst>
              <a:gd name="adj" fmla="val 5260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654341A1-1F0B-183B-A0C3-7AF91CFE016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04804" y="3650292"/>
            <a:ext cx="7429500" cy="2225165"/>
          </a:xfrm>
          <a:prstGeom prst="roundRect">
            <a:avLst>
              <a:gd name="adj" fmla="val 5260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9DDB6E45-1C34-375A-0EAE-41C2D77F9D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3650292"/>
            <a:ext cx="3630103" cy="2225165"/>
          </a:xfrm>
          <a:prstGeom prst="roundRect">
            <a:avLst>
              <a:gd name="adj" fmla="val 5260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AEBADB4-9AF9-0ABC-C44A-B07619C53B2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81001" y="1231901"/>
            <a:ext cx="5505699" cy="2225165"/>
          </a:xfrm>
          <a:prstGeom prst="roundRect">
            <a:avLst>
              <a:gd name="adj" fmla="val 5260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AC69B-5466-20B2-7C5F-06D1D758390F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1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ntain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0C3AC-DCA5-5683-17BC-16EE1FE20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Photo container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333B50-2DFD-31AC-17B1-97E33CC93481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8D9F742-6113-CC51-3FA2-6AFA01902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DCB95B9-61D1-97A4-EDD8-9BD57A54C0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1231901"/>
            <a:ext cx="7429500" cy="4643556"/>
          </a:xfrm>
          <a:prstGeom prst="roundRect">
            <a:avLst>
              <a:gd name="adj" fmla="val 2525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0938628A-BA22-3D58-43CD-14238E37A9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04201" y="1231901"/>
            <a:ext cx="3630103" cy="3053736"/>
          </a:xfrm>
          <a:prstGeom prst="roundRect">
            <a:avLst>
              <a:gd name="adj" fmla="val 4012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654341A1-1F0B-183B-A0C3-7AF91CFE016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04200" y="4501192"/>
            <a:ext cx="3630104" cy="1374265"/>
          </a:xfrm>
          <a:prstGeom prst="roundRect">
            <a:avLst>
              <a:gd name="adj" fmla="val 7108"/>
            </a:avLst>
          </a:prstGeom>
          <a:solidFill>
            <a:schemeClr val="bg2"/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029FE-19AA-7340-92F7-C682CAE62D04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44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5B82C53-1012-3481-1D8B-9A973A6A63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2226625"/>
            <a:ext cx="3654530" cy="3653135"/>
          </a:xfrm>
          <a:prstGeom prst="roundRect">
            <a:avLst>
              <a:gd name="adj" fmla="val 3022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A7059C6-7CE6-4D82-DDE9-F3F98E74AE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379990"/>
            <a:ext cx="3654530" cy="615129"/>
          </a:xfr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l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 algn="ctr">
              <a:buNone/>
              <a:tabLst/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22DF01B-7644-A390-E4F6-764DA6136C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68735" y="1367998"/>
            <a:ext cx="3654530" cy="615129"/>
          </a:xfr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l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 algn="ctr">
              <a:buNone/>
              <a:tabLst/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075102D-538C-69B0-5D60-897D6C9D03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80270" y="1367998"/>
            <a:ext cx="3654530" cy="615129"/>
          </a:xfr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l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 algn="ctr">
              <a:buNone/>
              <a:tabLst/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9FC40A-9097-99BD-31C7-22F8A1B10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Three photo grid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5307B-62D5-A2FA-0E9C-E7D5F81CB830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3773843-5075-A465-123E-D681549C1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E7E14B-A355-E3DD-A5B0-62C4E720AB4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68735" y="2226625"/>
            <a:ext cx="3654530" cy="3653135"/>
          </a:xfrm>
          <a:prstGeom prst="roundRect">
            <a:avLst>
              <a:gd name="adj" fmla="val 3022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BDF3E4C-83A4-D88C-ED2A-1212317E6F3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80270" y="2226625"/>
            <a:ext cx="3654530" cy="3653135"/>
          </a:xfrm>
          <a:prstGeom prst="roundRect">
            <a:avLst>
              <a:gd name="adj" fmla="val 3022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E8315E-8157-978E-F720-5A757B127074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99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 key point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7" y="1823951"/>
            <a:ext cx="11277599" cy="3879174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8426363-2A41-4CB6-1D06-3BC074570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12E472-FCD0-E647-FE92-19A862DCC36A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35A5C9D-CD12-F4FD-6AE6-F0B911B96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5D185A-F1DE-0777-5097-1C0BDAB08321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91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Two key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3951"/>
            <a:ext cx="5570222" cy="3879174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6802556-83A6-B1F9-7E5A-9B6B8BDA50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4576" y="1823951"/>
            <a:ext cx="5570221" cy="3891049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A7A1D92-E078-CD38-555C-4278D53B0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808C9-A583-57D6-C70D-D698B9C5621C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1FCFC42-3331-F34F-DC40-3BFA007719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F7DE23-9513-59CE-663B-DE0D0C587679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3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Three key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3662429" cy="3886200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A21615-0E9D-08B0-9FCF-E971CB5B6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4785" y="1828800"/>
            <a:ext cx="3662429" cy="3886200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014211C-C3D7-C74F-DDC5-2B37CD2D0B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2371" y="1828800"/>
            <a:ext cx="3662429" cy="3886200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D1CF3B1-F450-087A-DAEA-1DB8946E4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B2E307-4B1C-65C2-1E80-315E04D19C85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D36DB1F-502B-0F09-D8B4-9FB0DFC38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 dirty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B2E5B-787C-F551-F6E5-D627F19668CD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60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87BB424-C58F-2313-2308-BC8411DEA16E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8020C1-46F9-35E1-1D71-3077791EA290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E4B458B-722F-0634-30AF-36BEF919D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0E6225-459D-CAE1-4107-B52D097604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787822"/>
            <a:ext cx="9362661" cy="2498718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E332333-56D1-F9E7-65E3-F724CA456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3285553"/>
            <a:ext cx="9363456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0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Four key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570222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ECEE907-9459-0A40-C34A-C7A9D668AD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4576" y="1828800"/>
            <a:ext cx="5570222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BA096EB-046F-E401-2930-4AFEBA0474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198" y="3845330"/>
            <a:ext cx="5570222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FEF09B9-C2B0-FE7F-BD3C-EE0CBA4FBF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64576" y="3845330"/>
            <a:ext cx="5570222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79C918-D371-04AF-572D-97CC37E24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E4F45A-A88F-8615-8112-0FCD8255E1E1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557C42-95A4-5397-6F20-CF8BFA8EB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DA47AA-F4CE-F2D3-3BA2-AB77B193ABAD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91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Six key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3662429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ECEE907-9459-0A40-C34A-C7A9D668AD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4786" y="1828800"/>
            <a:ext cx="3662428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BA096EB-046F-E401-2930-4AFEBA0474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2372" y="1828800"/>
            <a:ext cx="3662428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FEF09B9-C2B0-FE7F-BD3C-EE0CBA4FB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198" y="3845330"/>
            <a:ext cx="3662429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9589FCB-4404-69FC-B816-FA536B0F03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4786" y="3845330"/>
            <a:ext cx="3662428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A2A1D-2B40-FF11-BB55-9F9B3FABD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2372" y="3845330"/>
            <a:ext cx="3662428" cy="1869669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07882D6-CD74-6B1C-A3DA-E243BA137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980BF2-93C3-DC69-6157-D8D9744E1832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538DFA9-74AD-86DE-F8F0-27C7568192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30885-01E6-6AE8-B756-571107EC6D50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83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Key Poi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 key point with icon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7" y="2691245"/>
            <a:ext cx="11277599" cy="3016274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3FBDD53-352F-5F9B-CA49-DC44E13555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197" y="1835141"/>
            <a:ext cx="698865" cy="699380"/>
          </a:xfrm>
          <a:prstGeom prst="rect">
            <a:avLst/>
          </a:prstGeom>
          <a:solidFill>
            <a:schemeClr val="bg1"/>
          </a:solidFill>
        </p:spPr>
        <p:txBody>
          <a:bodyPr lIns="0" bIns="54864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A0007A-7E68-FD4F-6D9B-90E41FA2D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D15D5A-59E9-A700-2202-BB295C8563E9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8B49B4F-A304-41AD-2BCA-C50421FC9C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14B73E-8901-A70F-BC10-F9673426A3EC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07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Key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Two key points with icons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2688597"/>
            <a:ext cx="5570222" cy="3014527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6802556-83A6-B1F9-7E5A-9B6B8BDA50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4576" y="2691245"/>
            <a:ext cx="5570221" cy="3023755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02862D30-F5D3-64E8-3380-081AD4D6DB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197" y="1835141"/>
            <a:ext cx="698865" cy="699380"/>
          </a:xfrm>
          <a:prstGeom prst="rect">
            <a:avLst/>
          </a:prstGeom>
          <a:noFill/>
        </p:spPr>
        <p:txBody>
          <a:bodyPr lIns="0" bIns="54864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F9AFF6-6275-390C-4F9A-6B08254C518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4576" y="1835141"/>
            <a:ext cx="698865" cy="699380"/>
          </a:xfrm>
          <a:prstGeom prst="rect">
            <a:avLst/>
          </a:prstGeom>
          <a:noFill/>
        </p:spPr>
        <p:txBody>
          <a:bodyPr lIns="0" bIns="54864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DAB16-4456-B914-73F1-75E1EF577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0F133-4FFE-AF37-87C8-6274151E118D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96D5229-1DC8-2BD4-C1FD-13DC202ACC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852E75-20BA-9FA6-9B3C-F45493ED9ECF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94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Three key points with icons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2688596"/>
            <a:ext cx="3662429" cy="3026403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A21615-0E9D-08B0-9FCF-E971CB5B6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4785" y="2688596"/>
            <a:ext cx="3662429" cy="3026403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014211C-C3D7-C74F-DDC5-2B37CD2D0B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2371" y="2688596"/>
            <a:ext cx="3662429" cy="3026403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B120F6F-7C6F-7716-DB1A-93DAA36DD47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197" y="1835141"/>
            <a:ext cx="698865" cy="699380"/>
          </a:xfrm>
          <a:prstGeom prst="rect">
            <a:avLst/>
          </a:prstGeom>
          <a:noFill/>
        </p:spPr>
        <p:txBody>
          <a:bodyPr lIns="0" bIns="54864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A9F117D-135B-064B-1E2F-E5C93C2D8A6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4785" y="1835141"/>
            <a:ext cx="698865" cy="699380"/>
          </a:xfrm>
          <a:prstGeom prst="rect">
            <a:avLst/>
          </a:prstGeom>
          <a:noFill/>
        </p:spPr>
        <p:txBody>
          <a:bodyPr lIns="0" bIns="54864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54A74A-A97F-C94A-9940-6C4907675C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72371" y="1835141"/>
            <a:ext cx="698865" cy="699380"/>
          </a:xfrm>
          <a:prstGeom prst="rect">
            <a:avLst/>
          </a:prstGeom>
          <a:noFill/>
        </p:spPr>
        <p:txBody>
          <a:bodyPr lIns="0" bIns="54864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8551BB4-CA6B-4D73-7FF7-0CE527B953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BC7D8A-66FC-0C8A-F57A-39409FE169FF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8335A5-CD97-BEBD-3CD0-F607EE2FE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9B66F6-49C6-37E8-4C2D-6968AA2E5977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46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Four key points with icons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2492020"/>
            <a:ext cx="5570222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ECEE907-9459-0A40-C34A-C7A9D668AD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4576" y="2492020"/>
            <a:ext cx="5570222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BA096EB-046F-E401-2930-4AFEBA0474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198" y="4589663"/>
            <a:ext cx="5570222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FEF09B9-C2B0-FE7F-BD3C-EE0CBA4FBF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64576" y="4589663"/>
            <a:ext cx="5570222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00A4AC8E-F8DC-72BB-45B0-F21DCA847A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198" y="1835141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25E0BC9-A63D-347C-9E72-01FE31B3EEB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4577" y="1835141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728221-7755-BA4B-B6E8-5D65B5C181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198" y="3950933"/>
            <a:ext cx="489896" cy="490257"/>
          </a:xfrm>
          <a:prstGeom prst="rect">
            <a:avLst/>
          </a:prstGeom>
          <a:noFill/>
        </p:spPr>
        <p:txBody>
          <a:bodyPr vert="horz" lIns="0" tIns="0" rIns="0" bIns="91440" rtlCol="0" anchor="ctr" anchorCtr="0">
            <a:noAutofit/>
          </a:bodyPr>
          <a:lstStyle>
            <a:lvl1pPr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Icon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04EF673-C49D-9541-679B-EEEF4F69E6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4577" y="3950933"/>
            <a:ext cx="489896" cy="490257"/>
          </a:xfrm>
          <a:prstGeom prst="rect">
            <a:avLst/>
          </a:prstGeom>
          <a:noFill/>
        </p:spPr>
        <p:txBody>
          <a:bodyPr vert="horz" lIns="0" tIns="0" rIns="0" bIns="91440" rtlCol="0" anchor="ctr" anchorCtr="0">
            <a:noAutofit/>
          </a:bodyPr>
          <a:lstStyle>
            <a:lvl1pPr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Icon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3B013E1-C31D-608E-7CDF-CC7F7C341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A435AD-C95D-6454-04C9-B49BD38E76B2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8C0F7A0-6B86-4116-35B1-16E38DE78A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87552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39364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Key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Six key points with icons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FEF09B9-C2B0-FE7F-BD3C-EE0CBA4FBF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198" y="4589663"/>
            <a:ext cx="3662429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9589FCB-4404-69FC-B816-FA536B0F03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64786" y="4589663"/>
            <a:ext cx="3662428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A2A1D-2B40-FF11-BB55-9F9B3FABD8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72372" y="4589663"/>
            <a:ext cx="3662428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9A6891C-9FC4-BE7A-C7DE-8208843E62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198" y="2492020"/>
            <a:ext cx="3662428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CFF38BC6-556B-1971-4802-E37936CC20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198" y="1835141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AAD7883-D51E-DC74-2E53-D506660793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64786" y="2492020"/>
            <a:ext cx="3662428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5C6EEB9-1C62-F13C-0AFA-683F018CB8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72372" y="2492020"/>
            <a:ext cx="3662428" cy="1125336"/>
          </a:xfrm>
          <a:prstGeom prst="roundRect">
            <a:avLst>
              <a:gd name="adj" fmla="val 5707"/>
            </a:avLst>
          </a:prstGeom>
          <a:solidFill>
            <a:schemeClr val="bg2"/>
          </a:solidFill>
          <a:ln>
            <a:noFill/>
          </a:ln>
        </p:spPr>
        <p:txBody>
          <a:bodyPr lIns="182880" tIns="182880" rIns="182880" bIns="182880"/>
          <a:lstStyle>
            <a:lvl1pPr>
              <a:lnSpc>
                <a:spcPct val="90000"/>
              </a:lnSpc>
              <a:spcBef>
                <a:spcPts val="1800"/>
              </a:spcBef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AF1349E6-4F00-57DA-D8D2-F4991A1FB45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262282" y="1835141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80B49674-07F3-064D-0728-F86D96B6C49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67366" y="1835141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D4EA1D5-3C43-03C1-47F0-F0362FB567E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198" y="3950178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D63A449-498C-0A76-0124-2A048AA40C4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62282" y="3950178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2799FB56-6BD4-424F-CA41-96F452CED5F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67366" y="3950178"/>
            <a:ext cx="489896" cy="490257"/>
          </a:xfrm>
          <a:prstGeom prst="rect">
            <a:avLst/>
          </a:prstGeom>
          <a:noFill/>
        </p:spPr>
        <p:txBody>
          <a:bodyPr lIns="0" bIns="91440" anchor="ctr" anchorCtr="0"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8175ACC-3D85-CB68-2C72-2C3AE51A7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294429-F1D2-6620-1046-0A192A369E34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99E98CE-BAEF-9C88-26FE-3E86B1A005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D1602F-4123-1808-D74B-4FFBC653D953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91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4393671-9E85-7C92-AF96-53ADE48F320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vert="horz" lIns="5852160" tIns="0" rIns="0" bIns="0" rtlCol="0" anchor="ctr" anchorCtr="1">
            <a:noAutofit/>
          </a:bodyPr>
          <a:lstStyle>
            <a:lvl1pPr>
              <a:defRPr lang="en-US" b="0" i="0" dirty="0">
                <a:latin typeface="Zebra Sans" pitchFamily="2" charset="77"/>
              </a:defRPr>
            </a:lvl1pPr>
          </a:lstStyle>
          <a:p>
            <a:pPr lvl="0" algn="r"/>
            <a:r>
              <a:rPr lang="en-US" dirty="0"/>
              <a:t>Insert background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600364"/>
            <a:ext cx="5638796" cy="5253711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E636C7F-6C1F-34D8-F9C1-B312770E57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932788" y="6325191"/>
            <a:ext cx="816297" cy="251167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+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4393671-9E85-7C92-AF96-53ADE48F320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5852160" bIns="0" rtlCol="0" anchor="ctr" anchorCtr="1">
            <a:noAutofit/>
          </a:bodyPr>
          <a:lstStyle>
            <a:lvl1pPr>
              <a:defRPr lang="en-US" b="0" i="0" dirty="0">
                <a:latin typeface="Zebra Sans" pitchFamily="2" charset="77"/>
              </a:defRPr>
            </a:lvl1pPr>
          </a:lstStyle>
          <a:p>
            <a:pPr lvl="0" algn="r"/>
            <a:r>
              <a:rPr lang="en-US" dirty="0"/>
              <a:t>Insert background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600364"/>
            <a:ext cx="5638796" cy="5253711"/>
          </a:xfrm>
          <a:prstGeom prst="roundRect">
            <a:avLst>
              <a:gd name="adj" fmla="val 3064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D9027F3-85DD-34D0-C621-291E65F5CF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932788" y="6325191"/>
            <a:ext cx="816297" cy="251167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+ Photo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4393671-9E85-7C92-AF96-53ADE48F320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vert="horz" lIns="5852160" tIns="0" rIns="0" bIns="0" rtlCol="0" anchor="ctr" anchorCtr="1">
            <a:noAutofit/>
          </a:bodyPr>
          <a:lstStyle>
            <a:lvl1pPr>
              <a:defRPr lang="en-US" b="0" i="0" dirty="0">
                <a:latin typeface="Zebra Sans" pitchFamily="2" charset="77"/>
              </a:defRPr>
            </a:lvl1pPr>
          </a:lstStyle>
          <a:p>
            <a:pPr lvl="0" algn="r"/>
            <a:r>
              <a:rPr lang="en-US" dirty="0"/>
              <a:t>Insert background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600364"/>
            <a:ext cx="4117848" cy="5253711"/>
          </a:xfrm>
          <a:prstGeom prst="roundRect">
            <a:avLst>
              <a:gd name="adj" fmla="val 3500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E79F7A3-8E51-0C80-555F-24813D51DC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932788" y="6325191"/>
            <a:ext cx="816297" cy="251167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807F5D37-D382-81A8-52CF-DDCA9DC2D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512" y="0"/>
            <a:ext cx="6888488" cy="6857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226D81-E3D8-BE87-A7F8-9E03E488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6FA81D-88A7-B414-AB3E-7470BDF48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91866E-8729-5A57-9C50-D60CD64EA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8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+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4393671-9E85-7C92-AF96-53ADE48F320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5852160" bIns="0" rtlCol="0" anchor="ctr" anchorCtr="1">
            <a:noAutofit/>
          </a:bodyPr>
          <a:lstStyle>
            <a:lvl1pPr>
              <a:defRPr lang="en-US" b="0" i="0" dirty="0">
                <a:latin typeface="Zebra Sans" pitchFamily="2" charset="77"/>
              </a:defRPr>
            </a:lvl1pPr>
          </a:lstStyle>
          <a:p>
            <a:pPr lvl="0" algn="r"/>
            <a:r>
              <a:rPr lang="en-US" dirty="0"/>
              <a:t>Insert background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948" y="600364"/>
            <a:ext cx="4117848" cy="5253711"/>
          </a:xfrm>
          <a:prstGeom prst="roundRect">
            <a:avLst>
              <a:gd name="adj" fmla="val 3500"/>
            </a:avLst>
          </a:prstGeom>
          <a:solidFill>
            <a:schemeClr val="bg2"/>
          </a:solidFill>
          <a:ln>
            <a:noFill/>
          </a:ln>
        </p:spPr>
        <p:txBody>
          <a:bodyPr lIns="274320" tIns="182880" rIns="274320" bIns="182880"/>
          <a:lstStyle>
            <a:lvl1pPr>
              <a:lnSpc>
                <a:spcPct val="90000"/>
              </a:lnSpc>
              <a:spcBef>
                <a:spcPts val="1800"/>
              </a:spcBef>
              <a:defRPr sz="4000" b="0" i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12F6554-D64F-EC2F-C38A-1A39BFEB59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932788" y="6325191"/>
            <a:ext cx="816297" cy="251167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E969-3AC0-AF8F-0564-1900D0C2B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Headline only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7770B-58F9-7CE6-1ACD-523F3516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957E2E-5D8F-BFB8-38B4-D8E67EBD064F}"/>
              </a:ext>
            </a:extLst>
          </p:cNvPr>
          <p:cNvCxnSpPr>
            <a:cxnSpLocks/>
          </p:cNvCxnSpPr>
          <p:nvPr userDrawn="1"/>
        </p:nvCxnSpPr>
        <p:spPr>
          <a:xfrm>
            <a:off x="457198" y="46989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D3DF23-B69C-741F-5B58-4CCA58953476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17344FB-101B-6E81-7F78-ACBF1ACF8C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08C45-E053-B8E4-2CD3-9BEA58E11D83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u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11277600" cy="3886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tabLst/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buNone/>
              <a:defRPr sz="7200" b="0" i="0" spc="-50" baseline="0">
                <a:solidFill>
                  <a:schemeClr val="tx2"/>
                </a:solidFill>
                <a:latin typeface="Zebra Sans Cnd ExtraBold" pitchFamily="2" charset="77"/>
              </a:defRPr>
            </a:lvl2pPr>
            <a:lvl3pPr marL="165100" indent="-165100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 marL="165100" indent="-165100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 marL="165100" indent="-165100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EYEBROW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C90A5D-1A3D-12A4-6412-5F373CD4F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6472BB-856F-9FB5-C370-2163D2AD50C4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316BAA2-F49B-A199-4034-C80263E97DA1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83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E969-3AC0-AF8F-0564-1900D0C2B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 only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7770B-58F9-7CE6-1ACD-523F3516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6225B-0C97-97EE-0A4C-8D7AE8EB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42D072-56D4-6ADB-EBE4-91E571C65774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90B219AC-E44D-EDF4-C7CE-2393AE160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E23BEAB-5296-2928-99DA-AEC7F4E5AC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10535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u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3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11277600" cy="3886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tabLst/>
              <a:defRPr sz="1400" b="0" i="0">
                <a:solidFill>
                  <a:schemeClr val="bg1"/>
                </a:solidFill>
                <a:latin typeface="Zebra Sans" pitchFamily="2" charset="77"/>
              </a:defRPr>
            </a:lvl1pPr>
            <a:lvl2pPr marL="0" indent="0">
              <a:lnSpc>
                <a:spcPct val="90000"/>
              </a:lnSpc>
              <a:spcBef>
                <a:spcPts val="300"/>
              </a:spcBef>
              <a:buNone/>
              <a:defRPr sz="7200" b="0" i="0" spc="-50" baseline="0">
                <a:solidFill>
                  <a:schemeClr val="bg1"/>
                </a:solidFill>
                <a:latin typeface="Zebra Sans Cnd ExtraBold" pitchFamily="2" charset="77"/>
              </a:defRPr>
            </a:lvl2pPr>
            <a:lvl3pPr marL="165100" indent="-165100">
              <a:spcBef>
                <a:spcPts val="600"/>
              </a:spcBef>
              <a:tabLst/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 marL="165100" indent="-165100">
              <a:spcBef>
                <a:spcPts val="600"/>
              </a:spcBef>
              <a:tabLst/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 marL="165100" indent="-165100">
              <a:spcBef>
                <a:spcPts val="600"/>
              </a:spcBef>
              <a:tabLst/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EYEBROW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5553ED-3DF8-C2DE-8E6B-3F750584D0AF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5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full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A9F9AEC-777A-1D1D-2F3C-9F269BC0CD6D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57198" y="1330036"/>
            <a:ext cx="11277600" cy="4389812"/>
          </a:xfrm>
        </p:spPr>
        <p:txBody>
          <a:bodyPr bIns="1097280" anchor="ctr" anchorCtr="1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B80E41-93A2-EAD1-2A05-2B4D5AC8BF5A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62E07-5301-C781-0A7A-F97E78E6E8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F34B63-860A-E2BB-A4F9-C160FC37ADFE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0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A9F9AEC-777A-1D1D-2F3C-9F269BC0CD6D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68796" y="600365"/>
            <a:ext cx="7366001" cy="5119484"/>
          </a:xfrm>
        </p:spPr>
        <p:txBody>
          <a:bodyPr bIns="1097280" anchor="ctr" anchorCtr="1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DC700E3-AD88-3157-A054-A0BD7A2280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3454401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FB157B-8792-AC7A-4D95-9066BF27A3D5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6C516945-6B64-BF9C-73B1-2F19B9127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3454399" cy="369947"/>
          </a:xfrm>
        </p:spPr>
        <p:txBody>
          <a:bodyPr/>
          <a:lstStyle/>
          <a:p>
            <a:r>
              <a:rPr lang="en-US"/>
              <a:t>Table half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1FD843-5F17-31AD-3E33-A03BBCF2C230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21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half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A9F9AEC-777A-1D1D-2F3C-9F269BC0CD6D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324596" y="1823950"/>
            <a:ext cx="5410201" cy="3895898"/>
          </a:xfrm>
        </p:spPr>
        <p:txBody>
          <a:bodyPr bIns="1097280" anchor="ctr" anchorCtr="1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750C606-EB74-A016-275C-8E428EC7C4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410201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E5303-3E60-DA20-DEBD-3ECCC0D1647E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700BBF0D-CD50-CA1E-7AA6-D45FD3FD7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61CC3-FC5F-B3A4-B61F-DC336DCE79DA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911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78AFFC92-4550-675B-6FD4-C969D35C7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06"/>
          <a:stretch/>
        </p:blipFill>
        <p:spPr>
          <a:xfrm rot="10800000" flipH="1" flipV="1">
            <a:off x="4417403" y="0"/>
            <a:ext cx="7774598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C6AA54-F83A-748F-99A9-260A734D0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D5ACBC-5424-B1C1-AEAE-0853852BA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8093FF-F104-AB83-014F-6F5AB78A3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9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Chart full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4CACF0D4-7050-8955-163A-74910AFB254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57199" y="1330036"/>
            <a:ext cx="11277600" cy="4389727"/>
          </a:xfrm>
        </p:spPr>
        <p:txBody>
          <a:bodyPr vert="horz" lIns="0" tIns="0" rIns="0" bIns="1097280" rtlCol="0" anchor="ctr" anchorCtr="1">
            <a:noAutofit/>
          </a:bodyPr>
          <a:lstStyle>
            <a:lvl1pPr>
              <a:defRPr lang="en-US"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A245F3-635C-40FC-DBC2-64B161FDED0B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EEADFE9F-FD93-1FE8-3863-E29E94E40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BACA10-055A-CCAB-A466-292514E3B025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649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C54E3C6D-83DC-A03F-F2A7-41CF273C7C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68797" y="600364"/>
            <a:ext cx="7366002" cy="5119399"/>
          </a:xfrm>
        </p:spPr>
        <p:txBody>
          <a:bodyPr vert="horz" lIns="0" tIns="0" rIns="0" bIns="1097280" rtlCol="0" anchor="ctr" anchorCtr="1">
            <a:noAutofit/>
          </a:bodyPr>
          <a:lstStyle>
            <a:lvl1pPr>
              <a:defRPr lang="en-US"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075F183-6324-62D6-31E7-305FB8B66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1828800"/>
            <a:ext cx="3454401" cy="3886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F83E17-A413-636E-085D-2C25BB5347FD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11E3F9C1-A429-F4C5-B3C6-D0BEE7F5F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3454399" cy="369947"/>
          </a:xfrm>
        </p:spPr>
        <p:txBody>
          <a:bodyPr/>
          <a:lstStyle/>
          <a:p>
            <a:r>
              <a:rPr lang="en-US"/>
              <a:t>Chart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76B996-ECF1-A134-A68E-7BA404F53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FCDE7C-201C-6C22-5F8B-5BF3244C184B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15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Timeline / Process 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7">
            <a:extLst>
              <a:ext uri="{FF2B5EF4-FFF2-40B4-BE49-F238E27FC236}">
                <a16:creationId xmlns:a16="http://schemas.microsoft.com/office/drawing/2014/main" id="{674F00F9-D910-BB49-AB7C-A3BC91EB5B9F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0" y="3257674"/>
            <a:ext cx="11694145" cy="1028458"/>
          </a:xfrm>
          <a:custGeom>
            <a:avLst/>
            <a:gdLst>
              <a:gd name="connsiteX0" fmla="*/ 0 w 11548263"/>
              <a:gd name="connsiteY0" fmla="*/ 0 h 1028458"/>
              <a:gd name="connsiteX1" fmla="*/ 1327759 w 11548263"/>
              <a:gd name="connsiteY1" fmla="*/ 0 h 1028458"/>
              <a:gd name="connsiteX2" fmla="*/ 4956395 w 11548263"/>
              <a:gd name="connsiteY2" fmla="*/ 0 h 1028458"/>
              <a:gd name="connsiteX3" fmla="*/ 6028464 w 11548263"/>
              <a:gd name="connsiteY3" fmla="*/ 0 h 1028458"/>
              <a:gd name="connsiteX4" fmla="*/ 6284154 w 11548263"/>
              <a:gd name="connsiteY4" fmla="*/ 0 h 1028458"/>
              <a:gd name="connsiteX5" fmla="*/ 10984859 w 11548263"/>
              <a:gd name="connsiteY5" fmla="*/ 0 h 1028458"/>
              <a:gd name="connsiteX6" fmla="*/ 11548263 w 11548263"/>
              <a:gd name="connsiteY6" fmla="*/ 514229 h 1028458"/>
              <a:gd name="connsiteX7" fmla="*/ 10984859 w 11548263"/>
              <a:gd name="connsiteY7" fmla="*/ 1028458 h 1028458"/>
              <a:gd name="connsiteX8" fmla="*/ 6284154 w 11548263"/>
              <a:gd name="connsiteY8" fmla="*/ 1028458 h 1028458"/>
              <a:gd name="connsiteX9" fmla="*/ 6028464 w 11548263"/>
              <a:gd name="connsiteY9" fmla="*/ 1028458 h 1028458"/>
              <a:gd name="connsiteX10" fmla="*/ 4956395 w 11548263"/>
              <a:gd name="connsiteY10" fmla="*/ 1028458 h 1028458"/>
              <a:gd name="connsiteX11" fmla="*/ 1327759 w 11548263"/>
              <a:gd name="connsiteY11" fmla="*/ 1028458 h 1028458"/>
              <a:gd name="connsiteX12" fmla="*/ 0 w 11548263"/>
              <a:gd name="connsiteY12" fmla="*/ 1028458 h 102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8263" h="1028458">
                <a:moveTo>
                  <a:pt x="0" y="0"/>
                </a:moveTo>
                <a:lnTo>
                  <a:pt x="1327759" y="0"/>
                </a:lnTo>
                <a:lnTo>
                  <a:pt x="4956395" y="0"/>
                </a:lnTo>
                <a:lnTo>
                  <a:pt x="6028464" y="0"/>
                </a:lnTo>
                <a:lnTo>
                  <a:pt x="6284154" y="0"/>
                </a:lnTo>
                <a:lnTo>
                  <a:pt x="10984859" y="0"/>
                </a:lnTo>
                <a:lnTo>
                  <a:pt x="11548263" y="514229"/>
                </a:lnTo>
                <a:lnTo>
                  <a:pt x="10984859" y="1028458"/>
                </a:lnTo>
                <a:lnTo>
                  <a:pt x="6284154" y="1028458"/>
                </a:lnTo>
                <a:lnTo>
                  <a:pt x="6028464" y="1028458"/>
                </a:lnTo>
                <a:lnTo>
                  <a:pt x="4956395" y="1028458"/>
                </a:lnTo>
                <a:lnTo>
                  <a:pt x="1327759" y="1028458"/>
                </a:lnTo>
                <a:lnTo>
                  <a:pt x="0" y="1028458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lang="en-US" sz="100" b="0" i="0" dirty="0">
                <a:solidFill>
                  <a:schemeClr val="accent3">
                    <a:alpha val="0"/>
                  </a:schemeClr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C3F4E3D-BE74-E2F7-977C-EA3A86064935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>
          <a:xfrm>
            <a:off x="543589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803C94F0-66B9-376D-9661-269563341303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40765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lIns="0" tIns="0" rIns="0" anchor="ctr" anchorCtr="1"/>
          <a:lstStyle>
            <a:lvl1pPr algn="ctr">
              <a:lnSpc>
                <a:spcPct val="90000"/>
              </a:lnSpc>
              <a:defRPr sz="1400" b="1" i="0">
                <a:solidFill>
                  <a:schemeClr val="bg1"/>
                </a:solidFill>
                <a:latin typeface="Zebra Sans Cnd ExtraBold" pitchFamily="2" charset="77"/>
              </a:defRPr>
            </a:lvl1pPr>
            <a:lvl2pPr marL="6350" indent="0" algn="ctr">
              <a:lnSpc>
                <a:spcPct val="90000"/>
              </a:lnSpc>
              <a:spcBef>
                <a:spcPts val="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73037" indent="0" algn="ctr">
              <a:buNone/>
              <a:defRPr>
                <a:solidFill>
                  <a:schemeClr val="bg1"/>
                </a:solidFill>
              </a:defRPr>
            </a:lvl3pPr>
            <a:lvl4pPr marL="346075" indent="0" algn="ctr">
              <a:buNone/>
              <a:defRPr>
                <a:solidFill>
                  <a:schemeClr val="bg1"/>
                </a:solidFill>
              </a:defRPr>
            </a:lvl4pPr>
            <a:lvl5pPr marL="3460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878C9BF8-5A2A-134F-1B97-7A49E00E8918}"/>
              </a:ext>
            </a:extLst>
          </p:cNvPr>
          <p:cNvSpPr>
            <a:spLocks noGrp="1" noChangeAspect="1"/>
          </p:cNvSpPr>
          <p:nvPr>
            <p:ph type="body" sz="quarter" idx="117" hasCustomPrompt="1"/>
          </p:nvPr>
        </p:nvSpPr>
        <p:spPr>
          <a:xfrm>
            <a:off x="166471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1ED6C3D5-A64C-8F66-6DB9-A54EC8A34047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>
          <a:xfrm>
            <a:off x="292177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3FD814B-16E1-256B-CF8B-28A4A9BCC475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417883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6C95C2F0-793E-A1D5-8B2A-3F9F241C273D}"/>
              </a:ext>
            </a:extLst>
          </p:cNvPr>
          <p:cNvSpPr>
            <a:spLocks noGrp="1" noChangeAspect="1"/>
          </p:cNvSpPr>
          <p:nvPr>
            <p:ph type="body" sz="quarter" idx="121" hasCustomPrompt="1"/>
          </p:nvPr>
        </p:nvSpPr>
        <p:spPr>
          <a:xfrm>
            <a:off x="669295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D214864A-A101-C108-F37E-CE0FF412B2C9}"/>
              </a:ext>
            </a:extLst>
          </p:cNvPr>
          <p:cNvSpPr>
            <a:spLocks noGrp="1" noChangeAspect="1"/>
          </p:cNvSpPr>
          <p:nvPr>
            <p:ph type="body" sz="quarter" idx="122" hasCustomPrompt="1"/>
          </p:nvPr>
        </p:nvSpPr>
        <p:spPr>
          <a:xfrm>
            <a:off x="795001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5F11D196-1933-55CF-A1F8-A26797BA2988}"/>
              </a:ext>
            </a:extLst>
          </p:cNvPr>
          <p:cNvSpPr>
            <a:spLocks noGrp="1" noChangeAspect="1"/>
          </p:cNvSpPr>
          <p:nvPr>
            <p:ph type="body" sz="quarter" idx="123" hasCustomPrompt="1"/>
          </p:nvPr>
        </p:nvSpPr>
        <p:spPr>
          <a:xfrm>
            <a:off x="9207071" y="3403053"/>
            <a:ext cx="737702" cy="7377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400" b="1" i="0" dirty="0">
                <a:solidFill>
                  <a:schemeClr val="bg1"/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/>
              <a:t>XXX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6FF8C0D-D5DA-EF25-B22C-F6CE2D9AF850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203565" y="4603972"/>
            <a:ext cx="1938528" cy="133794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6772B915-AAD4-029E-3280-F78A7E46F484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4686403" y="4603972"/>
            <a:ext cx="1938528" cy="133794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985444AC-3928-E4BD-D3F7-CCA87FCE32E9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2175272" y="4603972"/>
            <a:ext cx="1938528" cy="133794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118D9CDC-08CB-D892-27C6-7C894F1E220F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8446047" y="1559769"/>
            <a:ext cx="1938131" cy="141732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8518E24D-BDE3-AD88-0491-4B4E3C07D3D6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5943476" y="1559769"/>
            <a:ext cx="1938131" cy="141732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BD7B5024-420A-A318-1F90-9CDE6E7AE3B6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3429330" y="1559769"/>
            <a:ext cx="1938131" cy="141732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BB8488A8-2782-DFFA-2835-FD33A102F280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903609" y="1567939"/>
            <a:ext cx="1938131" cy="141732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7C083F-8A8F-457A-D377-B9C55064EA7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FDE77A30-6E0C-C53F-BBDC-BA5C3A914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D82BE684-BE3F-1624-8356-D19CBC97DEBC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9718295" y="4603972"/>
            <a:ext cx="1938528" cy="133794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17475" indent="-11112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236F7-C51B-CF38-6E5A-AE50D2904489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90C7-6C60-4290-A7AE-65AF2A9F3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Timeline / Process 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31">
            <a:extLst>
              <a:ext uri="{FF2B5EF4-FFF2-40B4-BE49-F238E27FC236}">
                <a16:creationId xmlns:a16="http://schemas.microsoft.com/office/drawing/2014/main" id="{5004CE8D-E375-8C6B-B57F-DEF0BB9F36D8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428625" y="3205927"/>
            <a:ext cx="1784223" cy="1481137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6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2F9AAD4-E695-78A1-FCDD-710A293250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06654" y="2497454"/>
            <a:ext cx="2034889" cy="457200"/>
          </a:xfrm>
          <a:custGeom>
            <a:avLst/>
            <a:gdLst>
              <a:gd name="connsiteX0" fmla="*/ 0 w 2034889"/>
              <a:gd name="connsiteY0" fmla="*/ 0 h 457200"/>
              <a:gd name="connsiteX1" fmla="*/ 1806289 w 2034889"/>
              <a:gd name="connsiteY1" fmla="*/ 0 h 457200"/>
              <a:gd name="connsiteX2" fmla="*/ 2034889 w 2034889"/>
              <a:gd name="connsiteY2" fmla="*/ 228600 h 457200"/>
              <a:gd name="connsiteX3" fmla="*/ 1806289 w 2034889"/>
              <a:gd name="connsiteY3" fmla="*/ 457200 h 457200"/>
              <a:gd name="connsiteX4" fmla="*/ 0 w 2034889"/>
              <a:gd name="connsiteY4" fmla="*/ 457200 h 457200"/>
              <a:gd name="connsiteX5" fmla="*/ 228600 w 2034889"/>
              <a:gd name="connsiteY5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4889" h="457200">
                <a:moveTo>
                  <a:pt x="0" y="0"/>
                </a:moveTo>
                <a:lnTo>
                  <a:pt x="1806289" y="0"/>
                </a:lnTo>
                <a:lnTo>
                  <a:pt x="2034889" y="228600"/>
                </a:lnTo>
                <a:lnTo>
                  <a:pt x="1806289" y="457200"/>
                </a:lnTo>
                <a:lnTo>
                  <a:pt x="0" y="457200"/>
                </a:lnTo>
                <a:lnTo>
                  <a:pt x="228600" y="228600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365760" tIns="0" rIns="365760" bIns="0" rtlCol="0" anchor="ctr" anchorCtr="0">
            <a:noAutofit/>
          </a:bodyPr>
          <a:lstStyle>
            <a:lvl1pPr algn="l"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A485CCF-9D13-C900-EF90-B9968F0915D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0" y="2496851"/>
            <a:ext cx="2204164" cy="457200"/>
          </a:xfrm>
          <a:custGeom>
            <a:avLst/>
            <a:gdLst>
              <a:gd name="connsiteX0" fmla="*/ 0 w 2204163"/>
              <a:gd name="connsiteY0" fmla="*/ 0 h 457200"/>
              <a:gd name="connsiteX1" fmla="*/ 169274 w 2204163"/>
              <a:gd name="connsiteY1" fmla="*/ 0 h 457200"/>
              <a:gd name="connsiteX2" fmla="*/ 1632247 w 2204163"/>
              <a:gd name="connsiteY2" fmla="*/ 0 h 457200"/>
              <a:gd name="connsiteX3" fmla="*/ 1975563 w 2204163"/>
              <a:gd name="connsiteY3" fmla="*/ 0 h 457200"/>
              <a:gd name="connsiteX4" fmla="*/ 2204163 w 2204163"/>
              <a:gd name="connsiteY4" fmla="*/ 228600 h 457200"/>
              <a:gd name="connsiteX5" fmla="*/ 1975563 w 2204163"/>
              <a:gd name="connsiteY5" fmla="*/ 457200 h 457200"/>
              <a:gd name="connsiteX6" fmla="*/ 1632247 w 2204163"/>
              <a:gd name="connsiteY6" fmla="*/ 457200 h 457200"/>
              <a:gd name="connsiteX7" fmla="*/ 169274 w 2204163"/>
              <a:gd name="connsiteY7" fmla="*/ 457200 h 457200"/>
              <a:gd name="connsiteX8" fmla="*/ 0 w 2204163"/>
              <a:gd name="connsiteY8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4163" h="457200">
                <a:moveTo>
                  <a:pt x="0" y="0"/>
                </a:moveTo>
                <a:lnTo>
                  <a:pt x="169274" y="0"/>
                </a:lnTo>
                <a:lnTo>
                  <a:pt x="1632247" y="0"/>
                </a:lnTo>
                <a:lnTo>
                  <a:pt x="1975563" y="0"/>
                </a:lnTo>
                <a:lnTo>
                  <a:pt x="2204163" y="228600"/>
                </a:lnTo>
                <a:lnTo>
                  <a:pt x="1975563" y="457200"/>
                </a:lnTo>
                <a:lnTo>
                  <a:pt x="1632247" y="457200"/>
                </a:lnTo>
                <a:lnTo>
                  <a:pt x="169274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429768" tIns="0" rIns="365760" bIns="0" rtlCol="0" anchor="ctr" anchorCtr="0">
            <a:noAutofit/>
          </a:bodyPr>
          <a:lstStyle>
            <a:lvl1pPr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7897FEB-8909-E872-B2ED-60A5277CFB3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044034" y="2496851"/>
            <a:ext cx="2034889" cy="457200"/>
          </a:xfrm>
          <a:custGeom>
            <a:avLst/>
            <a:gdLst>
              <a:gd name="connsiteX0" fmla="*/ 0 w 2034889"/>
              <a:gd name="connsiteY0" fmla="*/ 0 h 457200"/>
              <a:gd name="connsiteX1" fmla="*/ 1806289 w 2034889"/>
              <a:gd name="connsiteY1" fmla="*/ 0 h 457200"/>
              <a:gd name="connsiteX2" fmla="*/ 2034889 w 2034889"/>
              <a:gd name="connsiteY2" fmla="*/ 228600 h 457200"/>
              <a:gd name="connsiteX3" fmla="*/ 1806289 w 2034889"/>
              <a:gd name="connsiteY3" fmla="*/ 457200 h 457200"/>
              <a:gd name="connsiteX4" fmla="*/ 0 w 2034889"/>
              <a:gd name="connsiteY4" fmla="*/ 457200 h 457200"/>
              <a:gd name="connsiteX5" fmla="*/ 228600 w 2034889"/>
              <a:gd name="connsiteY5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4889" h="457200">
                <a:moveTo>
                  <a:pt x="0" y="0"/>
                </a:moveTo>
                <a:lnTo>
                  <a:pt x="1806289" y="0"/>
                </a:lnTo>
                <a:lnTo>
                  <a:pt x="2034889" y="228600"/>
                </a:lnTo>
                <a:lnTo>
                  <a:pt x="1806289" y="457200"/>
                </a:lnTo>
                <a:lnTo>
                  <a:pt x="0" y="457200"/>
                </a:lnTo>
                <a:lnTo>
                  <a:pt x="228600" y="228600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365760" tIns="0" rIns="365760" bIns="0" rtlCol="0" anchor="ctr" anchorCtr="0">
            <a:noAutofit/>
          </a:bodyPr>
          <a:lstStyle>
            <a:lvl1pPr algn="l"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8D471C3D-FBF7-3264-73B9-8D0E0A7912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1414" y="2496851"/>
            <a:ext cx="2034889" cy="457200"/>
          </a:xfrm>
          <a:custGeom>
            <a:avLst/>
            <a:gdLst>
              <a:gd name="connsiteX0" fmla="*/ 0 w 2034889"/>
              <a:gd name="connsiteY0" fmla="*/ 0 h 457200"/>
              <a:gd name="connsiteX1" fmla="*/ 1806289 w 2034889"/>
              <a:gd name="connsiteY1" fmla="*/ 0 h 457200"/>
              <a:gd name="connsiteX2" fmla="*/ 2034889 w 2034889"/>
              <a:gd name="connsiteY2" fmla="*/ 228600 h 457200"/>
              <a:gd name="connsiteX3" fmla="*/ 1806289 w 2034889"/>
              <a:gd name="connsiteY3" fmla="*/ 457200 h 457200"/>
              <a:gd name="connsiteX4" fmla="*/ 0 w 2034889"/>
              <a:gd name="connsiteY4" fmla="*/ 457200 h 457200"/>
              <a:gd name="connsiteX5" fmla="*/ 228600 w 2034889"/>
              <a:gd name="connsiteY5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4889" h="457200">
                <a:moveTo>
                  <a:pt x="0" y="0"/>
                </a:moveTo>
                <a:lnTo>
                  <a:pt x="1806289" y="0"/>
                </a:lnTo>
                <a:lnTo>
                  <a:pt x="2034889" y="228600"/>
                </a:lnTo>
                <a:lnTo>
                  <a:pt x="1806289" y="457200"/>
                </a:lnTo>
                <a:lnTo>
                  <a:pt x="0" y="457200"/>
                </a:lnTo>
                <a:lnTo>
                  <a:pt x="228600" y="228600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365760" tIns="0" rIns="365760" bIns="0" rtlCol="0" anchor="ctr" anchorCtr="0">
            <a:noAutofit/>
          </a:bodyPr>
          <a:lstStyle>
            <a:lvl1pPr algn="l"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F3B5E327-A534-D101-128D-6A32A1365F7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918794" y="2496851"/>
            <a:ext cx="2034889" cy="457200"/>
          </a:xfrm>
          <a:custGeom>
            <a:avLst/>
            <a:gdLst>
              <a:gd name="connsiteX0" fmla="*/ 0 w 2034889"/>
              <a:gd name="connsiteY0" fmla="*/ 0 h 457200"/>
              <a:gd name="connsiteX1" fmla="*/ 1806289 w 2034889"/>
              <a:gd name="connsiteY1" fmla="*/ 0 h 457200"/>
              <a:gd name="connsiteX2" fmla="*/ 2034889 w 2034889"/>
              <a:gd name="connsiteY2" fmla="*/ 228600 h 457200"/>
              <a:gd name="connsiteX3" fmla="*/ 1806289 w 2034889"/>
              <a:gd name="connsiteY3" fmla="*/ 457200 h 457200"/>
              <a:gd name="connsiteX4" fmla="*/ 0 w 2034889"/>
              <a:gd name="connsiteY4" fmla="*/ 457200 h 457200"/>
              <a:gd name="connsiteX5" fmla="*/ 228600 w 2034889"/>
              <a:gd name="connsiteY5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4889" h="457200">
                <a:moveTo>
                  <a:pt x="0" y="0"/>
                </a:moveTo>
                <a:lnTo>
                  <a:pt x="1806289" y="0"/>
                </a:lnTo>
                <a:lnTo>
                  <a:pt x="2034889" y="228600"/>
                </a:lnTo>
                <a:lnTo>
                  <a:pt x="1806289" y="457200"/>
                </a:lnTo>
                <a:lnTo>
                  <a:pt x="0" y="457200"/>
                </a:lnTo>
                <a:lnTo>
                  <a:pt x="228600" y="228600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365760" tIns="0" rIns="365760" bIns="0" rtlCol="0" anchor="ctr" anchorCtr="0">
            <a:noAutofit/>
          </a:bodyPr>
          <a:lstStyle>
            <a:lvl1pPr algn="l"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BB71F2D7-BEEF-128C-1619-32C029F12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856172" y="2496851"/>
            <a:ext cx="2034889" cy="457200"/>
          </a:xfrm>
          <a:custGeom>
            <a:avLst/>
            <a:gdLst>
              <a:gd name="connsiteX0" fmla="*/ 0 w 2034889"/>
              <a:gd name="connsiteY0" fmla="*/ 0 h 457200"/>
              <a:gd name="connsiteX1" fmla="*/ 1806289 w 2034889"/>
              <a:gd name="connsiteY1" fmla="*/ 0 h 457200"/>
              <a:gd name="connsiteX2" fmla="*/ 2034889 w 2034889"/>
              <a:gd name="connsiteY2" fmla="*/ 228600 h 457200"/>
              <a:gd name="connsiteX3" fmla="*/ 1806289 w 2034889"/>
              <a:gd name="connsiteY3" fmla="*/ 457200 h 457200"/>
              <a:gd name="connsiteX4" fmla="*/ 0 w 2034889"/>
              <a:gd name="connsiteY4" fmla="*/ 457200 h 457200"/>
              <a:gd name="connsiteX5" fmla="*/ 228600 w 2034889"/>
              <a:gd name="connsiteY5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4889" h="457200">
                <a:moveTo>
                  <a:pt x="0" y="0"/>
                </a:moveTo>
                <a:lnTo>
                  <a:pt x="1806289" y="0"/>
                </a:lnTo>
                <a:lnTo>
                  <a:pt x="2034889" y="228600"/>
                </a:lnTo>
                <a:lnTo>
                  <a:pt x="1806289" y="457200"/>
                </a:lnTo>
                <a:lnTo>
                  <a:pt x="0" y="457200"/>
                </a:lnTo>
                <a:lnTo>
                  <a:pt x="228600" y="228600"/>
                </a:lnTo>
                <a:close/>
              </a:path>
            </a:pathLst>
          </a:custGeom>
          <a:solidFill>
            <a:schemeClr val="accent2"/>
          </a:solidFill>
          <a:ln w="31750">
            <a:noFill/>
          </a:ln>
          <a:scene3d>
            <a:camera prst="orthographicFront"/>
            <a:lightRig rig="balanced" dir="t"/>
          </a:scene3d>
          <a:sp3d/>
        </p:spPr>
        <p:txBody>
          <a:bodyPr vert="horz" wrap="square" lIns="365760" tIns="0" rIns="365760" bIns="0" rtlCol="0" anchor="ctr" anchorCtr="0">
            <a:noAutofit/>
          </a:bodyPr>
          <a:lstStyle>
            <a:lvl1pPr algn="l">
              <a:defRPr lang="en-US" sz="10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F830ED09-8196-CA1A-C5AC-99252F0B1E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8625" y="1701132"/>
            <a:ext cx="1144342" cy="619877"/>
          </a:xfrm>
          <a:prstGeom prst="rect">
            <a:avLst/>
          </a:prstGeom>
        </p:spPr>
        <p:txBody>
          <a:bodyPr/>
          <a:lstStyle>
            <a:lvl1pPr>
              <a:defRPr lang="en-US" sz="5400" b="1" i="0" dirty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6DDDEB5B-210D-7F55-899B-3EA4EF2F0FE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326873" y="1701132"/>
            <a:ext cx="1144342" cy="619877"/>
          </a:xfrm>
          <a:prstGeom prst="rect">
            <a:avLst/>
          </a:prstGeom>
        </p:spPr>
        <p:txBody>
          <a:bodyPr/>
          <a:lstStyle>
            <a:lvl1pPr>
              <a:defRPr lang="en-US" sz="5400" b="1" i="0" dirty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90820B20-5430-DFE5-3554-88BDE446902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25122" y="1701132"/>
            <a:ext cx="1144342" cy="619877"/>
          </a:xfrm>
          <a:prstGeom prst="rect">
            <a:avLst/>
          </a:prstGeom>
        </p:spPr>
        <p:txBody>
          <a:bodyPr/>
          <a:lstStyle>
            <a:lvl1pPr>
              <a:defRPr lang="en-US" sz="5400" b="1" i="0" dirty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AF1F6128-4EF1-2D50-2769-879803B7885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26665" y="1701132"/>
            <a:ext cx="1144342" cy="619877"/>
          </a:xfrm>
          <a:prstGeom prst="rect">
            <a:avLst/>
          </a:prstGeom>
        </p:spPr>
        <p:txBody>
          <a:bodyPr/>
          <a:lstStyle>
            <a:lvl1pPr>
              <a:defRPr lang="en-US" sz="5400" b="1" i="0" dirty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240E223A-53F0-DE16-BB4E-EAB5FDEDC4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27442" y="1701132"/>
            <a:ext cx="1144342" cy="619877"/>
          </a:xfrm>
          <a:prstGeom prst="rect">
            <a:avLst/>
          </a:prstGeom>
        </p:spPr>
        <p:txBody>
          <a:bodyPr/>
          <a:lstStyle>
            <a:lvl1pPr>
              <a:defRPr lang="en-US" sz="5400" b="1" i="0" dirty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3" name="Text Placeholder 19">
            <a:extLst>
              <a:ext uri="{FF2B5EF4-FFF2-40B4-BE49-F238E27FC236}">
                <a16:creationId xmlns:a16="http://schemas.microsoft.com/office/drawing/2014/main" id="{7B99A983-0936-668D-03D3-5F4792492EF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942758" y="1701132"/>
            <a:ext cx="1144342" cy="619877"/>
          </a:xfrm>
          <a:prstGeom prst="rect">
            <a:avLst/>
          </a:prstGeom>
        </p:spPr>
        <p:txBody>
          <a:bodyPr/>
          <a:lstStyle>
            <a:lvl1pPr>
              <a:defRPr lang="en-US" sz="5400" b="1" i="0" dirty="0">
                <a:solidFill>
                  <a:schemeClr val="tx1"/>
                </a:solidFill>
                <a:latin typeface="Zebra Sans Cnd ExtraBold" pitchFamily="2" charset="77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44" name="Vertical Text Placeholder 31">
            <a:extLst>
              <a:ext uri="{FF2B5EF4-FFF2-40B4-BE49-F238E27FC236}">
                <a16:creationId xmlns:a16="http://schemas.microsoft.com/office/drawing/2014/main" id="{BA643C25-41B7-69BF-EB92-A794F0AC7795}"/>
              </a:ext>
            </a:extLst>
          </p:cNvPr>
          <p:cNvSpPr>
            <a:spLocks noGrp="1"/>
          </p:cNvSpPr>
          <p:nvPr>
            <p:ph type="body" orient="vert" sz="quarter" idx="48" hasCustomPrompt="1"/>
          </p:nvPr>
        </p:nvSpPr>
        <p:spPr>
          <a:xfrm>
            <a:off x="2327972" y="3205927"/>
            <a:ext cx="1784223" cy="1481137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6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5" name="Vertical Text Placeholder 31">
            <a:extLst>
              <a:ext uri="{FF2B5EF4-FFF2-40B4-BE49-F238E27FC236}">
                <a16:creationId xmlns:a16="http://schemas.microsoft.com/office/drawing/2014/main" id="{DEF5DEF0-FE9D-1E8A-41A4-AC60D9C5BAD7}"/>
              </a:ext>
            </a:extLst>
          </p:cNvPr>
          <p:cNvSpPr>
            <a:spLocks noGrp="1"/>
          </p:cNvSpPr>
          <p:nvPr>
            <p:ph type="body" orient="vert" sz="quarter" idx="49" hasCustomPrompt="1"/>
          </p:nvPr>
        </p:nvSpPr>
        <p:spPr>
          <a:xfrm>
            <a:off x="4227319" y="3205927"/>
            <a:ext cx="1784223" cy="1481137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6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6" name="Vertical Text Placeholder 31">
            <a:extLst>
              <a:ext uri="{FF2B5EF4-FFF2-40B4-BE49-F238E27FC236}">
                <a16:creationId xmlns:a16="http://schemas.microsoft.com/office/drawing/2014/main" id="{C51AE6E3-939B-F6DC-0D90-8C93E434B6B5}"/>
              </a:ext>
            </a:extLst>
          </p:cNvPr>
          <p:cNvSpPr>
            <a:spLocks noGrp="1"/>
          </p:cNvSpPr>
          <p:nvPr>
            <p:ph type="body" orient="vert" sz="quarter" idx="50" hasCustomPrompt="1"/>
          </p:nvPr>
        </p:nvSpPr>
        <p:spPr>
          <a:xfrm>
            <a:off x="6126666" y="3205927"/>
            <a:ext cx="1784223" cy="1481137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6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7" name="Vertical Text Placeholder 31">
            <a:extLst>
              <a:ext uri="{FF2B5EF4-FFF2-40B4-BE49-F238E27FC236}">
                <a16:creationId xmlns:a16="http://schemas.microsoft.com/office/drawing/2014/main" id="{7BB69877-EFEB-5CD4-8628-82563F54E3BF}"/>
              </a:ext>
            </a:extLst>
          </p:cNvPr>
          <p:cNvSpPr>
            <a:spLocks noGrp="1"/>
          </p:cNvSpPr>
          <p:nvPr>
            <p:ph type="body" orient="vert" sz="quarter" idx="51" hasCustomPrompt="1"/>
          </p:nvPr>
        </p:nvSpPr>
        <p:spPr>
          <a:xfrm>
            <a:off x="8026013" y="3205927"/>
            <a:ext cx="1784223" cy="1481137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6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8" name="Vertical Text Placeholder 31">
            <a:extLst>
              <a:ext uri="{FF2B5EF4-FFF2-40B4-BE49-F238E27FC236}">
                <a16:creationId xmlns:a16="http://schemas.microsoft.com/office/drawing/2014/main" id="{1408E881-A84E-2243-DA74-92476BFABB16}"/>
              </a:ext>
            </a:extLst>
          </p:cNvPr>
          <p:cNvSpPr>
            <a:spLocks noGrp="1"/>
          </p:cNvSpPr>
          <p:nvPr>
            <p:ph type="body" orient="vert" sz="quarter" idx="52" hasCustomPrompt="1"/>
          </p:nvPr>
        </p:nvSpPr>
        <p:spPr>
          <a:xfrm>
            <a:off x="9925359" y="3205927"/>
            <a:ext cx="1784223" cy="1481137"/>
          </a:xfrm>
          <a:prstGeom prst="rect">
            <a:avLst/>
          </a:prstGeom>
        </p:spPr>
        <p:txBody>
          <a:bodyPr vert="horz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600"/>
              </a:spcBef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141EB1-A7F5-0AB1-4739-69CAE41FF584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123565C-27D5-0306-2516-89353FC87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272407-3659-B62A-5725-6C0F53C33881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65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Proc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399C482-C994-5F4F-E2B7-301B3A5A30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8723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JAN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4F0FE31-4E67-454C-8176-6D5B3ECAA7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57069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FEB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18D9D47-8D7D-FBBB-5073-E1805A7D8C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5415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MAR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2EC6E46-42A8-04E8-777A-98EAC25EF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3761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APR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079E495-4865-B510-E7A8-CF5A3BC26E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2107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MAY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9D16885-3DA2-5BD9-55E2-68BA80D9C7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30453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JUN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65BCF1C-7BDA-5474-0A0F-C23B58C21C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98799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JUL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F2D6C35-BE2B-156A-B683-4FF793AF42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145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AUG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70C7EC-B3B0-7D72-4AEE-035CB66F35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35491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SEP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93D3626-9927-1FCC-91EA-40DCBBED58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3837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OCT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C44D95B-AA09-7F72-426A-F859368069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72183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NOV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C16E968-AF1F-4684-E58A-32AD00B540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940527" y="1191668"/>
            <a:ext cx="730539" cy="12447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DEC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81D1D90-3F83-E518-C5DC-CFE7C42D2D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2435" y="1700651"/>
            <a:ext cx="737251" cy="423117"/>
          </a:xfrm>
          <a:prstGeom prst="rect">
            <a:avLst/>
          </a:prstGeo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Track 1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AA0DF1A-EE46-31A8-1521-A02CB6AEB7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435" y="2980327"/>
            <a:ext cx="737251" cy="423117"/>
          </a:xfrm>
          <a:prstGeom prst="rect">
            <a:avLst/>
          </a:prstGeo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Track 2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44889AD-596B-E775-E60F-6C303B893B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435" y="4230624"/>
            <a:ext cx="737251" cy="423117"/>
          </a:xfrm>
          <a:prstGeom prst="rect">
            <a:avLst/>
          </a:prstGeo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Track 3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50E4C70-DF86-446E-E47D-4D1382E2A4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434" y="5188855"/>
            <a:ext cx="737251" cy="423117"/>
          </a:xfrm>
          <a:prstGeom prst="rect">
            <a:avLst/>
          </a:prstGeom>
        </p:spPr>
        <p:txBody>
          <a:bodyPr anchor="t" anchorCtr="0"/>
          <a:lstStyle>
            <a:lvl1pPr algn="l">
              <a:defRPr sz="1400" b="0" i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Track 4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3C48522E-0641-F4C4-5F01-704CF791D41E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1355270" y="1664872"/>
            <a:ext cx="4297680" cy="2393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0">
            <a:noFill/>
          </a:ln>
        </p:spPr>
        <p:txBody>
          <a:bodyPr lIns="91440" anchor="ctr" anchorCtr="0"/>
          <a:lstStyle>
            <a:lvl1pPr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1E3ACF0F-B5FD-1724-A54C-C3641D9AE82A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2159147" y="1966760"/>
            <a:ext cx="4389120" cy="2393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0">
            <a:noFill/>
          </a:ln>
        </p:spPr>
        <p:txBody>
          <a:bodyPr lIns="91440" anchor="ctr" anchorCtr="0"/>
          <a:lstStyle>
            <a:lvl1pPr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A6050023-1CB8-E8DF-BC42-EB1BF42ED844}"/>
              </a:ext>
            </a:extLst>
          </p:cNvPr>
          <p:cNvSpPr>
            <a:spLocks noGrp="1"/>
          </p:cNvSpPr>
          <p:nvPr>
            <p:ph type="body" sz="quarter" idx="135"/>
          </p:nvPr>
        </p:nvSpPr>
        <p:spPr>
          <a:xfrm>
            <a:off x="2159148" y="2273648"/>
            <a:ext cx="2651760" cy="2393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0">
            <a:noFill/>
          </a:ln>
        </p:spPr>
        <p:txBody>
          <a:bodyPr lIns="91440" anchor="ctr" anchorCtr="0"/>
          <a:lstStyle>
            <a:lvl1pPr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A9B29D0D-ABE4-22E8-F883-AFE9878FFE75}"/>
              </a:ext>
            </a:extLst>
          </p:cNvPr>
          <p:cNvSpPr>
            <a:spLocks noGrp="1"/>
          </p:cNvSpPr>
          <p:nvPr>
            <p:ph type="body" sz="quarter" idx="137"/>
          </p:nvPr>
        </p:nvSpPr>
        <p:spPr>
          <a:xfrm>
            <a:off x="3766905" y="2942478"/>
            <a:ext cx="3657600" cy="23938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BBB68A35-DC4F-834E-A53C-94A90BA32368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>
          <a:xfrm>
            <a:off x="4570783" y="3249800"/>
            <a:ext cx="3657600" cy="23938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354E05F9-8BF2-670D-98FA-926DC4C75747}"/>
              </a:ext>
            </a:extLst>
          </p:cNvPr>
          <p:cNvSpPr>
            <a:spLocks noGrp="1"/>
          </p:cNvSpPr>
          <p:nvPr>
            <p:ph type="body" sz="quarter" idx="139"/>
          </p:nvPr>
        </p:nvSpPr>
        <p:spPr>
          <a:xfrm>
            <a:off x="5412825" y="3557122"/>
            <a:ext cx="2011680" cy="23938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 dirty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8C106EFA-6E77-CC10-AC24-DA05A611E218}"/>
              </a:ext>
            </a:extLst>
          </p:cNvPr>
          <p:cNvSpPr>
            <a:spLocks noGrp="1"/>
          </p:cNvSpPr>
          <p:nvPr>
            <p:ph type="body" sz="quarter" idx="140"/>
          </p:nvPr>
        </p:nvSpPr>
        <p:spPr>
          <a:xfrm>
            <a:off x="7424504" y="4192775"/>
            <a:ext cx="2560320" cy="23938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 dirty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7EFBEE76-FE71-2B27-DD24-F42F5C025104}"/>
              </a:ext>
            </a:extLst>
          </p:cNvPr>
          <p:cNvSpPr>
            <a:spLocks noGrp="1"/>
          </p:cNvSpPr>
          <p:nvPr>
            <p:ph type="body" sz="quarter" idx="141"/>
          </p:nvPr>
        </p:nvSpPr>
        <p:spPr>
          <a:xfrm>
            <a:off x="7424504" y="4500097"/>
            <a:ext cx="3429000" cy="23938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C70F5392-6DE1-7E8A-2D97-7218B40A3FDF}"/>
              </a:ext>
            </a:extLst>
          </p:cNvPr>
          <p:cNvSpPr>
            <a:spLocks noGrp="1"/>
          </p:cNvSpPr>
          <p:nvPr>
            <p:ph type="body" sz="quarter" idx="143"/>
          </p:nvPr>
        </p:nvSpPr>
        <p:spPr>
          <a:xfrm>
            <a:off x="8597378" y="5150416"/>
            <a:ext cx="3142178" cy="2393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 dirty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8FBC1A04-0044-3B65-6B44-321E27674553}"/>
              </a:ext>
            </a:extLst>
          </p:cNvPr>
          <p:cNvSpPr>
            <a:spLocks noGrp="1"/>
          </p:cNvSpPr>
          <p:nvPr>
            <p:ph type="body" sz="quarter" idx="144"/>
          </p:nvPr>
        </p:nvSpPr>
        <p:spPr>
          <a:xfrm>
            <a:off x="9401254" y="5457738"/>
            <a:ext cx="2338301" cy="2393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0">
            <a:noFill/>
          </a:ln>
        </p:spPr>
        <p:txBody>
          <a:bodyPr vert="horz" lIns="91440" tIns="0" rIns="0" bIns="0" rtlCol="0" anchor="ctr" anchorCtr="0">
            <a:noAutofit/>
          </a:bodyPr>
          <a:lstStyle>
            <a:lvl1pPr>
              <a:defRPr lang="en-US" sz="1000" b="0" i="0" dirty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4A3DFC4-A287-9DF4-8210-F1F521157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Timeline / Process 3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F38FC0-41C6-B369-BEDC-FD6B8C0903C7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CDE5B057-4D02-7E23-A449-370B7EB73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4C5C92-E790-B296-249F-098D7B65E32B}"/>
              </a:ext>
            </a:extLst>
          </p:cNvPr>
          <p:cNvSpPr/>
          <p:nvPr userDrawn="1"/>
        </p:nvSpPr>
        <p:spPr>
          <a:xfrm>
            <a:off x="445064" y="0"/>
            <a:ext cx="11465581" cy="44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b="0" i="0" dirty="0">
              <a:solidFill>
                <a:schemeClr val="tx1"/>
              </a:solidFill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055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Fea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A3E049-D65E-10C0-14F9-D2A9131E5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Product render features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A8B544-AA08-A0DB-10BB-0EC103BEA3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32263" y="1338263"/>
            <a:ext cx="7602537" cy="4673600"/>
          </a:xfrm>
        </p:spPr>
        <p:txBody>
          <a:bodyPr bIns="1371600" anchor="ctr" anchorCtr="0"/>
          <a:lstStyle>
            <a:lvl1pPr algn="ctr"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Product Photo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B304F39-884F-DF76-1FB9-C61376E57B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198" y="2275234"/>
            <a:ext cx="2929469" cy="2224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1400" b="0" i="0" cap="all" baseline="0" dirty="0" smtClean="0">
                <a:solidFill>
                  <a:schemeClr val="bg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Click to edit Master text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9AA9071-8725-A2C8-8CA3-860F72BE58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198" y="2585678"/>
            <a:ext cx="2929469" cy="2224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1400" b="0" i="0" cap="all" baseline="0" dirty="0" smtClean="0">
                <a:solidFill>
                  <a:schemeClr val="bg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Click to edit Master text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B02E264-EF98-1349-A35F-56C91FD5D1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198" y="2896122"/>
            <a:ext cx="2929469" cy="2224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1400" b="0" i="0" cap="all" baseline="0" dirty="0" smtClean="0">
                <a:solidFill>
                  <a:schemeClr val="bg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Click to edit Master text 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81D17CC-F22B-D67A-26DE-C297BC4769A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198" y="3206567"/>
            <a:ext cx="2929469" cy="2224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1400" b="0" i="0" cap="all" baseline="0" dirty="0" smtClean="0">
                <a:solidFill>
                  <a:schemeClr val="bg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Click to edit Master text 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F89F1364-9F3F-1734-D9B9-2C6D9F731D46}"/>
              </a:ext>
            </a:extLst>
          </p:cNvPr>
          <p:cNvSpPr>
            <a:spLocks noGrp="1" noChangeAspect="1"/>
          </p:cNvSpPr>
          <p:nvPr>
            <p:ph type="body" sz="quarter" idx="118"/>
          </p:nvPr>
        </p:nvSpPr>
        <p:spPr>
          <a:xfrm>
            <a:off x="463365" y="1837483"/>
            <a:ext cx="222434" cy="222433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" b="1" i="0" dirty="0">
                <a:solidFill>
                  <a:schemeClr val="accent1">
                    <a:alpha val="0"/>
                  </a:schemeClr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endParaRPr lang="en-US"/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F37C537A-E113-EACE-1BEC-33C2E1458AFA}"/>
              </a:ext>
            </a:extLst>
          </p:cNvPr>
          <p:cNvSpPr>
            <a:spLocks noGrp="1" noChangeAspect="1"/>
          </p:cNvSpPr>
          <p:nvPr>
            <p:ph type="body" sz="quarter" idx="119"/>
          </p:nvPr>
        </p:nvSpPr>
        <p:spPr>
          <a:xfrm>
            <a:off x="770197" y="1837483"/>
            <a:ext cx="222434" cy="222433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" b="1" i="0" dirty="0">
                <a:solidFill>
                  <a:schemeClr val="accent1">
                    <a:alpha val="0"/>
                  </a:schemeClr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endParaRPr lang="en-US"/>
          </a:p>
        </p:txBody>
      </p:sp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2409206E-E7D2-80AC-B162-FC5F5C2F7EE1}"/>
              </a:ext>
            </a:extLst>
          </p:cNvPr>
          <p:cNvSpPr>
            <a:spLocks noGrp="1" noChangeAspect="1"/>
          </p:cNvSpPr>
          <p:nvPr>
            <p:ph type="body" sz="quarter" idx="120"/>
          </p:nvPr>
        </p:nvSpPr>
        <p:spPr>
          <a:xfrm>
            <a:off x="1077029" y="1837483"/>
            <a:ext cx="222434" cy="222433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" b="1" i="0" dirty="0">
                <a:solidFill>
                  <a:schemeClr val="accent1">
                    <a:alpha val="0"/>
                  </a:schemeClr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endParaRPr lang="en-US"/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61BC51A5-9510-762D-D028-354A8A620D09}"/>
              </a:ext>
            </a:extLst>
          </p:cNvPr>
          <p:cNvSpPr>
            <a:spLocks noGrp="1" noChangeAspect="1"/>
          </p:cNvSpPr>
          <p:nvPr>
            <p:ph type="body" sz="quarter" idx="121"/>
          </p:nvPr>
        </p:nvSpPr>
        <p:spPr>
          <a:xfrm>
            <a:off x="1383861" y="1837483"/>
            <a:ext cx="222434" cy="222433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" b="1" i="0" dirty="0">
                <a:solidFill>
                  <a:schemeClr val="accent1">
                    <a:alpha val="0"/>
                  </a:schemeClr>
                </a:solidFill>
                <a:latin typeface="Zebra Sans Cnd ExtraBold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521216-C2CC-C17E-66EE-000489C5B20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0089E7A-5BCC-9F97-BB70-D74DAA36E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C5A0E26-1260-2A0C-2FEA-01901487A1B3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457199" y="5258095"/>
            <a:ext cx="2929468" cy="2154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0" i="0" dirty="0" smtClean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5531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-situ A - Tablet/Compu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F049FE0-AB46-5236-64D1-05EBB7CC494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3720" y="1498498"/>
            <a:ext cx="6809892" cy="4417237"/>
          </a:xfrm>
          <a:prstGeom prst="rect">
            <a:avLst/>
          </a:prstGeom>
          <a:solidFill>
            <a:srgbClr val="302F2F"/>
          </a:solidFill>
          <a:ln>
            <a:noFill/>
          </a:ln>
          <a:scene3d>
            <a:camera prst="orthographicFront"/>
            <a:lightRig rig="sof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28016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20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>
              <a:spcBef>
                <a:spcPts val="900"/>
              </a:spcBef>
            </a:pPr>
            <a:r>
              <a:rPr lang="en-US" dirty="0"/>
              <a:t>Drag and drop photo here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C2A9DF-2524-182B-2850-D6636BB018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63044" y="5258095"/>
            <a:ext cx="3657470" cy="2154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0" i="0" dirty="0" smtClean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7581005-41F5-B4D6-EA25-71CB1F1CC8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1487" y="1330071"/>
            <a:ext cx="7134359" cy="4754090"/>
          </a:xfrm>
          <a:custGeom>
            <a:avLst/>
            <a:gdLst>
              <a:gd name="connsiteX0" fmla="*/ 182785 w 8012112"/>
              <a:gd name="connsiteY0" fmla="*/ 207519 h 5338995"/>
              <a:gd name="connsiteX1" fmla="*/ 182785 w 8012112"/>
              <a:gd name="connsiteY1" fmla="*/ 5131477 h 5338995"/>
              <a:gd name="connsiteX2" fmla="*/ 7829326 w 8012112"/>
              <a:gd name="connsiteY2" fmla="*/ 5131477 h 5338995"/>
              <a:gd name="connsiteX3" fmla="*/ 7829326 w 8012112"/>
              <a:gd name="connsiteY3" fmla="*/ 207519 h 5338995"/>
              <a:gd name="connsiteX4" fmla="*/ 231873 w 8012112"/>
              <a:gd name="connsiteY4" fmla="*/ 0 h 5338995"/>
              <a:gd name="connsiteX5" fmla="*/ 7780239 w 8012112"/>
              <a:gd name="connsiteY5" fmla="*/ 0 h 5338995"/>
              <a:gd name="connsiteX6" fmla="*/ 8012112 w 8012112"/>
              <a:gd name="connsiteY6" fmla="*/ 231873 h 5338995"/>
              <a:gd name="connsiteX7" fmla="*/ 8012112 w 8012112"/>
              <a:gd name="connsiteY7" fmla="*/ 5107122 h 5338995"/>
              <a:gd name="connsiteX8" fmla="*/ 7780239 w 8012112"/>
              <a:gd name="connsiteY8" fmla="*/ 5338995 h 5338995"/>
              <a:gd name="connsiteX9" fmla="*/ 231873 w 8012112"/>
              <a:gd name="connsiteY9" fmla="*/ 5338995 h 5338995"/>
              <a:gd name="connsiteX10" fmla="*/ 0 w 8012112"/>
              <a:gd name="connsiteY10" fmla="*/ 5107122 h 5338995"/>
              <a:gd name="connsiteX11" fmla="*/ 0 w 8012112"/>
              <a:gd name="connsiteY11" fmla="*/ 231873 h 5338995"/>
              <a:gd name="connsiteX12" fmla="*/ 231873 w 8012112"/>
              <a:gd name="connsiteY12" fmla="*/ 0 h 533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12112" h="5338995">
                <a:moveTo>
                  <a:pt x="182785" y="207519"/>
                </a:moveTo>
                <a:lnTo>
                  <a:pt x="182785" y="5131477"/>
                </a:lnTo>
                <a:lnTo>
                  <a:pt x="7829326" y="5131477"/>
                </a:lnTo>
                <a:lnTo>
                  <a:pt x="7829326" y="207519"/>
                </a:lnTo>
                <a:close/>
                <a:moveTo>
                  <a:pt x="231873" y="0"/>
                </a:moveTo>
                <a:lnTo>
                  <a:pt x="7780239" y="0"/>
                </a:lnTo>
                <a:cubicBezTo>
                  <a:pt x="7908299" y="0"/>
                  <a:pt x="8012112" y="103813"/>
                  <a:pt x="8012112" y="231873"/>
                </a:cubicBezTo>
                <a:lnTo>
                  <a:pt x="8012112" y="5107122"/>
                </a:lnTo>
                <a:cubicBezTo>
                  <a:pt x="8012112" y="5235182"/>
                  <a:pt x="7908299" y="5338995"/>
                  <a:pt x="7780239" y="5338995"/>
                </a:cubicBezTo>
                <a:lnTo>
                  <a:pt x="231873" y="5338995"/>
                </a:lnTo>
                <a:cubicBezTo>
                  <a:pt x="103813" y="5338995"/>
                  <a:pt x="0" y="5235182"/>
                  <a:pt x="0" y="5107122"/>
                </a:cubicBezTo>
                <a:lnTo>
                  <a:pt x="0" y="231873"/>
                </a:lnTo>
                <a:cubicBezTo>
                  <a:pt x="0" y="103813"/>
                  <a:pt x="103813" y="0"/>
                  <a:pt x="23187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accent2">
                    <a:alpha val="0"/>
                  </a:schemeClr>
                </a:solidFill>
                <a:latin typeface="Zebra Sans" pitchFamily="2" charset="77"/>
                <a:cs typeface="Arial" panose="020B0604020202020204" pitchFamily="34" charset="0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A3E049-D65E-10C0-14F9-D2A9131E5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In-situ 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69BC21-CC1F-00BB-5402-D854E799CF89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538766B6-720E-3EBF-E509-8801E6122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-situ B - Tablet / Compu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C2A9DF-2524-182B-2850-D6636BB018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199" y="5258095"/>
            <a:ext cx="3686040" cy="21544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400" b="0" i="0" dirty="0" smtClean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550755-85B3-C9D4-0A30-692FBD9EA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In-situ B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148815E-FCAC-75D9-A1FA-C74FF08CD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62672" y="1498498"/>
            <a:ext cx="6809892" cy="4417237"/>
          </a:xfrm>
          <a:prstGeom prst="rect">
            <a:avLst/>
          </a:prstGeom>
          <a:solidFill>
            <a:srgbClr val="302F2F"/>
          </a:solidFill>
          <a:ln>
            <a:noFill/>
          </a:ln>
          <a:scene3d>
            <a:camera prst="orthographicFront"/>
            <a:lightRig rig="sof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28016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20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>
              <a:spcBef>
                <a:spcPts val="900"/>
              </a:spcBef>
            </a:pPr>
            <a:r>
              <a:rPr lang="en-US" dirty="0"/>
              <a:t>Drag and drop photo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198B4E7-22E6-0E43-A50F-6FF1C16B95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00439" y="1330071"/>
            <a:ext cx="7134359" cy="4754090"/>
          </a:xfrm>
          <a:custGeom>
            <a:avLst/>
            <a:gdLst>
              <a:gd name="connsiteX0" fmla="*/ 182785 w 8012112"/>
              <a:gd name="connsiteY0" fmla="*/ 207519 h 5338995"/>
              <a:gd name="connsiteX1" fmla="*/ 182785 w 8012112"/>
              <a:gd name="connsiteY1" fmla="*/ 5131477 h 5338995"/>
              <a:gd name="connsiteX2" fmla="*/ 7829326 w 8012112"/>
              <a:gd name="connsiteY2" fmla="*/ 5131477 h 5338995"/>
              <a:gd name="connsiteX3" fmla="*/ 7829326 w 8012112"/>
              <a:gd name="connsiteY3" fmla="*/ 207519 h 5338995"/>
              <a:gd name="connsiteX4" fmla="*/ 231873 w 8012112"/>
              <a:gd name="connsiteY4" fmla="*/ 0 h 5338995"/>
              <a:gd name="connsiteX5" fmla="*/ 7780239 w 8012112"/>
              <a:gd name="connsiteY5" fmla="*/ 0 h 5338995"/>
              <a:gd name="connsiteX6" fmla="*/ 8012112 w 8012112"/>
              <a:gd name="connsiteY6" fmla="*/ 231873 h 5338995"/>
              <a:gd name="connsiteX7" fmla="*/ 8012112 w 8012112"/>
              <a:gd name="connsiteY7" fmla="*/ 5107122 h 5338995"/>
              <a:gd name="connsiteX8" fmla="*/ 7780239 w 8012112"/>
              <a:gd name="connsiteY8" fmla="*/ 5338995 h 5338995"/>
              <a:gd name="connsiteX9" fmla="*/ 231873 w 8012112"/>
              <a:gd name="connsiteY9" fmla="*/ 5338995 h 5338995"/>
              <a:gd name="connsiteX10" fmla="*/ 0 w 8012112"/>
              <a:gd name="connsiteY10" fmla="*/ 5107122 h 5338995"/>
              <a:gd name="connsiteX11" fmla="*/ 0 w 8012112"/>
              <a:gd name="connsiteY11" fmla="*/ 231873 h 5338995"/>
              <a:gd name="connsiteX12" fmla="*/ 231873 w 8012112"/>
              <a:gd name="connsiteY12" fmla="*/ 0 h 533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12112" h="5338995">
                <a:moveTo>
                  <a:pt x="182785" y="207519"/>
                </a:moveTo>
                <a:lnTo>
                  <a:pt x="182785" y="5131477"/>
                </a:lnTo>
                <a:lnTo>
                  <a:pt x="7829326" y="5131477"/>
                </a:lnTo>
                <a:lnTo>
                  <a:pt x="7829326" y="207519"/>
                </a:lnTo>
                <a:close/>
                <a:moveTo>
                  <a:pt x="231873" y="0"/>
                </a:moveTo>
                <a:lnTo>
                  <a:pt x="7780239" y="0"/>
                </a:lnTo>
                <a:cubicBezTo>
                  <a:pt x="7908299" y="0"/>
                  <a:pt x="8012112" y="103813"/>
                  <a:pt x="8012112" y="231873"/>
                </a:cubicBezTo>
                <a:lnTo>
                  <a:pt x="8012112" y="5107122"/>
                </a:lnTo>
                <a:cubicBezTo>
                  <a:pt x="8012112" y="5235182"/>
                  <a:pt x="7908299" y="5338995"/>
                  <a:pt x="7780239" y="5338995"/>
                </a:cubicBezTo>
                <a:lnTo>
                  <a:pt x="231873" y="5338995"/>
                </a:lnTo>
                <a:cubicBezTo>
                  <a:pt x="103813" y="5338995"/>
                  <a:pt x="0" y="5235182"/>
                  <a:pt x="0" y="5107122"/>
                </a:cubicBezTo>
                <a:lnTo>
                  <a:pt x="0" y="231873"/>
                </a:lnTo>
                <a:cubicBezTo>
                  <a:pt x="0" y="103813"/>
                  <a:pt x="103813" y="0"/>
                  <a:pt x="23187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accent2">
                    <a:alpha val="0"/>
                  </a:schemeClr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C5649D-3895-EA9A-C2DA-1B7CC9D7A681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82DC462-36C4-3AE6-D1F0-E6938944D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-situ C - Mobi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F670F703-A641-E3B9-FB4F-62792ADCBED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58664" y="1081320"/>
            <a:ext cx="2101273" cy="4699619"/>
          </a:xfrm>
          <a:prstGeom prst="roundRect">
            <a:avLst>
              <a:gd name="adj" fmla="val 6840"/>
            </a:avLst>
          </a:prstGeom>
          <a:solidFill>
            <a:srgbClr val="302F2F"/>
          </a:solidFill>
          <a:ln>
            <a:noFill/>
          </a:ln>
          <a:scene3d>
            <a:camera prst="orthographicFront"/>
            <a:lightRig rig="sof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91440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>
              <a:spcBef>
                <a:spcPts val="900"/>
              </a:spcBef>
            </a:pPr>
            <a:r>
              <a:rPr lang="en-US" dirty="0"/>
              <a:t>Drag and drop photo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50305BC6-C265-1FD4-2B68-073AC8E0E8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90408" y="994221"/>
            <a:ext cx="2261421" cy="4869560"/>
          </a:xfrm>
          <a:custGeom>
            <a:avLst/>
            <a:gdLst>
              <a:gd name="connsiteX0" fmla="*/ 206446 w 2261421"/>
              <a:gd name="connsiteY0" fmla="*/ 91287 h 4869560"/>
              <a:gd name="connsiteX1" fmla="*/ 159204 w 2261421"/>
              <a:gd name="connsiteY1" fmla="*/ 100832 h 4869560"/>
              <a:gd name="connsiteX2" fmla="*/ 84887 w 2261421"/>
              <a:gd name="connsiteY2" fmla="*/ 212901 h 4869560"/>
              <a:gd name="connsiteX3" fmla="*/ 84887 w 2261421"/>
              <a:gd name="connsiteY3" fmla="*/ 4656687 h 4869560"/>
              <a:gd name="connsiteX4" fmla="*/ 206529 w 2261421"/>
              <a:gd name="connsiteY4" fmla="*/ 4778301 h 4869560"/>
              <a:gd name="connsiteX5" fmla="*/ 2055835 w 2261421"/>
              <a:gd name="connsiteY5" fmla="*/ 4778301 h 4869560"/>
              <a:gd name="connsiteX6" fmla="*/ 2103049 w 2261421"/>
              <a:gd name="connsiteY6" fmla="*/ 4768756 h 4869560"/>
              <a:gd name="connsiteX7" fmla="*/ 2177339 w 2261421"/>
              <a:gd name="connsiteY7" fmla="*/ 4656715 h 4869560"/>
              <a:gd name="connsiteX8" fmla="*/ 2177339 w 2261421"/>
              <a:gd name="connsiteY8" fmla="*/ 212929 h 4869560"/>
              <a:gd name="connsiteX9" fmla="*/ 2055696 w 2261421"/>
              <a:gd name="connsiteY9" fmla="*/ 91287 h 4869560"/>
              <a:gd name="connsiteX10" fmla="*/ 220095 w 2261421"/>
              <a:gd name="connsiteY10" fmla="*/ 0 h 4869560"/>
              <a:gd name="connsiteX11" fmla="*/ 2041326 w 2261421"/>
              <a:gd name="connsiteY11" fmla="*/ 0 h 4869560"/>
              <a:gd name="connsiteX12" fmla="*/ 2261421 w 2261421"/>
              <a:gd name="connsiteY12" fmla="*/ 220060 h 4869560"/>
              <a:gd name="connsiteX13" fmla="*/ 2261421 w 2261421"/>
              <a:gd name="connsiteY13" fmla="*/ 4649500 h 4869560"/>
              <a:gd name="connsiteX14" fmla="*/ 2041326 w 2261421"/>
              <a:gd name="connsiteY14" fmla="*/ 4869560 h 4869560"/>
              <a:gd name="connsiteX15" fmla="*/ 220095 w 2261421"/>
              <a:gd name="connsiteY15" fmla="*/ 4869560 h 4869560"/>
              <a:gd name="connsiteX16" fmla="*/ 0 w 2261421"/>
              <a:gd name="connsiteY16" fmla="*/ 4649500 h 4869560"/>
              <a:gd name="connsiteX17" fmla="*/ 0 w 2261421"/>
              <a:gd name="connsiteY17" fmla="*/ 220060 h 4869560"/>
              <a:gd name="connsiteX18" fmla="*/ 220095 w 2261421"/>
              <a:gd name="connsiteY18" fmla="*/ 0 h 48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61421" h="4869560">
                <a:moveTo>
                  <a:pt x="206446" y="91287"/>
                </a:moveTo>
                <a:lnTo>
                  <a:pt x="159204" y="100832"/>
                </a:lnTo>
                <a:cubicBezTo>
                  <a:pt x="115540" y="119283"/>
                  <a:pt x="84887" y="162513"/>
                  <a:pt x="84887" y="212901"/>
                </a:cubicBezTo>
                <a:lnTo>
                  <a:pt x="84887" y="4656687"/>
                </a:lnTo>
                <a:cubicBezTo>
                  <a:pt x="84887" y="4723834"/>
                  <a:pt x="139369" y="4778301"/>
                  <a:pt x="206529" y="4778301"/>
                </a:cubicBezTo>
                <a:lnTo>
                  <a:pt x="2055835" y="4778301"/>
                </a:lnTo>
                <a:lnTo>
                  <a:pt x="2103049" y="4768756"/>
                </a:lnTo>
                <a:cubicBezTo>
                  <a:pt x="2146713" y="4750277"/>
                  <a:pt x="2177339" y="4707075"/>
                  <a:pt x="2177339" y="4656715"/>
                </a:cubicBezTo>
                <a:lnTo>
                  <a:pt x="2177339" y="212929"/>
                </a:lnTo>
                <a:cubicBezTo>
                  <a:pt x="2177339" y="145754"/>
                  <a:pt x="2122884" y="91287"/>
                  <a:pt x="2055696" y="91287"/>
                </a:cubicBezTo>
                <a:close/>
                <a:moveTo>
                  <a:pt x="220095" y="0"/>
                </a:moveTo>
                <a:lnTo>
                  <a:pt x="2041326" y="0"/>
                </a:lnTo>
                <a:cubicBezTo>
                  <a:pt x="2162886" y="0"/>
                  <a:pt x="2261421" y="98529"/>
                  <a:pt x="2261421" y="220060"/>
                </a:cubicBezTo>
                <a:lnTo>
                  <a:pt x="2261421" y="4649500"/>
                </a:lnTo>
                <a:cubicBezTo>
                  <a:pt x="2261421" y="4771031"/>
                  <a:pt x="2162914" y="4869560"/>
                  <a:pt x="2041326" y="4869560"/>
                </a:cubicBezTo>
                <a:lnTo>
                  <a:pt x="220095" y="4869560"/>
                </a:lnTo>
                <a:cubicBezTo>
                  <a:pt x="98563" y="4869560"/>
                  <a:pt x="0" y="4771059"/>
                  <a:pt x="0" y="4649500"/>
                </a:cubicBezTo>
                <a:lnTo>
                  <a:pt x="0" y="220060"/>
                </a:lnTo>
                <a:cubicBezTo>
                  <a:pt x="0" y="98529"/>
                  <a:pt x="98563" y="0"/>
                  <a:pt x="2200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accent2">
                    <a:alpha val="0"/>
                  </a:schemeClr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2D95AC9-9DD5-7D0D-2517-A74719B6FD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206623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F5DCA29B-D36C-A354-13B6-357F6F0A4BB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2651" y="1081320"/>
            <a:ext cx="2101273" cy="4699619"/>
          </a:xfrm>
          <a:prstGeom prst="roundRect">
            <a:avLst>
              <a:gd name="adj" fmla="val 6840"/>
            </a:avLst>
          </a:prstGeom>
          <a:solidFill>
            <a:srgbClr val="302F2F"/>
          </a:solidFill>
          <a:ln>
            <a:noFill/>
          </a:ln>
          <a:scene3d>
            <a:camera prst="orthographicFront"/>
            <a:lightRig rig="sof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91440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>
              <a:spcBef>
                <a:spcPts val="900"/>
              </a:spcBef>
            </a:pPr>
            <a:r>
              <a:rPr lang="en-US" dirty="0"/>
              <a:t>Drag and drop photo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C73778C2-BAF6-EEE0-98FC-591EBAFFD9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4395" y="994221"/>
            <a:ext cx="2261421" cy="4869560"/>
          </a:xfrm>
          <a:custGeom>
            <a:avLst/>
            <a:gdLst>
              <a:gd name="connsiteX0" fmla="*/ 206446 w 2261421"/>
              <a:gd name="connsiteY0" fmla="*/ 91287 h 4869560"/>
              <a:gd name="connsiteX1" fmla="*/ 159204 w 2261421"/>
              <a:gd name="connsiteY1" fmla="*/ 100832 h 4869560"/>
              <a:gd name="connsiteX2" fmla="*/ 84887 w 2261421"/>
              <a:gd name="connsiteY2" fmla="*/ 212901 h 4869560"/>
              <a:gd name="connsiteX3" fmla="*/ 84887 w 2261421"/>
              <a:gd name="connsiteY3" fmla="*/ 4656687 h 4869560"/>
              <a:gd name="connsiteX4" fmla="*/ 206529 w 2261421"/>
              <a:gd name="connsiteY4" fmla="*/ 4778301 h 4869560"/>
              <a:gd name="connsiteX5" fmla="*/ 2055835 w 2261421"/>
              <a:gd name="connsiteY5" fmla="*/ 4778301 h 4869560"/>
              <a:gd name="connsiteX6" fmla="*/ 2103049 w 2261421"/>
              <a:gd name="connsiteY6" fmla="*/ 4768756 h 4869560"/>
              <a:gd name="connsiteX7" fmla="*/ 2177339 w 2261421"/>
              <a:gd name="connsiteY7" fmla="*/ 4656715 h 4869560"/>
              <a:gd name="connsiteX8" fmla="*/ 2177339 w 2261421"/>
              <a:gd name="connsiteY8" fmla="*/ 212929 h 4869560"/>
              <a:gd name="connsiteX9" fmla="*/ 2055696 w 2261421"/>
              <a:gd name="connsiteY9" fmla="*/ 91287 h 4869560"/>
              <a:gd name="connsiteX10" fmla="*/ 220095 w 2261421"/>
              <a:gd name="connsiteY10" fmla="*/ 0 h 4869560"/>
              <a:gd name="connsiteX11" fmla="*/ 2041326 w 2261421"/>
              <a:gd name="connsiteY11" fmla="*/ 0 h 4869560"/>
              <a:gd name="connsiteX12" fmla="*/ 2261421 w 2261421"/>
              <a:gd name="connsiteY12" fmla="*/ 220060 h 4869560"/>
              <a:gd name="connsiteX13" fmla="*/ 2261421 w 2261421"/>
              <a:gd name="connsiteY13" fmla="*/ 4649500 h 4869560"/>
              <a:gd name="connsiteX14" fmla="*/ 2041326 w 2261421"/>
              <a:gd name="connsiteY14" fmla="*/ 4869560 h 4869560"/>
              <a:gd name="connsiteX15" fmla="*/ 220095 w 2261421"/>
              <a:gd name="connsiteY15" fmla="*/ 4869560 h 4869560"/>
              <a:gd name="connsiteX16" fmla="*/ 0 w 2261421"/>
              <a:gd name="connsiteY16" fmla="*/ 4649500 h 4869560"/>
              <a:gd name="connsiteX17" fmla="*/ 0 w 2261421"/>
              <a:gd name="connsiteY17" fmla="*/ 220060 h 4869560"/>
              <a:gd name="connsiteX18" fmla="*/ 220095 w 2261421"/>
              <a:gd name="connsiteY18" fmla="*/ 0 h 48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61421" h="4869560">
                <a:moveTo>
                  <a:pt x="206446" y="91287"/>
                </a:moveTo>
                <a:lnTo>
                  <a:pt x="159204" y="100832"/>
                </a:lnTo>
                <a:cubicBezTo>
                  <a:pt x="115540" y="119283"/>
                  <a:pt x="84887" y="162513"/>
                  <a:pt x="84887" y="212901"/>
                </a:cubicBezTo>
                <a:lnTo>
                  <a:pt x="84887" y="4656687"/>
                </a:lnTo>
                <a:cubicBezTo>
                  <a:pt x="84887" y="4723834"/>
                  <a:pt x="139369" y="4778301"/>
                  <a:pt x="206529" y="4778301"/>
                </a:cubicBezTo>
                <a:lnTo>
                  <a:pt x="2055835" y="4778301"/>
                </a:lnTo>
                <a:lnTo>
                  <a:pt x="2103049" y="4768756"/>
                </a:lnTo>
                <a:cubicBezTo>
                  <a:pt x="2146713" y="4750277"/>
                  <a:pt x="2177339" y="4707075"/>
                  <a:pt x="2177339" y="4656715"/>
                </a:cubicBezTo>
                <a:lnTo>
                  <a:pt x="2177339" y="212929"/>
                </a:lnTo>
                <a:cubicBezTo>
                  <a:pt x="2177339" y="145754"/>
                  <a:pt x="2122884" y="91287"/>
                  <a:pt x="2055696" y="91287"/>
                </a:cubicBezTo>
                <a:close/>
                <a:moveTo>
                  <a:pt x="220095" y="0"/>
                </a:moveTo>
                <a:lnTo>
                  <a:pt x="2041326" y="0"/>
                </a:lnTo>
                <a:cubicBezTo>
                  <a:pt x="2162886" y="0"/>
                  <a:pt x="2261421" y="98529"/>
                  <a:pt x="2261421" y="220060"/>
                </a:cubicBezTo>
                <a:lnTo>
                  <a:pt x="2261421" y="4649500"/>
                </a:lnTo>
                <a:cubicBezTo>
                  <a:pt x="2261421" y="4771031"/>
                  <a:pt x="2162914" y="4869560"/>
                  <a:pt x="2041326" y="4869560"/>
                </a:cubicBezTo>
                <a:lnTo>
                  <a:pt x="220095" y="4869560"/>
                </a:lnTo>
                <a:cubicBezTo>
                  <a:pt x="98563" y="4869560"/>
                  <a:pt x="0" y="4771059"/>
                  <a:pt x="0" y="4649500"/>
                </a:cubicBezTo>
                <a:lnTo>
                  <a:pt x="0" y="220060"/>
                </a:lnTo>
                <a:cubicBezTo>
                  <a:pt x="0" y="98529"/>
                  <a:pt x="98563" y="0"/>
                  <a:pt x="2200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accent2">
                    <a:alpha val="0"/>
                  </a:schemeClr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7B7D0F-2008-48EB-2189-EC03CC495CE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DC1A3F0-AD28-F09E-0CDC-7FE7DCFD2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268B3A85-B34F-4F83-9D61-8C157649E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5206621" cy="36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In-situ C</a:t>
            </a:r>
          </a:p>
        </p:txBody>
      </p:sp>
    </p:spTree>
    <p:extLst>
      <p:ext uri="{BB962C8B-B14F-4D97-AF65-F5344CB8AC3E}">
        <p14:creationId xmlns:p14="http://schemas.microsoft.com/office/powerpoint/2010/main" val="12859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-situ D - Mobi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BD115084-58A5-2F89-BAD7-718A1D0362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42582" y="1012474"/>
            <a:ext cx="2240280" cy="4864608"/>
          </a:xfrm>
          <a:prstGeom prst="roundRect">
            <a:avLst>
              <a:gd name="adj" fmla="val 5001"/>
            </a:avLst>
          </a:prstGeom>
          <a:solidFill>
            <a:srgbClr val="302F2F"/>
          </a:solidFill>
          <a:ln>
            <a:noFill/>
          </a:ln>
          <a:scene3d>
            <a:camera prst="perspectiveContrastingRightFacing" fov="3000000">
              <a:rot lat="0" lon="19680000" rev="0"/>
            </a:camera>
            <a:lightRig rig="sof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91440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>
              <a:spcBef>
                <a:spcPts val="900"/>
              </a:spcBef>
            </a:pPr>
            <a:r>
              <a:rPr lang="en-US" dirty="0"/>
              <a:t>Drag and drop photo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B90F0A9-1845-3515-D4C3-B2B0570BA3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2167" y="795458"/>
            <a:ext cx="2283533" cy="5309294"/>
          </a:xfrm>
          <a:custGeom>
            <a:avLst/>
            <a:gdLst>
              <a:gd name="connsiteX0" fmla="*/ 436360 w 2283533"/>
              <a:gd name="connsiteY0" fmla="*/ 119690 h 5309294"/>
              <a:gd name="connsiteX1" fmla="*/ 315617 w 2283533"/>
              <a:gd name="connsiteY1" fmla="*/ 237329 h 5309294"/>
              <a:gd name="connsiteX2" fmla="*/ 315617 w 2283533"/>
              <a:gd name="connsiteY2" fmla="*/ 5074480 h 5309294"/>
              <a:gd name="connsiteX3" fmla="*/ 386644 w 2283533"/>
              <a:gd name="connsiteY3" fmla="*/ 5186411 h 5309294"/>
              <a:gd name="connsiteX4" fmla="*/ 392325 w 2283533"/>
              <a:gd name="connsiteY4" fmla="*/ 5187685 h 5309294"/>
              <a:gd name="connsiteX5" fmla="*/ 433617 w 2283533"/>
              <a:gd name="connsiteY5" fmla="*/ 5191814 h 5309294"/>
              <a:gd name="connsiteX6" fmla="*/ 438743 w 2283533"/>
              <a:gd name="connsiteY6" fmla="*/ 5191759 h 5309294"/>
              <a:gd name="connsiteX7" fmla="*/ 2113489 w 2283533"/>
              <a:gd name="connsiteY7" fmla="*/ 4987158 h 5309294"/>
              <a:gd name="connsiteX8" fmla="*/ 2214363 w 2283533"/>
              <a:gd name="connsiteY8" fmla="*/ 4854499 h 5309294"/>
              <a:gd name="connsiteX9" fmla="*/ 2214363 w 2283533"/>
              <a:gd name="connsiteY9" fmla="*/ 457255 h 5309294"/>
              <a:gd name="connsiteX10" fmla="*/ 2113462 w 2283533"/>
              <a:gd name="connsiteY10" fmla="*/ 324596 h 5309294"/>
              <a:gd name="connsiteX11" fmla="*/ 243288 w 2283533"/>
              <a:gd name="connsiteY11" fmla="*/ 0 h 5309294"/>
              <a:gd name="connsiteX12" fmla="*/ 2101573 w 2283533"/>
              <a:gd name="connsiteY12" fmla="*/ 232230 h 5309294"/>
              <a:gd name="connsiteX13" fmla="*/ 2283533 w 2283533"/>
              <a:gd name="connsiteY13" fmla="*/ 472303 h 5309294"/>
              <a:gd name="connsiteX14" fmla="*/ 2283533 w 2283533"/>
              <a:gd name="connsiteY14" fmla="*/ 4839451 h 5309294"/>
              <a:gd name="connsiteX15" fmla="*/ 2101573 w 2283533"/>
              <a:gd name="connsiteY15" fmla="*/ 5079524 h 5309294"/>
              <a:gd name="connsiteX16" fmla="*/ 449773 w 2283533"/>
              <a:gd name="connsiteY16" fmla="*/ 5289196 h 5309294"/>
              <a:gd name="connsiteX17" fmla="*/ 242013 w 2283533"/>
              <a:gd name="connsiteY17" fmla="*/ 5309177 h 5309294"/>
              <a:gd name="connsiteX18" fmla="*/ 239380 w 2283533"/>
              <a:gd name="connsiteY18" fmla="*/ 5309287 h 5309294"/>
              <a:gd name="connsiteX19" fmla="*/ 0 w 2283533"/>
              <a:gd name="connsiteY19" fmla="*/ 5075893 h 5309294"/>
              <a:gd name="connsiteX20" fmla="*/ 0 w 2283533"/>
              <a:gd name="connsiteY20" fmla="*/ 237080 h 5309294"/>
              <a:gd name="connsiteX21" fmla="*/ 243288 w 2283533"/>
              <a:gd name="connsiteY21" fmla="*/ 0 h 53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83533" h="5309294">
                <a:moveTo>
                  <a:pt x="436360" y="119690"/>
                </a:moveTo>
                <a:cubicBezTo>
                  <a:pt x="369850" y="111570"/>
                  <a:pt x="315617" y="164224"/>
                  <a:pt x="315617" y="237329"/>
                </a:cubicBezTo>
                <a:lnTo>
                  <a:pt x="315617" y="5074480"/>
                </a:lnTo>
                <a:cubicBezTo>
                  <a:pt x="315617" y="5128131"/>
                  <a:pt x="344826" y="5170753"/>
                  <a:pt x="386644" y="5186411"/>
                </a:cubicBezTo>
                <a:cubicBezTo>
                  <a:pt x="388473" y="5187103"/>
                  <a:pt x="390385" y="5187491"/>
                  <a:pt x="392325" y="5187685"/>
                </a:cubicBezTo>
                <a:lnTo>
                  <a:pt x="433617" y="5191814"/>
                </a:lnTo>
                <a:cubicBezTo>
                  <a:pt x="435335" y="5191981"/>
                  <a:pt x="437053" y="5191953"/>
                  <a:pt x="438743" y="5191759"/>
                </a:cubicBezTo>
                <a:lnTo>
                  <a:pt x="2113489" y="4987158"/>
                </a:lnTo>
                <a:cubicBezTo>
                  <a:pt x="2169330" y="4980313"/>
                  <a:pt x="2214363" y="4920953"/>
                  <a:pt x="2214363" y="4854499"/>
                </a:cubicBezTo>
                <a:lnTo>
                  <a:pt x="2214363" y="457255"/>
                </a:lnTo>
                <a:cubicBezTo>
                  <a:pt x="2214363" y="390773"/>
                  <a:pt x="2169330" y="331413"/>
                  <a:pt x="2113462" y="324596"/>
                </a:cubicBezTo>
                <a:close/>
                <a:moveTo>
                  <a:pt x="243288" y="0"/>
                </a:moveTo>
                <a:lnTo>
                  <a:pt x="2101573" y="232230"/>
                </a:lnTo>
                <a:cubicBezTo>
                  <a:pt x="2202502" y="245061"/>
                  <a:pt x="2283533" y="352502"/>
                  <a:pt x="2283533" y="472303"/>
                </a:cubicBezTo>
                <a:lnTo>
                  <a:pt x="2283533" y="4839451"/>
                </a:lnTo>
                <a:cubicBezTo>
                  <a:pt x="2283533" y="4959280"/>
                  <a:pt x="2202502" y="5066720"/>
                  <a:pt x="2101573" y="5079524"/>
                </a:cubicBezTo>
                <a:lnTo>
                  <a:pt x="449773" y="5289196"/>
                </a:lnTo>
                <a:lnTo>
                  <a:pt x="242013" y="5309177"/>
                </a:lnTo>
                <a:cubicBezTo>
                  <a:pt x="241126" y="5309260"/>
                  <a:pt x="240267" y="5309315"/>
                  <a:pt x="239380" y="5309287"/>
                </a:cubicBezTo>
                <a:cubicBezTo>
                  <a:pt x="121796" y="5308429"/>
                  <a:pt x="0" y="5193699"/>
                  <a:pt x="0" y="5075893"/>
                </a:cubicBezTo>
                <a:lnTo>
                  <a:pt x="0" y="237080"/>
                </a:lnTo>
                <a:cubicBezTo>
                  <a:pt x="28" y="119496"/>
                  <a:pt x="125981" y="970"/>
                  <a:pt x="24328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accent2">
                    <a:alpha val="0"/>
                  </a:schemeClr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F670F703-A641-E3B9-FB4F-62792ADCBED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58664" y="1081320"/>
            <a:ext cx="2101273" cy="4699619"/>
          </a:xfrm>
          <a:prstGeom prst="roundRect">
            <a:avLst>
              <a:gd name="adj" fmla="val 6840"/>
            </a:avLst>
          </a:prstGeom>
          <a:solidFill>
            <a:srgbClr val="302F2F"/>
          </a:solidFill>
          <a:ln>
            <a:noFill/>
          </a:ln>
          <a:scene3d>
            <a:camera prst="orthographicFront"/>
            <a:lightRig rig="sof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91440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pPr lvl="0" algn="ctr">
              <a:spcBef>
                <a:spcPts val="900"/>
              </a:spcBef>
            </a:pPr>
            <a:r>
              <a:rPr lang="en-US" dirty="0"/>
              <a:t>Drag and drop photo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50305BC6-C265-1FD4-2B68-073AC8E0E8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90408" y="994221"/>
            <a:ext cx="2261421" cy="4869560"/>
          </a:xfrm>
          <a:custGeom>
            <a:avLst/>
            <a:gdLst>
              <a:gd name="connsiteX0" fmla="*/ 206446 w 2261421"/>
              <a:gd name="connsiteY0" fmla="*/ 91287 h 4869560"/>
              <a:gd name="connsiteX1" fmla="*/ 159204 w 2261421"/>
              <a:gd name="connsiteY1" fmla="*/ 100832 h 4869560"/>
              <a:gd name="connsiteX2" fmla="*/ 84887 w 2261421"/>
              <a:gd name="connsiteY2" fmla="*/ 212901 h 4869560"/>
              <a:gd name="connsiteX3" fmla="*/ 84887 w 2261421"/>
              <a:gd name="connsiteY3" fmla="*/ 4656687 h 4869560"/>
              <a:gd name="connsiteX4" fmla="*/ 206529 w 2261421"/>
              <a:gd name="connsiteY4" fmla="*/ 4778301 h 4869560"/>
              <a:gd name="connsiteX5" fmla="*/ 2055835 w 2261421"/>
              <a:gd name="connsiteY5" fmla="*/ 4778301 h 4869560"/>
              <a:gd name="connsiteX6" fmla="*/ 2103049 w 2261421"/>
              <a:gd name="connsiteY6" fmla="*/ 4768756 h 4869560"/>
              <a:gd name="connsiteX7" fmla="*/ 2177339 w 2261421"/>
              <a:gd name="connsiteY7" fmla="*/ 4656715 h 4869560"/>
              <a:gd name="connsiteX8" fmla="*/ 2177339 w 2261421"/>
              <a:gd name="connsiteY8" fmla="*/ 212929 h 4869560"/>
              <a:gd name="connsiteX9" fmla="*/ 2055696 w 2261421"/>
              <a:gd name="connsiteY9" fmla="*/ 91287 h 4869560"/>
              <a:gd name="connsiteX10" fmla="*/ 220095 w 2261421"/>
              <a:gd name="connsiteY10" fmla="*/ 0 h 4869560"/>
              <a:gd name="connsiteX11" fmla="*/ 2041326 w 2261421"/>
              <a:gd name="connsiteY11" fmla="*/ 0 h 4869560"/>
              <a:gd name="connsiteX12" fmla="*/ 2261421 w 2261421"/>
              <a:gd name="connsiteY12" fmla="*/ 220060 h 4869560"/>
              <a:gd name="connsiteX13" fmla="*/ 2261421 w 2261421"/>
              <a:gd name="connsiteY13" fmla="*/ 4649500 h 4869560"/>
              <a:gd name="connsiteX14" fmla="*/ 2041326 w 2261421"/>
              <a:gd name="connsiteY14" fmla="*/ 4869560 h 4869560"/>
              <a:gd name="connsiteX15" fmla="*/ 220095 w 2261421"/>
              <a:gd name="connsiteY15" fmla="*/ 4869560 h 4869560"/>
              <a:gd name="connsiteX16" fmla="*/ 0 w 2261421"/>
              <a:gd name="connsiteY16" fmla="*/ 4649500 h 4869560"/>
              <a:gd name="connsiteX17" fmla="*/ 0 w 2261421"/>
              <a:gd name="connsiteY17" fmla="*/ 220060 h 4869560"/>
              <a:gd name="connsiteX18" fmla="*/ 220095 w 2261421"/>
              <a:gd name="connsiteY18" fmla="*/ 0 h 48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61421" h="4869560">
                <a:moveTo>
                  <a:pt x="206446" y="91287"/>
                </a:moveTo>
                <a:lnTo>
                  <a:pt x="159204" y="100832"/>
                </a:lnTo>
                <a:cubicBezTo>
                  <a:pt x="115540" y="119283"/>
                  <a:pt x="84887" y="162513"/>
                  <a:pt x="84887" y="212901"/>
                </a:cubicBezTo>
                <a:lnTo>
                  <a:pt x="84887" y="4656687"/>
                </a:lnTo>
                <a:cubicBezTo>
                  <a:pt x="84887" y="4723834"/>
                  <a:pt x="139369" y="4778301"/>
                  <a:pt x="206529" y="4778301"/>
                </a:cubicBezTo>
                <a:lnTo>
                  <a:pt x="2055835" y="4778301"/>
                </a:lnTo>
                <a:lnTo>
                  <a:pt x="2103049" y="4768756"/>
                </a:lnTo>
                <a:cubicBezTo>
                  <a:pt x="2146713" y="4750277"/>
                  <a:pt x="2177339" y="4707075"/>
                  <a:pt x="2177339" y="4656715"/>
                </a:cubicBezTo>
                <a:lnTo>
                  <a:pt x="2177339" y="212929"/>
                </a:lnTo>
                <a:cubicBezTo>
                  <a:pt x="2177339" y="145754"/>
                  <a:pt x="2122884" y="91287"/>
                  <a:pt x="2055696" y="91287"/>
                </a:cubicBezTo>
                <a:close/>
                <a:moveTo>
                  <a:pt x="220095" y="0"/>
                </a:moveTo>
                <a:lnTo>
                  <a:pt x="2041326" y="0"/>
                </a:lnTo>
                <a:cubicBezTo>
                  <a:pt x="2162886" y="0"/>
                  <a:pt x="2261421" y="98529"/>
                  <a:pt x="2261421" y="220060"/>
                </a:cubicBezTo>
                <a:lnTo>
                  <a:pt x="2261421" y="4649500"/>
                </a:lnTo>
                <a:cubicBezTo>
                  <a:pt x="2261421" y="4771031"/>
                  <a:pt x="2162914" y="4869560"/>
                  <a:pt x="2041326" y="4869560"/>
                </a:cubicBezTo>
                <a:lnTo>
                  <a:pt x="220095" y="4869560"/>
                </a:lnTo>
                <a:cubicBezTo>
                  <a:pt x="98563" y="4869560"/>
                  <a:pt x="0" y="4771059"/>
                  <a:pt x="0" y="4649500"/>
                </a:cubicBezTo>
                <a:lnTo>
                  <a:pt x="0" y="220060"/>
                </a:lnTo>
                <a:cubicBezTo>
                  <a:pt x="0" y="98529"/>
                  <a:pt x="98563" y="0"/>
                  <a:pt x="2200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en-US" sz="100" b="0" i="0" dirty="0">
                <a:solidFill>
                  <a:schemeClr val="accent2">
                    <a:alpha val="0"/>
                  </a:schemeClr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2D95AC9-9DD5-7D0D-2517-A74719B6FD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828800"/>
            <a:ext cx="5206623" cy="38862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EAB36C5-BE47-B059-58BA-06D75FDD6A11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7A864-2C61-AA43-492F-68F3AA39A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8F13CFE9-C640-E13D-1D52-7CAC8F09B4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5206621" cy="3699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In-situ D</a:t>
            </a:r>
          </a:p>
        </p:txBody>
      </p:sp>
    </p:spTree>
    <p:extLst>
      <p:ext uri="{BB962C8B-B14F-4D97-AF65-F5344CB8AC3E}">
        <p14:creationId xmlns:p14="http://schemas.microsoft.com/office/powerpoint/2010/main" val="3075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c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B88CB9-00B9-4CD4-58C5-9EBBD44DFD0E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B4C6AA54-F83A-748F-99A9-260A734D0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D5ACBC-5424-B1C1-AEAE-0853852BA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8093FF-F104-AB83-014F-6F5AB78A3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56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Full 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51567CB-E314-B3C0-010B-500DAC9DE6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bIns="1371600" anchor="ctr" anchorCtr="0"/>
          <a:lstStyle>
            <a:lvl1pPr algn="ctr">
              <a:defRPr sz="1400"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Features Full Screen</a:t>
            </a:r>
          </a:p>
        </p:txBody>
      </p:sp>
    </p:spTree>
    <p:extLst>
      <p:ext uri="{BB962C8B-B14F-4D97-AF65-F5344CB8AC3E}">
        <p14:creationId xmlns:p14="http://schemas.microsoft.com/office/powerpoint/2010/main" val="32231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sh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A47BB16-642B-5DE7-719C-33BF38E8EE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39001" y="1642391"/>
            <a:ext cx="6695799" cy="4123409"/>
          </a:xfrm>
        </p:spPr>
        <p:txBody>
          <a:bodyPr anchor="ctr" anchorCtr="0"/>
          <a:lstStyle>
            <a:lvl1pPr>
              <a:defRPr sz="28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>
              <a:lnSpc>
                <a:spcPct val="100000"/>
              </a:lnSpc>
              <a:spcBef>
                <a:spcPts val="900"/>
              </a:spcBef>
              <a:buNone/>
              <a:tabLst/>
              <a:defRPr sz="1400" b="0" i="0">
                <a:solidFill>
                  <a:schemeClr val="tx1"/>
                </a:solidFill>
                <a:latin typeface="Zebra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30A531A-D0FC-8D96-79E0-0D3281864A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642391"/>
            <a:ext cx="4124602" cy="4123028"/>
          </a:xfrm>
          <a:prstGeom prst="roundRect">
            <a:avLst>
              <a:gd name="adj" fmla="val 231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0C3AC-DCA5-5683-17BC-16EE1FE20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Single presenter feature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333B50-2DFD-31AC-17B1-97E33CC93481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8D9F742-6113-CC51-3FA2-6AFA01902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8DF62A0-554E-308E-A322-5735C9D7D3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9145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resenter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5B82C53-1012-3481-1D8B-9A973A6A63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1642390"/>
            <a:ext cx="3654530" cy="3653135"/>
          </a:xfrm>
          <a:prstGeom prst="roundRect">
            <a:avLst>
              <a:gd name="adj" fmla="val 231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4BCCC0F3-9564-5617-7E29-DF41C3CC5FE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68735" y="1642390"/>
            <a:ext cx="3654530" cy="3653135"/>
          </a:xfrm>
          <a:prstGeom prst="roundRect">
            <a:avLst>
              <a:gd name="adj" fmla="val 231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C3FCA406-012F-8B57-4632-D20A3D92968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80270" y="1642390"/>
            <a:ext cx="3654530" cy="3653135"/>
          </a:xfrm>
          <a:prstGeom prst="roundRect">
            <a:avLst>
              <a:gd name="adj" fmla="val 231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A7059C6-7CE6-4D82-DDE9-F3F98E74AE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5428509"/>
            <a:ext cx="3654530" cy="385482"/>
          </a:xfrm>
        </p:spPr>
        <p:txBody>
          <a:bodyPr anchor="t" anchorCtr="0"/>
          <a:lstStyle>
            <a:lvl1pPr algn="ctr">
              <a:defRPr sz="20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 algn="ctr">
              <a:buNone/>
              <a:tabLst/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22DF01B-7644-A390-E4F6-764DA6136C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68735" y="5428509"/>
            <a:ext cx="3654530" cy="385482"/>
          </a:xfrm>
        </p:spPr>
        <p:txBody>
          <a:bodyPr anchor="t" anchorCtr="0"/>
          <a:lstStyle>
            <a:lvl1pPr algn="ctr">
              <a:defRPr sz="20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 algn="ctr">
              <a:buNone/>
              <a:tabLst/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075102D-538C-69B0-5D60-897D6C9D03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80270" y="5428509"/>
            <a:ext cx="3654530" cy="385482"/>
          </a:xfrm>
        </p:spPr>
        <p:txBody>
          <a:bodyPr anchor="t" anchorCtr="0"/>
          <a:lstStyle>
            <a:lvl1pPr algn="ctr">
              <a:defRPr sz="20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 marL="14288" indent="0" algn="ctr">
              <a:buNone/>
              <a:tabLst/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9FC40A-9097-99BD-31C7-22F8A1B10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Three photo grid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5307B-62D5-A2FA-0E9C-E7D5F81CB830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3773843-5075-A465-123E-D681549C1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EA2853-BDB9-59FA-7153-4E24315D6A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1250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resenter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71F271DB-9BA3-C71D-DD1B-F8F0DF165A4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198" y="3375506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02A7BED1-80ED-02D1-98A8-A8892BD052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882309" y="3375506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sz="1400" b="1" i="0">
                <a:solidFill>
                  <a:schemeClr val="tx1"/>
                </a:solidFill>
                <a:latin typeface="Zebra Sans Cnd ExtraBold" pitchFamily="2" charset="77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D27AB31A-174E-6061-FA49-2E726ECEFF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67728" y="3375506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43B15F-8D88-EEC6-A5AB-797B338A3E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53149" y="3375506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64B3DFF3-023F-C584-9513-A6FEA1A5C4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93004" y="3375506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660307AA-720E-0CE1-4848-E7359BC9C7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7198" y="5620303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58A58F57-F8C9-379E-3356-460882BC18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82309" y="5620303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0BF112AC-056E-3157-162B-5C4218340D8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67728" y="5620303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C78D3AC-D680-E6AD-DE4B-4E33DE827A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53149" y="5620303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AD2CA01D-0F42-474E-BC85-92521DC764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93004" y="5620303"/>
            <a:ext cx="1636712" cy="36100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1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</a:defRPr>
            </a:lvl2pPr>
            <a:lvl3pPr algn="ctr">
              <a:spcBef>
                <a:spcPts val="0"/>
              </a:spcBef>
              <a:defRPr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D5CD7B54-8ABD-4F61-753F-CF288B56238D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57199" y="1642390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photo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1610916D-6705-E987-F3A1-0F8827BC217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2882309" y="1642390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photo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B31D3BE7-46F6-3BD7-2E1F-E55E8502828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257559" y="1642390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photo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7AA6973-B029-9F92-9DEF-80609DC3A58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7642979" y="1642390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photo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982BD8EB-D92F-AA4A-0E28-0B32334C174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087919" y="1642390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AFBE39E1-EC2F-387F-0625-BC20C2A6C61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7199" y="3887188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B5620E4-F4D4-76D9-B4D1-89E524E856F5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882309" y="3887188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41A40473-8115-23BA-583C-F5FB1238C27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257559" y="3887188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122B59C-7EE2-12F0-A29A-A03F1EFD192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642979" y="3887188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5D2A3A5B-0AF6-F77C-2C35-02CA9EC82C90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087919" y="3887188"/>
            <a:ext cx="1646881" cy="164625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EB326-D799-7F52-3985-2616D6AF9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Large presenter grid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FA646-EE50-1A1D-063C-A9B9EAA8850E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21E56137-C24A-2012-5A98-EBBEA5C25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21083A7-B5AC-6891-23B8-FF4E879965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014984"/>
            <a:ext cx="11277600" cy="3175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cap="none" baseline="0">
                <a:latin typeface="Zebra Sans" pitchFamily="2" charset="77"/>
              </a:defRPr>
            </a:lvl1pPr>
          </a:lstStyle>
          <a:p>
            <a:pPr lvl="0"/>
            <a:r>
              <a:rPr lang="en-US" dirty="0"/>
              <a:t>Subtitle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39246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B6368198-FFFC-F9B0-81EF-15BB2AB50A8B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96888" y="2341014"/>
            <a:ext cx="2072995" cy="592289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3902FB7-51FA-5012-54AF-4389CD47642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2776911" y="2341014"/>
            <a:ext cx="2072995" cy="592289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0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7BE70C8-0F49-A05C-AB78-89BE683F11B1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056935" y="2341014"/>
            <a:ext cx="2072995" cy="592289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0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B8409E6A-2474-29ED-30BD-AC4BC0EDDB66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7336958" y="2341014"/>
            <a:ext cx="2072995" cy="592289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0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3E618174-A9B1-A94E-2E9A-2D4C561CBE74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616982" y="2341014"/>
            <a:ext cx="2072995" cy="592289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4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0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A6B31989-A81B-B88C-19FB-3DA6265B3246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8044" y="3135366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06BB8C11-743E-DFE1-5A3E-340388DD1BC7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3138067" y="3135366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3F07F88E-67B4-6E9F-6D5A-7E6433DD9E6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5418091" y="3135366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4F2DD75C-C83B-AAD4-EC70-DE2950D4E10C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698114" y="3135366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173B2DEA-28C6-F8AF-344B-96A989338687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9978138" y="3135366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01511C07-2096-418E-E6EF-18B582D78D3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216209" y="1284671"/>
            <a:ext cx="3752739" cy="59591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743E2E6D-135E-FC91-2A89-52942F2938C5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858044" y="369749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FB5E60FA-0CB8-5D8D-5DDC-A86EBEDD177C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3138067" y="369749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6CBAEA8A-7367-04A7-3F25-528A4E4EEA2D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5418091" y="369749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763500D7-D1F6-5A99-14BD-ED34FD05EACC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7698114" y="369749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E2BACAEB-B64E-43EF-2460-1F354AAE313E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9978138" y="369749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78AC4F97-FF38-CBDB-FCAF-874A58BF4D8A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858044" y="424940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F6C140A0-FFA6-95CF-6B12-1CABAFF91854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3138067" y="424940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37A37C09-500E-BE36-B53F-2AC78F3EE4AB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5418091" y="424940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6B55FD4A-2EB3-429A-D074-3F4A6528E47D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7698114" y="424940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81E44DD8-2B4C-BD91-F000-A6F580C51C73}"/>
              </a:ext>
            </a:extLst>
          </p:cNvPr>
          <p:cNvSpPr>
            <a:spLocks noGrp="1"/>
          </p:cNvSpPr>
          <p:nvPr>
            <p:ph type="body" sz="quarter" idx="160" hasCustomPrompt="1"/>
          </p:nvPr>
        </p:nvSpPr>
        <p:spPr>
          <a:xfrm>
            <a:off x="9978138" y="4249407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692A39BD-3891-22D5-77F4-8D1E461AE79D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858044" y="4811539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EFD5CC09-0178-BFEC-EDA4-4B8FBD068085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3138067" y="4811539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7C501056-2610-4A9D-1E25-AB4C8261A17F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5418091" y="4811539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E6881B40-6F45-8283-AF1E-644F185AE9B5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7698114" y="4811539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E47BD72B-4B2B-07B4-0AB2-EB3A50297306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9978138" y="4811539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5BC14BC0-B14B-16C8-361F-9249F5AEA276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858044" y="5381364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751D62A5-C082-7FA2-D870-4450531F1CD4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3138067" y="5381364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0F158B8D-D98C-5866-C31B-CD714BBA1BFC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5418091" y="5381364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4FA86091-7BC8-FEB7-A301-CA36957FD493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7698114" y="5381364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28A70FB6-548E-0A44-70F7-4B2BAF68A943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9978138" y="5381364"/>
            <a:ext cx="1350682" cy="42139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lang="en-US" sz="11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00CE9F-2066-CB24-6471-9CD67848C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Org chart 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8A2198-F223-2A46-6CAD-EC82AB362AE8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E182D74F-BC51-47F8-A563-D2621327D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5" name="Text Placeholder 33">
            <a:extLst>
              <a:ext uri="{FF2B5EF4-FFF2-40B4-BE49-F238E27FC236}">
                <a16:creationId xmlns:a16="http://schemas.microsoft.com/office/drawing/2014/main" id="{3C21C3BB-B41B-4DB7-6E7C-A223F6AB2F7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96888" y="3100762"/>
            <a:ext cx="2072995" cy="42336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sz="12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sp>
        <p:nvSpPr>
          <p:cNvPr id="106" name="Text Placeholder 33">
            <a:extLst>
              <a:ext uri="{FF2B5EF4-FFF2-40B4-BE49-F238E27FC236}">
                <a16:creationId xmlns:a16="http://schemas.microsoft.com/office/drawing/2014/main" id="{B8BE3029-6FE3-875D-C422-38DB78C350F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2776911" y="3100762"/>
            <a:ext cx="2072995" cy="42336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sp>
        <p:nvSpPr>
          <p:cNvPr id="107" name="Text Placeholder 33">
            <a:extLst>
              <a:ext uri="{FF2B5EF4-FFF2-40B4-BE49-F238E27FC236}">
                <a16:creationId xmlns:a16="http://schemas.microsoft.com/office/drawing/2014/main" id="{4A08E9EA-0580-E61E-B7F3-EB91C5C76C16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058373" y="3100762"/>
            <a:ext cx="2072995" cy="42336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08" name="Text Placeholder 33">
            <a:extLst>
              <a:ext uri="{FF2B5EF4-FFF2-40B4-BE49-F238E27FC236}">
                <a16:creationId xmlns:a16="http://schemas.microsoft.com/office/drawing/2014/main" id="{3AFECC29-DB39-8B4E-C569-12ECD504FAB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7336958" y="3100762"/>
            <a:ext cx="2072995" cy="42336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09" name="Text Placeholder 33">
            <a:extLst>
              <a:ext uri="{FF2B5EF4-FFF2-40B4-BE49-F238E27FC236}">
                <a16:creationId xmlns:a16="http://schemas.microsoft.com/office/drawing/2014/main" id="{C6E03ED0-2B8B-4F0E-91A4-A05C7808167B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616982" y="3100762"/>
            <a:ext cx="2072995" cy="42336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0" name="Text Placeholder 33">
            <a:extLst>
              <a:ext uri="{FF2B5EF4-FFF2-40B4-BE49-F238E27FC236}">
                <a16:creationId xmlns:a16="http://schemas.microsoft.com/office/drawing/2014/main" id="{1BAE02FB-C34E-690D-CE14-93FF83BA00D2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8044" y="3629391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sz="10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sp>
        <p:nvSpPr>
          <p:cNvPr id="111" name="Text Placeholder 33">
            <a:extLst>
              <a:ext uri="{FF2B5EF4-FFF2-40B4-BE49-F238E27FC236}">
                <a16:creationId xmlns:a16="http://schemas.microsoft.com/office/drawing/2014/main" id="{E67811DC-CFBD-ACB5-E23C-45A3480DF16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858044" y="4063511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2" name="Text Placeholder 33">
            <a:extLst>
              <a:ext uri="{FF2B5EF4-FFF2-40B4-BE49-F238E27FC236}">
                <a16:creationId xmlns:a16="http://schemas.microsoft.com/office/drawing/2014/main" id="{636D7F0B-AB78-7F48-0539-7F7BC2AE32E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58044" y="4497631"/>
            <a:ext cx="1350682" cy="257193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3" name="Text Placeholder 33">
            <a:extLst>
              <a:ext uri="{FF2B5EF4-FFF2-40B4-BE49-F238E27FC236}">
                <a16:creationId xmlns:a16="http://schemas.microsoft.com/office/drawing/2014/main" id="{637FCB94-2250-4D64-060B-3F6CA36361E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58044" y="4854922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4" name="Text Placeholder 33">
            <a:extLst>
              <a:ext uri="{FF2B5EF4-FFF2-40B4-BE49-F238E27FC236}">
                <a16:creationId xmlns:a16="http://schemas.microsoft.com/office/drawing/2014/main" id="{4ABBA4FC-F3D4-3CB0-CB37-50A750CAF1B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858044" y="5289042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5" name="Text Placeholder 33">
            <a:extLst>
              <a:ext uri="{FF2B5EF4-FFF2-40B4-BE49-F238E27FC236}">
                <a16:creationId xmlns:a16="http://schemas.microsoft.com/office/drawing/2014/main" id="{D5A008F6-651D-46AB-C6AD-D4F9BA2B1470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858044" y="572316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6" name="Text Placeholder 33">
            <a:extLst>
              <a:ext uri="{FF2B5EF4-FFF2-40B4-BE49-F238E27FC236}">
                <a16:creationId xmlns:a16="http://schemas.microsoft.com/office/drawing/2014/main" id="{E3E86D9D-6A33-BF36-3ED4-8DA2C500D396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3138067" y="3629391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7" name="Text Placeholder 33">
            <a:extLst>
              <a:ext uri="{FF2B5EF4-FFF2-40B4-BE49-F238E27FC236}">
                <a16:creationId xmlns:a16="http://schemas.microsoft.com/office/drawing/2014/main" id="{865DB2FE-E66F-A46A-D21A-2EF43DF6C12B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3138067" y="4048145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8" name="Text Placeholder 33">
            <a:extLst>
              <a:ext uri="{FF2B5EF4-FFF2-40B4-BE49-F238E27FC236}">
                <a16:creationId xmlns:a16="http://schemas.microsoft.com/office/drawing/2014/main" id="{CF38C780-3027-ACB2-FEC1-3F912C36D07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3138067" y="4466899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19" name="Text Placeholder 33">
            <a:extLst>
              <a:ext uri="{FF2B5EF4-FFF2-40B4-BE49-F238E27FC236}">
                <a16:creationId xmlns:a16="http://schemas.microsoft.com/office/drawing/2014/main" id="{BD30EA46-45A4-D747-2A6F-B94F363601B3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3138067" y="488565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0" name="Text Placeholder 33">
            <a:extLst>
              <a:ext uri="{FF2B5EF4-FFF2-40B4-BE49-F238E27FC236}">
                <a16:creationId xmlns:a16="http://schemas.microsoft.com/office/drawing/2014/main" id="{32E59B8C-A599-85BF-402D-C219C088958C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3138067" y="5304407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1" name="Text Placeholder 33">
            <a:extLst>
              <a:ext uri="{FF2B5EF4-FFF2-40B4-BE49-F238E27FC236}">
                <a16:creationId xmlns:a16="http://schemas.microsoft.com/office/drawing/2014/main" id="{1D488A9D-F26F-EF78-5518-462EE530ED50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3138067" y="572316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2" name="Text Placeholder 33">
            <a:extLst>
              <a:ext uri="{FF2B5EF4-FFF2-40B4-BE49-F238E27FC236}">
                <a16:creationId xmlns:a16="http://schemas.microsoft.com/office/drawing/2014/main" id="{7A217B82-8C50-8561-B4DD-13F8A1D715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5419529" y="3629391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3" name="Text Placeholder 33">
            <a:extLst>
              <a:ext uri="{FF2B5EF4-FFF2-40B4-BE49-F238E27FC236}">
                <a16:creationId xmlns:a16="http://schemas.microsoft.com/office/drawing/2014/main" id="{DBD9E545-36B4-1D4D-2F8F-68A491C2684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419529" y="4048145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4" name="Text Placeholder 33">
            <a:extLst>
              <a:ext uri="{FF2B5EF4-FFF2-40B4-BE49-F238E27FC236}">
                <a16:creationId xmlns:a16="http://schemas.microsoft.com/office/drawing/2014/main" id="{CEF53C36-D856-4477-5BDE-AD5083EA4316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419529" y="4466899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5" name="Text Placeholder 33">
            <a:extLst>
              <a:ext uri="{FF2B5EF4-FFF2-40B4-BE49-F238E27FC236}">
                <a16:creationId xmlns:a16="http://schemas.microsoft.com/office/drawing/2014/main" id="{0EAD05B9-A81B-A600-3F03-556E1CCED7C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419529" y="488565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6" name="Text Placeholder 33">
            <a:extLst>
              <a:ext uri="{FF2B5EF4-FFF2-40B4-BE49-F238E27FC236}">
                <a16:creationId xmlns:a16="http://schemas.microsoft.com/office/drawing/2014/main" id="{AD9459C1-CD47-DFC7-6789-714CD9EFA9B8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419529" y="5304407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7" name="Text Placeholder 33">
            <a:extLst>
              <a:ext uri="{FF2B5EF4-FFF2-40B4-BE49-F238E27FC236}">
                <a16:creationId xmlns:a16="http://schemas.microsoft.com/office/drawing/2014/main" id="{82A8F59D-A4E5-9262-AA45-6669FA6F39B2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5419529" y="572316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8" name="Text Placeholder 33">
            <a:extLst>
              <a:ext uri="{FF2B5EF4-FFF2-40B4-BE49-F238E27FC236}">
                <a16:creationId xmlns:a16="http://schemas.microsoft.com/office/drawing/2014/main" id="{1B66BB74-462A-5F7B-DB2F-72AD38F80D85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698114" y="3629391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29" name="Text Placeholder 33">
            <a:extLst>
              <a:ext uri="{FF2B5EF4-FFF2-40B4-BE49-F238E27FC236}">
                <a16:creationId xmlns:a16="http://schemas.microsoft.com/office/drawing/2014/main" id="{F341CC01-35C4-F42B-A4B4-94B219E206DD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698114" y="4048145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0" name="Text Placeholder 33">
            <a:extLst>
              <a:ext uri="{FF2B5EF4-FFF2-40B4-BE49-F238E27FC236}">
                <a16:creationId xmlns:a16="http://schemas.microsoft.com/office/drawing/2014/main" id="{18D692F7-D05C-B3E2-AA79-A1F3842ECA37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7698114" y="4466899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1" name="Text Placeholder 33">
            <a:extLst>
              <a:ext uri="{FF2B5EF4-FFF2-40B4-BE49-F238E27FC236}">
                <a16:creationId xmlns:a16="http://schemas.microsoft.com/office/drawing/2014/main" id="{BAA1EDE1-A9EF-48E6-9D55-AFD53B670FE2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7698114" y="488565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2" name="Text Placeholder 33">
            <a:extLst>
              <a:ext uri="{FF2B5EF4-FFF2-40B4-BE49-F238E27FC236}">
                <a16:creationId xmlns:a16="http://schemas.microsoft.com/office/drawing/2014/main" id="{62B6B0B3-3562-B8E9-4FFD-08AC10819D4F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698114" y="5304407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3" name="Text Placeholder 33">
            <a:extLst>
              <a:ext uri="{FF2B5EF4-FFF2-40B4-BE49-F238E27FC236}">
                <a16:creationId xmlns:a16="http://schemas.microsoft.com/office/drawing/2014/main" id="{CDD75D2B-D6BF-E432-0A15-68A64A27EC60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7698114" y="572316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4" name="Text Placeholder 33">
            <a:extLst>
              <a:ext uri="{FF2B5EF4-FFF2-40B4-BE49-F238E27FC236}">
                <a16:creationId xmlns:a16="http://schemas.microsoft.com/office/drawing/2014/main" id="{784028B8-3056-483F-F299-CE56D9DDB2B5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9978138" y="3629391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5" name="Text Placeholder 33">
            <a:extLst>
              <a:ext uri="{FF2B5EF4-FFF2-40B4-BE49-F238E27FC236}">
                <a16:creationId xmlns:a16="http://schemas.microsoft.com/office/drawing/2014/main" id="{05042492-88DA-7E09-CE22-48AA145AF335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9978138" y="4048145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6" name="Text Placeholder 33">
            <a:extLst>
              <a:ext uri="{FF2B5EF4-FFF2-40B4-BE49-F238E27FC236}">
                <a16:creationId xmlns:a16="http://schemas.microsoft.com/office/drawing/2014/main" id="{7B336A2C-581B-C7B9-7308-5F00D9B4D2DE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978138" y="4466899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7" name="Text Placeholder 33">
            <a:extLst>
              <a:ext uri="{FF2B5EF4-FFF2-40B4-BE49-F238E27FC236}">
                <a16:creationId xmlns:a16="http://schemas.microsoft.com/office/drawing/2014/main" id="{1FD0EF0A-624A-5F1D-BE30-D714B27DFE85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9978138" y="488565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8" name="Text Placeholder 33">
            <a:extLst>
              <a:ext uri="{FF2B5EF4-FFF2-40B4-BE49-F238E27FC236}">
                <a16:creationId xmlns:a16="http://schemas.microsoft.com/office/drawing/2014/main" id="{2018DA18-0115-7DFF-E598-1F3965E9A0E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9978138" y="5304407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39" name="Text Placeholder 33">
            <a:extLst>
              <a:ext uri="{FF2B5EF4-FFF2-40B4-BE49-F238E27FC236}">
                <a16:creationId xmlns:a16="http://schemas.microsoft.com/office/drawing/2014/main" id="{0FD7AC33-DDAF-EDB5-CFFF-B520722DC45D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9978138" y="5723163"/>
            <a:ext cx="1350682" cy="334022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</p:txBody>
      </p:sp>
      <p:sp>
        <p:nvSpPr>
          <p:cNvPr id="141" name="Text Placeholder 33">
            <a:extLst>
              <a:ext uri="{FF2B5EF4-FFF2-40B4-BE49-F238E27FC236}">
                <a16:creationId xmlns:a16="http://schemas.microsoft.com/office/drawing/2014/main" id="{2243EC02-E79A-1F4B-8E23-17BDBEA7DF9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749933" y="1679466"/>
            <a:ext cx="2689875" cy="510711"/>
          </a:xfrm>
          <a:prstGeom prst="roundRect">
            <a:avLst>
              <a:gd name="adj" fmla="val 6605"/>
            </a:avLst>
          </a:prstGeom>
          <a:solidFill>
            <a:schemeClr val="bg2"/>
          </a:solidFill>
          <a:ln w="12700">
            <a:noFill/>
          </a:ln>
        </p:spPr>
        <p:txBody>
          <a:bodyPr anchor="ctr" anchorCtr="0"/>
          <a:lstStyle>
            <a:lvl1pPr algn="ctr"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525EB-50BE-35FE-6D15-87E9FE94474C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02480AB5-EEBC-6B57-9973-BC3A589E5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4594001" cy="369947"/>
          </a:xfrm>
        </p:spPr>
        <p:txBody>
          <a:bodyPr/>
          <a:lstStyle/>
          <a:p>
            <a:r>
              <a:rPr lang="en-US"/>
              <a:t>Org chart 2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D875F2D-1F55-0DE3-5EF9-97AD1EF8A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98" name="Picture Placeholder 9">
            <a:extLst>
              <a:ext uri="{FF2B5EF4-FFF2-40B4-BE49-F238E27FC236}">
                <a16:creationId xmlns:a16="http://schemas.microsoft.com/office/drawing/2014/main" id="{F522EBEA-CA7B-6414-9FD6-63C4699C13C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207194" y="2479052"/>
            <a:ext cx="644787" cy="649304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lnSpc>
                <a:spcPct val="90000"/>
              </a:lnSpc>
              <a:defRPr lang="en-US" sz="682" b="0" i="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99" name="Picture Placeholder 9">
            <a:extLst>
              <a:ext uri="{FF2B5EF4-FFF2-40B4-BE49-F238E27FC236}">
                <a16:creationId xmlns:a16="http://schemas.microsoft.com/office/drawing/2014/main" id="{0F521DC6-53BD-6ADB-D95C-43F99E4A77CF}"/>
              </a:ext>
            </a:extLst>
          </p:cNvPr>
          <p:cNvSpPr>
            <a:spLocks noGrp="1"/>
          </p:cNvSpPr>
          <p:nvPr>
            <p:ph type="pic" sz="quarter" idx="151" hasCustomPrompt="1"/>
          </p:nvPr>
        </p:nvSpPr>
        <p:spPr>
          <a:xfrm>
            <a:off x="3487217" y="2479052"/>
            <a:ext cx="644787" cy="649304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lnSpc>
                <a:spcPct val="90000"/>
              </a:lnSpc>
              <a:defRPr lang="en-US" sz="682" b="0" i="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100" name="Picture Placeholder 9">
            <a:extLst>
              <a:ext uri="{FF2B5EF4-FFF2-40B4-BE49-F238E27FC236}">
                <a16:creationId xmlns:a16="http://schemas.microsoft.com/office/drawing/2014/main" id="{F00881CE-325D-45E3-3417-1809ED1C4165}"/>
              </a:ext>
            </a:extLst>
          </p:cNvPr>
          <p:cNvSpPr>
            <a:spLocks noGrp="1"/>
          </p:cNvSpPr>
          <p:nvPr>
            <p:ph type="pic" sz="quarter" idx="152" hasCustomPrompt="1"/>
          </p:nvPr>
        </p:nvSpPr>
        <p:spPr>
          <a:xfrm>
            <a:off x="5768679" y="2479052"/>
            <a:ext cx="644787" cy="649304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defRPr lang="en-US" sz="682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 dirty="0"/>
              <a:t>Insert headshot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7BDE605F-DDD5-C5C7-6FD4-082E754B1E17}"/>
              </a:ext>
            </a:extLst>
          </p:cNvPr>
          <p:cNvSpPr>
            <a:spLocks noGrp="1"/>
          </p:cNvSpPr>
          <p:nvPr>
            <p:ph type="pic" sz="quarter" idx="153" hasCustomPrompt="1"/>
          </p:nvPr>
        </p:nvSpPr>
        <p:spPr>
          <a:xfrm>
            <a:off x="8047264" y="2479052"/>
            <a:ext cx="644787" cy="649304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lnSpc>
                <a:spcPct val="90000"/>
              </a:lnSpc>
              <a:defRPr lang="en-US" sz="682" b="0" i="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102" name="Picture Placeholder 9">
            <a:extLst>
              <a:ext uri="{FF2B5EF4-FFF2-40B4-BE49-F238E27FC236}">
                <a16:creationId xmlns:a16="http://schemas.microsoft.com/office/drawing/2014/main" id="{74731FD9-3309-5C63-D887-0A46DA5C22CB}"/>
              </a:ext>
            </a:extLst>
          </p:cNvPr>
          <p:cNvSpPr>
            <a:spLocks noGrp="1"/>
          </p:cNvSpPr>
          <p:nvPr>
            <p:ph type="pic" sz="quarter" idx="154" hasCustomPrompt="1"/>
          </p:nvPr>
        </p:nvSpPr>
        <p:spPr>
          <a:xfrm>
            <a:off x="10327288" y="2479052"/>
            <a:ext cx="644787" cy="649304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lnSpc>
                <a:spcPct val="90000"/>
              </a:lnSpc>
              <a:defRPr lang="en-US" sz="682" b="0" i="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140" name="Picture Placeholder 9">
            <a:extLst>
              <a:ext uri="{FF2B5EF4-FFF2-40B4-BE49-F238E27FC236}">
                <a16:creationId xmlns:a16="http://schemas.microsoft.com/office/drawing/2014/main" id="{F2200900-F9D8-2205-519C-315BA9ACBE4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547188" y="658254"/>
            <a:ext cx="1102536" cy="1080480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822960" rtlCol="0" anchor="ctr" anchorCtr="1">
            <a:noAutofit/>
          </a:bodyPr>
          <a:lstStyle>
            <a:lvl1pPr>
              <a:defRPr lang="en-US" sz="1043" b="0" i="0" dirty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</p:spTree>
    <p:extLst>
      <p:ext uri="{BB962C8B-B14F-4D97-AF65-F5344CB8AC3E}">
        <p14:creationId xmlns:p14="http://schemas.microsoft.com/office/powerpoint/2010/main" val="12900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BA540C3B-ADB8-0418-8902-96ABE799C914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156635" y="2420980"/>
            <a:ext cx="772302" cy="67214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lnSpc>
                <a:spcPct val="90000"/>
              </a:lnSpc>
              <a:defRPr lang="en-US" sz="682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636AE64-FC95-9B21-E35D-3F6541232298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976181" y="2420980"/>
            <a:ext cx="772302" cy="67214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defRPr lang="en-US" sz="682" b="0" i="0" dirty="0">
                <a:latin typeface="Zebra Sans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 dirty="0"/>
              <a:t>Insert headshot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99DADCA2-5332-53C4-E734-B5E3C33AB6CF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799285" y="2420980"/>
            <a:ext cx="772302" cy="67214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defRPr lang="en-US" sz="682" b="0" i="0" dirty="0">
                <a:latin typeface="Zebra Sans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 dirty="0"/>
              <a:t>Insert headshot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F97187E3-19F2-A3A0-FB5D-D4B856D2E6E9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622390" y="2420980"/>
            <a:ext cx="772302" cy="67214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defRPr lang="en-US" sz="682" b="0" i="0" dirty="0">
                <a:latin typeface="Zebra Sans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 dirty="0"/>
              <a:t>Insert headshot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BB1E7FF2-B509-AD10-5CC0-0E36260B217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445494" y="2420980"/>
            <a:ext cx="772302" cy="67214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defRPr lang="en-US" sz="682" b="0" i="0" dirty="0">
                <a:latin typeface="Zebra Sans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 dirty="0"/>
              <a:t>Insert headshot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5CA681AD-18DE-DB04-39B5-4AEDBAEE380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0268600" y="2420980"/>
            <a:ext cx="772302" cy="672143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457200" rtlCol="0" anchor="ctr" anchorCtr="1">
            <a:noAutofit/>
          </a:bodyPr>
          <a:lstStyle>
            <a:lvl1pPr>
              <a:defRPr lang="en-US" sz="682" b="0" i="0" dirty="0">
                <a:latin typeface="Zebra Sans" pitchFamily="2" charset="77"/>
              </a:defRPr>
            </a:lvl1pPr>
          </a:lstStyle>
          <a:p>
            <a:pPr lvl="0" algn="ctr">
              <a:lnSpc>
                <a:spcPct val="90000"/>
              </a:lnSpc>
            </a:pPr>
            <a:r>
              <a:rPr lang="en-US" dirty="0"/>
              <a:t>Insert headshot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48496ACB-506C-F50B-D282-59518F8913E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499316" y="3137155"/>
            <a:ext cx="1726033" cy="364474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9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818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51753E27-8463-5C68-65BD-AC5AA990D0A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322420" y="3137155"/>
            <a:ext cx="1726033" cy="364474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9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818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5792C092-D6ED-A995-03BF-703DA12D8BD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145525" y="3137155"/>
            <a:ext cx="1726033" cy="364474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9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818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2BD4A854-8E5B-44FD-7C85-70CC3917E2A9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968629" y="3137155"/>
            <a:ext cx="1726033" cy="364474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9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818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EE66AE38-C052-66C4-428F-24DE0A418D7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791735" y="3137155"/>
            <a:ext cx="1726033" cy="364474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2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9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818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BF5FF4D7-22E1-4B05-83BB-5A81F97E2BB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79770" y="3137155"/>
            <a:ext cx="1726033" cy="364474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818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52357013-E280-AE5E-A1EF-695279F241D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48971" y="4049767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03CA535A-792A-6E6B-D34F-C74D569D82E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48971" y="4903741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1B291731-03E3-7F55-B8AD-F2DA1CB12DD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48971" y="5760278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5F8DAC14-2F54-15CD-074D-9EB63DBA48DB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668517" y="4049767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EA87232C-1CED-40F1-2EF6-549327C6FDF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668517" y="4903741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8532EEC-C3E9-79AA-258C-B8A62EEDC25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668517" y="5760278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04B9E2BD-48C1-1B80-D645-E2A26979A87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4491621" y="4049767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E2D6D3B6-0B1E-445C-32FD-4A313C76D7D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491621" y="4903741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86D5C9F8-53A9-9812-A9C2-DEAAD0717E4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91621" y="5760278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AAD55876-C13E-12D7-7576-86D5ADC788E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314726" y="4049767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C0FDB2C3-8368-FCA2-280F-E02E3C0D52B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314726" y="4903741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816524D1-3D1C-007F-37D1-8501FB436E6C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314726" y="5760278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4B54F301-FF2E-6BBD-5D13-C96A4536675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137830" y="4049767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EDE7EAD0-7517-CA00-5A13-E98DDBD15916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137830" y="4903741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280308FF-462C-4D56-13A4-857DCEE939C1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8137830" y="5760278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02F62C37-8FDE-B271-5991-27E00CB621A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960936" y="4049767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7198E41C-36F1-F206-C3E5-758227B6155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960936" y="4903741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4B88004F-53AA-8268-E842-6D66112324A4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9960936" y="5760278"/>
            <a:ext cx="1387630" cy="303158"/>
          </a:xfrm>
          <a:solidFill>
            <a:schemeClr val="bg1"/>
          </a:solidFill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Zebra Sans Cnd ExtraBold" pitchFamily="2" charset="77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lang="en-US" sz="800" b="0" i="0" kern="1200" dirty="0">
                <a:solidFill>
                  <a:schemeClr val="tx1"/>
                </a:solidFill>
                <a:latin typeface="Zebra Sans" pitchFamily="2" charset="77"/>
                <a:ea typeface="+mn-ea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spcBef>
                <a:spcPts val="0"/>
              </a:spcBef>
              <a:defRPr sz="682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dirty="0"/>
              <a:t>Job title goes here</a:t>
            </a:r>
          </a:p>
          <a:p>
            <a:pPr lvl="2"/>
            <a:endParaRPr lang="en-US" dirty="0"/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0078BEB6-D33F-1ED6-19B0-604929194897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658445" y="734518"/>
            <a:ext cx="885719" cy="890502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548640" rtlCol="0" anchor="ctr" anchorCtr="1">
            <a:noAutofit/>
          </a:bodyPr>
          <a:lstStyle>
            <a:lvl1pPr>
              <a:defRPr lang="en-US" sz="800" b="0" i="0" dirty="0">
                <a:latin typeface="Zebra Sans" pitchFamily="2" charset="77"/>
              </a:defRPr>
            </a:lvl1pPr>
          </a:lstStyle>
          <a:p>
            <a:pPr lvl="0" algn="ctr"/>
            <a:r>
              <a:rPr lang="en-US" dirty="0"/>
              <a:t>Insert headshot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A678C860-C26B-C698-71DC-9EAD4F3ED1C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749933" y="1730983"/>
            <a:ext cx="2689875" cy="371758"/>
          </a:xfrm>
          <a:prstGeom prst="roundRect">
            <a:avLst>
              <a:gd name="adj" fmla="val 6605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Zebra Sans Cnd ExtraBold" pitchFamily="2" charset="77"/>
                <a:cs typeface="Arial" panose="020B0604020202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defRPr>
            </a:lvl2pPr>
            <a:lvl3pPr marL="153181" indent="0" algn="ctr">
              <a:spcBef>
                <a:spcPts val="0"/>
              </a:spcBef>
              <a:buNone/>
              <a:defRPr sz="1227"/>
            </a:lvl3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Lastname</a:t>
            </a:r>
          </a:p>
          <a:p>
            <a:pPr lvl="1"/>
            <a:r>
              <a:rPr lang="en-US" dirty="0"/>
              <a:t>Job title goes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32F8AC-FA5D-DE70-41C8-6CDB164D0CD4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66">
            <a:extLst>
              <a:ext uri="{FF2B5EF4-FFF2-40B4-BE49-F238E27FC236}">
                <a16:creationId xmlns:a16="http://schemas.microsoft.com/office/drawing/2014/main" id="{01C8AA92-1690-63D8-BD71-3B7E265892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6011"/>
            <a:ext cx="4710306" cy="369947"/>
          </a:xfrm>
        </p:spPr>
        <p:txBody>
          <a:bodyPr/>
          <a:lstStyle/>
          <a:p>
            <a:r>
              <a:rPr lang="en-US"/>
              <a:t>Org chart 3</a:t>
            </a: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D48E87DA-13C5-73DA-B922-5C738B85D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FF91A921-D66F-70F2-CBE9-BBFC0169F4F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1302988" y="3586927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9F739708-071D-30B0-4BB1-21DF8BCB1898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3122534" y="3586927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9A5B743F-B1AF-821A-15FC-7E37579C295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945638" y="3586927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24E0B50C-5143-A7EB-9DAF-62360E2045B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68743" y="3586927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353F1228-BB7B-1CBC-B6EA-02B5E57B22B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591847" y="3586927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B425D799-8CF6-E464-0E78-369CD059C50D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10414953" y="3586927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65769231-4F68-19F3-06B7-2031DC0FA86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302988" y="4443320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BB0FFB9F-D2DA-6216-6D1F-58347C58EDFB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122534" y="4443320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6C761E74-46EA-8BEB-3C91-E6F76A1E303B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945638" y="4443320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DBBA23F-2897-D54F-E56F-E7DFCBD8C7AA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768743" y="4443320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CABE8AF0-418D-1BC7-3B05-4BD6FADE0B8C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591847" y="4443320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FCC649B1-F458-A323-8732-E4715616EA51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10414953" y="4443320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3D5B0AD-23AD-D5D6-39AB-A33CECC44C6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1302988" y="5292862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16D3565D-FABD-575B-764E-26EDB7CB2427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3122534" y="5292862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557345C-820B-679D-32EA-E85C4E3E4022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4945638" y="5292862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437FC43B-28B7-3507-6D41-67D493C66EC2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6768743" y="5292862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5BDE9C88-1D62-475E-59FA-AE77C790048B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8591847" y="5292862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DF1C6CB8-6697-F3F2-81F5-225BDDB20C88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414953" y="5292862"/>
            <a:ext cx="479597" cy="417399"/>
          </a:xfrm>
          <a:prstGeom prst="roundRect">
            <a:avLst>
              <a:gd name="adj" fmla="val 46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vert="horz" lIns="0" tIns="0" rIns="0" bIns="320040" rtlCol="0" anchor="ctr" anchorCtr="1">
            <a:noAutofit/>
          </a:bodyPr>
          <a:lstStyle>
            <a:lvl1pPr>
              <a:lnSpc>
                <a:spcPct val="90000"/>
              </a:lnSpc>
              <a:defRPr lang="en-US" sz="545" b="0" i="0" dirty="0">
                <a:latin typeface="Zebra Sans" pitchFamily="2" charset="77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25751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7853F-65B4-D89C-A413-8C795D8B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934D6-625C-AB13-E6ED-39643F1F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AFC972-4348-D6C7-2C3A-E0030FC451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91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B3E7D7F-7F32-D96E-564E-7B07DDE2E4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2867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542184-9DF3-633A-B5FB-CF8EDE37EC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03843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BE16BF9-4CE1-9937-A531-F02DA0C36D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64819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458B23A7-084D-D649-A2CC-C761B0F0F4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5795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B147952-9607-3A43-5A73-8E8D5CAB24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86771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7AFD67F-9A85-E13B-412B-67F174A3C47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47747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590688A-01F5-092E-81D2-E7BDA31D566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08723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2BCCF8D-3EE0-70FA-3CFA-BDC16C73BDE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69699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1996276-BE4A-D826-AB4B-B8E1A4ABC2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30675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D073B7E3-F5C9-B59B-D228-D177A0747AB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191651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3DAE3C77-869F-1ED3-1FD1-E2A273C72A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152625" y="109129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54395E20-D093-D4C6-117F-70C4EAE3BCE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81891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D9E97DD-4C68-4C68-5E92-7B229E681B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42867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9B0B699C-D01A-B607-D904-F1748E40B1C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03843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59258C0-3DD9-957B-D49A-182CCE8FA7F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64819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B4E01475-6992-975C-2E9D-E7E54E549A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425795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3AF9CEF-5921-8D16-1131-1CF7858257B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86771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6F926FD5-A770-E894-84A4-2B21F9C65A3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47747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94625827-E207-DD4A-3FBC-4E3E5B67743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308723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C511892B-73A6-3969-F36A-5F05B6D4554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269699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48424FCB-2EFC-EC2D-1E81-7EAA75B9668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230675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4CEA9345-59B2-3205-C3FD-E784A18034F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0191651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E1D248B5-A741-D39D-CC44-4B44B04B486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1152625" y="2158533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F9156A3-0A6F-61BD-8854-6A0424A9ED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1891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249443A9-E188-1CBB-73FE-DD90FA7E3DF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542867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1AF6301-D057-6848-E73A-1AB5BBD9824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503843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9CE0ADE1-D855-7383-1DC1-416B7B2CCA4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64819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C009B9EF-56C5-990E-397A-202C048CFE8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425795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7BFD2E1E-42E2-EFB4-DCCD-64799EE9AC7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386771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A1E39042-7852-F0DD-2B5B-8D279984F94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47747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0797351D-FD71-117C-A56F-A1D74F77A7D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08723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881E6256-2204-6D59-681A-B00D827F2CC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69699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64371E3B-5C6A-45BE-6D8C-42F95B2B111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230675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7387C035-3A40-410D-2FDD-B69DC70AA805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91651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70E1C427-AEEF-6132-E8A6-1B6998FBD13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1152625" y="3225776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182B241C-5B7D-719C-C4B0-F2B62F504D7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81891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F0B493FD-5153-910D-D063-06B9397A24B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542867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A97C80D7-BC54-5200-2101-3AA029BF126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503843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DB5F079-E2A5-1230-9B92-4B9A5C221B0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464819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7F89286C-F2EA-5EBE-E9DD-AD9D14E3E04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425795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Picture Placeholder 5">
            <a:extLst>
              <a:ext uri="{FF2B5EF4-FFF2-40B4-BE49-F238E27FC236}">
                <a16:creationId xmlns:a16="http://schemas.microsoft.com/office/drawing/2014/main" id="{769E6F6D-927E-4E3B-46FD-8271E9D4511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386771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4CA9B034-BA2F-D446-F310-556C378159C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347747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CAA21C2F-D3D2-B45D-F44A-BB8A7A9828C2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308723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FF9C5AF7-942E-D0FF-DFFD-8173E7A4DAD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269699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58F4F8DC-FE34-15C2-4166-A8705464D0A1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230675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C8BD703F-5B49-E702-2BD3-9E108E58CAA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91651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Picture Placeholder 5">
            <a:extLst>
              <a:ext uri="{FF2B5EF4-FFF2-40B4-BE49-F238E27FC236}">
                <a16:creationId xmlns:a16="http://schemas.microsoft.com/office/drawing/2014/main" id="{ADB787B6-FBAC-C901-724A-37D51DB3BC54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1152625" y="4293019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C96AFB95-7202-A6D7-927E-A0ADCCAAFA76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81891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CDC62CF2-A7FE-118D-A462-4B6CFA68C75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542867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9C335A89-7069-33F0-BA5C-4F3BB74E62A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3843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1321E11C-9D15-8DEC-A3AB-A65C4888E04C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3464819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B5961A7E-1A2E-87B1-CC1A-70F8F0CA1385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425795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Picture Placeholder 5">
            <a:extLst>
              <a:ext uri="{FF2B5EF4-FFF2-40B4-BE49-F238E27FC236}">
                <a16:creationId xmlns:a16="http://schemas.microsoft.com/office/drawing/2014/main" id="{CE24521A-6FB7-6318-67B5-102B08056A4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386771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B6BE9260-53C1-F20C-4750-440D2DDE3104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347747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Picture Placeholder 5">
            <a:extLst>
              <a:ext uri="{FF2B5EF4-FFF2-40B4-BE49-F238E27FC236}">
                <a16:creationId xmlns:a16="http://schemas.microsoft.com/office/drawing/2014/main" id="{CC2F6606-7EF8-DCFD-4A29-8781123F9C8E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7308723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0FD92459-6CD2-1499-3BE0-F67060E4D23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269699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87634163-7513-6A3D-57DE-FACBBB8DA6A1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230675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5B290131-9981-3A21-93C5-21AAEFDF84D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10191651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9A56211A-48DA-0811-65B6-284783FDABD4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11152625" y="5360260"/>
            <a:ext cx="457484" cy="458344"/>
          </a:xfrm>
        </p:spPr>
        <p:txBody>
          <a:bodyPr/>
          <a:lstStyle>
            <a:lvl1pPr algn="ctr">
              <a:defRPr sz="10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677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- Getting Start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32CE422-B719-5BE2-104C-E9FDC3154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Internal Divider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4ABBED-27C1-6B3A-2DE1-5ED96ADAEF68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499D8FD1-86D5-8998-0287-9981399EC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- Types Inclu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E969-3AC0-AF8F-0564-1900D0C2B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types included in this template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7770B-58F9-7CE6-1ACD-523F3516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6225B-0C97-97EE-0A4C-8D7AE8EB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957E2E-5D8F-BFB8-38B4-D8E67EBD064F}"/>
              </a:ext>
            </a:extLst>
          </p:cNvPr>
          <p:cNvCxnSpPr>
            <a:cxnSpLocks/>
          </p:cNvCxnSpPr>
          <p:nvPr userDrawn="1"/>
        </p:nvCxnSpPr>
        <p:spPr>
          <a:xfrm>
            <a:off x="457198" y="46989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D3DF23-B69C-741F-5B58-4CCA58953476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072342AF-A4FF-17DE-185E-82AE9A953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17344FB-101B-6E81-7F78-ACBF1ACF8C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339692"/>
            <a:ext cx="4519649" cy="147081"/>
          </a:xfrm>
        </p:spPr>
        <p:txBody>
          <a:bodyPr/>
          <a:lstStyle>
            <a:lvl1pPr>
              <a:defRPr sz="1000" b="0" i="0" cap="all" baseline="0">
                <a:solidFill>
                  <a:schemeClr val="tx1"/>
                </a:solidFill>
                <a:latin typeface="Zebra Mono Medium" pitchFamily="2" charset="77"/>
              </a:defRPr>
            </a:lvl1pPr>
          </a:lstStyle>
          <a:p>
            <a:pPr lvl="0"/>
            <a:r>
              <a:rPr lang="en-US"/>
              <a:t>Slide type label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8E8AA2-A389-F22A-D045-1A664AC3C5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198" y="1659722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E91A6BD-3E06-F682-0F69-D5263680B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65246" y="1659722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47FC04C-6775-6482-60FB-E1733A7EB4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3294" y="1659722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D36FEC9-2555-D94C-DBEC-68670BCC6A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1342" y="1659722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25CC773-E6AF-6D62-CF02-C6D4930139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9390" y="1659722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1E97163-8BC5-06B3-68B5-9627C8BF34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97438" y="1659722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C7999F0-65C3-F423-0515-0AA0BE6535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7198" y="2802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5D302D1-14F4-19D5-67A3-84B63EA2369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65246" y="2802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C8BE6CDE-EBCA-F9E6-D19E-B1302233BB2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73294" y="2802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50601866-8962-83EF-2ACE-DF38D41478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342" y="2802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007D1347-C255-6D81-C406-3546DCA1DF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89390" y="2802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1F60B5-362C-B449-969B-50991CFC6F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97438" y="2802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9E69860D-85FC-955D-A27C-97333991C1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198" y="392999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EFBFF71-6650-2C3C-5A57-8C3F3CC7775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65246" y="392999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93184098-AAE7-54A8-63E8-92B0EC5F694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273294" y="392999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C7355FC0-66A7-F490-7635-EFD6F80DD94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81342" y="392999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34DA429F-06D0-EB33-601C-0D84A3428D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89390" y="392999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62D74F04-01AF-4D49-A2B0-66955CBCA1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97438" y="392999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81AD310-9019-F287-1AA6-26DAE94D0C0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198" y="5088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BC1A0925-05E3-1867-2D59-BF4449FFEC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365246" y="5088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40EDB906-4F59-F46B-81EA-44FE7667B6F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273294" y="5088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62B8B123-BD42-47CA-2A43-3F05BEE325F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81342" y="5088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75AB8F4C-A03B-181A-5F8C-F3DF2125E78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089390" y="5088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7BAF8358-1B6A-462F-A3B7-B32D2E8924A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997438" y="5088236"/>
            <a:ext cx="1737362" cy="977266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bIns="640080" anchor="ctr" anchorCtr="0"/>
          <a:lstStyle>
            <a:lvl1pPr algn="ctr">
              <a:defRPr sz="800" b="0" i="0">
                <a:latin typeface="Zebra Sa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CCDEE44-DBEA-2B30-EA13-4701DB566D6F}"/>
              </a:ext>
            </a:extLst>
          </p:cNvPr>
          <p:cNvSpPr txBox="1"/>
          <p:nvPr userDrawn="1"/>
        </p:nvSpPr>
        <p:spPr>
          <a:xfrm>
            <a:off x="9097505" y="-11623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B88CB9-00B9-4CD4-58C5-9EBBD44DFD0E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B4C6AA54-F83A-748F-99A9-260A734D0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198" y="5976333"/>
            <a:ext cx="1648639" cy="5145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D5ACBC-5424-B1C1-AEAE-0853852BA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996264"/>
            <a:ext cx="6416296" cy="187893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8093FF-F104-AB83-014F-6F5AB78A3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895999"/>
            <a:ext cx="6400800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3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ing This Templa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5B82C53-1012-3481-1D8B-9A973A6A63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1488690"/>
            <a:ext cx="3654530" cy="2055673"/>
          </a:xfrm>
          <a:prstGeom prst="roundRect">
            <a:avLst>
              <a:gd name="adj" fmla="val 3022"/>
            </a:avLst>
          </a:prstGeo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9FC40A-9097-99BD-31C7-22F8A1B10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Instructions slide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5307B-62D5-A2FA-0E9C-E7D5F81CB830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3773843-5075-A465-123E-D681549C1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E7E14B-A355-E3DD-A5B0-62C4E720AB4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68735" y="1488690"/>
            <a:ext cx="3654530" cy="2055673"/>
          </a:xfrm>
          <a:prstGeom prst="roundRect">
            <a:avLst>
              <a:gd name="adj" fmla="val 3022"/>
            </a:avLst>
          </a:prstGeo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BDF3E4C-83A4-D88C-ED2A-1212317E6F3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80270" y="1488690"/>
            <a:ext cx="3654530" cy="2055673"/>
          </a:xfrm>
          <a:prstGeom prst="roundRect">
            <a:avLst>
              <a:gd name="adj" fmla="val 3022"/>
            </a:avLst>
          </a:prstGeo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FB7F-377B-954F-4AA7-56ECC89D2F1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80374" y="3692873"/>
            <a:ext cx="3654423" cy="2055674"/>
          </a:xfrm>
        </p:spPr>
        <p:txBody>
          <a:bodyPr rIns="182880"/>
          <a:lstStyle>
            <a:lvl1pPr>
              <a:defRPr sz="1400" b="0" i="0">
                <a:latin typeface="Zebra Sans" pitchFamily="2" charset="77"/>
              </a:defRPr>
            </a:lvl1pPr>
            <a:lvl2pPr>
              <a:defRPr sz="1200" b="0" i="0">
                <a:latin typeface="Zebra Sans" pitchFamily="2" charset="77"/>
              </a:defRPr>
            </a:lvl2pPr>
            <a:lvl3pPr>
              <a:defRPr sz="1000" b="0" i="0">
                <a:latin typeface="Zebra Sans" pitchFamily="2" charset="77"/>
              </a:defRPr>
            </a:lvl3pPr>
            <a:lvl4pPr>
              <a:defRPr sz="1000" b="0" i="0">
                <a:latin typeface="Zebra Sans" pitchFamily="2" charset="77"/>
              </a:defRPr>
            </a:lvl4pPr>
            <a:lvl5pPr>
              <a:defRPr sz="1000" b="0" i="0"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E167D8E-E9BA-6B87-8F7D-2464E74EF73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68735" y="3692873"/>
            <a:ext cx="3654423" cy="2055674"/>
          </a:xfrm>
        </p:spPr>
        <p:txBody>
          <a:bodyPr rIns="182880"/>
          <a:lstStyle>
            <a:lvl1pPr>
              <a:defRPr sz="1400" b="0" i="0">
                <a:latin typeface="Zebra Sans" pitchFamily="2" charset="77"/>
              </a:defRPr>
            </a:lvl1pPr>
            <a:lvl2pPr>
              <a:defRPr sz="1200" b="0" i="0">
                <a:latin typeface="Zebra Sans" pitchFamily="2" charset="77"/>
              </a:defRPr>
            </a:lvl2pPr>
            <a:lvl3pPr>
              <a:defRPr sz="1000" b="0" i="0">
                <a:latin typeface="Zebra Sans" pitchFamily="2" charset="77"/>
              </a:defRPr>
            </a:lvl3pPr>
            <a:lvl4pPr>
              <a:defRPr sz="1000" b="0" i="0">
                <a:latin typeface="Zebra Sans" pitchFamily="2" charset="77"/>
              </a:defRPr>
            </a:lvl4pPr>
            <a:lvl5pPr>
              <a:defRPr sz="1000" b="0" i="0"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395736-6BD2-43A6-BA40-8E3A9467B0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096" y="3692873"/>
            <a:ext cx="3654423" cy="2055674"/>
          </a:xfrm>
        </p:spPr>
        <p:txBody>
          <a:bodyPr rIns="182880"/>
          <a:lstStyle>
            <a:lvl1pPr>
              <a:defRPr sz="1400" b="0" i="0">
                <a:latin typeface="Zebra Sans" pitchFamily="2" charset="77"/>
              </a:defRPr>
            </a:lvl1pPr>
            <a:lvl2pPr>
              <a:defRPr sz="1200" b="0" i="0">
                <a:latin typeface="Zebra Sans" pitchFamily="2" charset="77"/>
              </a:defRPr>
            </a:lvl2pPr>
            <a:lvl3pPr>
              <a:defRPr sz="1000" b="0" i="0">
                <a:latin typeface="Zebra Sans" pitchFamily="2" charset="77"/>
              </a:defRPr>
            </a:lvl3pPr>
            <a:lvl4pPr>
              <a:defRPr sz="1000" b="0" i="0">
                <a:latin typeface="Zebra Sans" pitchFamily="2" charset="77"/>
              </a:defRPr>
            </a:lvl4pPr>
            <a:lvl5pPr>
              <a:defRPr sz="1000" b="0" i="0"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3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ress Guide Templat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5B82C53-1012-3481-1D8B-9A973A6A63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1488690"/>
            <a:ext cx="3654530" cy="2055673"/>
          </a:xfrm>
          <a:prstGeom prst="roundRect">
            <a:avLst>
              <a:gd name="adj" fmla="val 3022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9FC40A-9097-99BD-31C7-22F8A1B10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Express guide to getting started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5307B-62D5-A2FA-0E9C-E7D5F81CB830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3773843-5075-A465-123E-D681549C1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E7E14B-A355-E3DD-A5B0-62C4E720AB4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68735" y="1488690"/>
            <a:ext cx="3654530" cy="2055673"/>
          </a:xfrm>
          <a:prstGeom prst="roundRect">
            <a:avLst>
              <a:gd name="adj" fmla="val 3022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BDF3E4C-83A4-D88C-ED2A-1212317E6F3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80270" y="1488690"/>
            <a:ext cx="3654530" cy="2055673"/>
          </a:xfrm>
          <a:prstGeom prst="roundRect">
            <a:avLst>
              <a:gd name="adj" fmla="val 3022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FB7F-377B-954F-4AA7-56ECC89D2F1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80374" y="3692873"/>
            <a:ext cx="3654423" cy="2055674"/>
          </a:xfrm>
        </p:spPr>
        <p:txBody>
          <a:bodyPr rIns="182880"/>
          <a:lstStyle>
            <a:lvl1pPr>
              <a:defRPr sz="1400"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E167D8E-E9BA-6B87-8F7D-2464E74EF73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68735" y="3692873"/>
            <a:ext cx="3654423" cy="2055674"/>
          </a:xfrm>
        </p:spPr>
        <p:txBody>
          <a:bodyPr rIns="182880"/>
          <a:lstStyle>
            <a:lvl1pPr>
              <a:defRPr sz="1400"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395736-6BD2-43A6-BA40-8E3A9467B0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096" y="3692873"/>
            <a:ext cx="3654423" cy="2055674"/>
          </a:xfrm>
        </p:spPr>
        <p:txBody>
          <a:bodyPr rIns="182880"/>
          <a:lstStyle>
            <a:lvl1pPr>
              <a:defRPr sz="1400" b="0" i="0">
                <a:solidFill>
                  <a:schemeClr val="bg1"/>
                </a:solidFill>
                <a:latin typeface="Zebra Sans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bg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bg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bg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1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ing This Templa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5B82C53-1012-3481-1D8B-9A973A6A63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199" y="1488690"/>
            <a:ext cx="5559171" cy="3127033"/>
          </a:xfrm>
          <a:prstGeom prst="roundRect">
            <a:avLst>
              <a:gd name="adj" fmla="val 3022"/>
            </a:avLst>
          </a:prstGeo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9FC40A-9097-99BD-31C7-22F8A1B10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Instructions slide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5307B-62D5-A2FA-0E9C-E7D5F81CB830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D3773843-5075-A465-123E-D681549C1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E7E14B-A355-E3DD-A5B0-62C4E720AB4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89914" y="1488690"/>
            <a:ext cx="5559172" cy="3127034"/>
          </a:xfrm>
          <a:prstGeom prst="roundRect">
            <a:avLst>
              <a:gd name="adj" fmla="val 3022"/>
            </a:avLst>
          </a:prstGeo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9F82F22-492A-4BD8-386C-045EE9CE59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7201" y="4872038"/>
            <a:ext cx="7822276" cy="1128712"/>
          </a:xfrm>
        </p:spPr>
        <p:txBody>
          <a:bodyPr/>
          <a:lstStyle>
            <a:lvl1pPr>
              <a:defRPr b="0" i="0">
                <a:latin typeface="Zebra Sans" pitchFamily="2" charset="77"/>
              </a:defRPr>
            </a:lvl1pPr>
            <a:lvl2pPr>
              <a:defRPr b="0" i="0">
                <a:latin typeface="Zebra Sans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577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ing This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399" y="6354482"/>
            <a:ext cx="4724398" cy="1828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DD4FF-C1DD-1896-43A4-C6CD3CCD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488676"/>
            <a:ext cx="3892063" cy="388620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defRPr sz="105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033B31-7DAC-4804-47CC-5FFFDDCE7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86C1C-718B-4C8E-F5E4-24DBEDCF48D9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29DF315-2882-26A4-1918-C1D4E53BB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Instructions slide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C36412C-269F-232D-F68A-467CA6A818F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40309" y="1488689"/>
            <a:ext cx="6908777" cy="3886187"/>
          </a:xfrm>
          <a:prstGeom prst="roundRect">
            <a:avLst>
              <a:gd name="adj" fmla="val 3022"/>
            </a:avLst>
          </a:prstGeo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bIns="914400" anchor="ctr" anchorCtr="0"/>
          <a:lstStyle>
            <a:lvl1pPr algn="ctr"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438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2244440"/>
            <a:ext cx="3454401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070A2D1-5F89-5D79-47C0-F71E0A8F9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796" y="2244440"/>
            <a:ext cx="3454402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E3B23-D2E1-12F1-F878-E41044767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0394" y="2244440"/>
            <a:ext cx="3454403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8CC647-C0D8-8D6A-3298-1B61F5B6F018}"/>
              </a:ext>
            </a:extLst>
          </p:cNvPr>
          <p:cNvSpPr txBox="1">
            <a:spLocks/>
          </p:cNvSpPr>
          <p:nvPr userDrawn="1"/>
        </p:nvSpPr>
        <p:spPr>
          <a:xfrm>
            <a:off x="457200" y="492213"/>
            <a:ext cx="11277600" cy="369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r>
              <a:rPr lang="en-US" sz="4200"/>
              <a:t>Identify your foundational elements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93BD20-C722-0B45-BA95-C04B73510D2E}"/>
              </a:ext>
            </a:extLst>
          </p:cNvPr>
          <p:cNvSpPr txBox="1">
            <a:spLocks/>
          </p:cNvSpPr>
          <p:nvPr userDrawn="1"/>
        </p:nvSpPr>
        <p:spPr>
          <a:xfrm>
            <a:off x="457200" y="1014984"/>
            <a:ext cx="11277600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5pPr>
            <a:lvl6pPr marL="460375" indent="-117475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/>
            </a:lvl6pPr>
            <a:lvl7pPr marL="2971800" indent="-5127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/>
            </a:lvl7pPr>
            <a:lvl8pPr marL="3429000" indent="-2511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Step 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264C5E-B09F-7B75-22B2-F1DA09CBEA81}"/>
              </a:ext>
            </a:extLst>
          </p:cNvPr>
          <p:cNvSpPr txBox="1">
            <a:spLocks/>
          </p:cNvSpPr>
          <p:nvPr userDrawn="1"/>
        </p:nvSpPr>
        <p:spPr>
          <a:xfrm>
            <a:off x="10248405" y="597137"/>
            <a:ext cx="1498270" cy="174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1000"/>
              <a:t>Presentation planner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BCB5E4-9B84-FCDB-9D25-06FA4A2316B5}"/>
              </a:ext>
            </a:extLst>
          </p:cNvPr>
          <p:cNvSpPr txBox="1">
            <a:spLocks/>
          </p:cNvSpPr>
          <p:nvPr userDrawn="1"/>
        </p:nvSpPr>
        <p:spPr>
          <a:xfrm>
            <a:off x="457197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 is the goal of my presentation?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9E389A0-74FE-DC54-48C3-3F4F1965E686}"/>
              </a:ext>
            </a:extLst>
          </p:cNvPr>
          <p:cNvSpPr txBox="1">
            <a:spLocks/>
          </p:cNvSpPr>
          <p:nvPr userDrawn="1"/>
        </p:nvSpPr>
        <p:spPr>
          <a:xfrm>
            <a:off x="4368796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Who is the audience?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8FBDA8C-08E3-66B1-6B74-49486C5994B4}"/>
              </a:ext>
            </a:extLst>
          </p:cNvPr>
          <p:cNvSpPr txBox="1">
            <a:spLocks/>
          </p:cNvSpPr>
          <p:nvPr userDrawn="1"/>
        </p:nvSpPr>
        <p:spPr>
          <a:xfrm>
            <a:off x="8280394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 is my desired outcome</a:t>
            </a:r>
          </a:p>
        </p:txBody>
      </p:sp>
    </p:spTree>
    <p:extLst>
      <p:ext uri="{BB962C8B-B14F-4D97-AF65-F5344CB8AC3E}">
        <p14:creationId xmlns:p14="http://schemas.microsoft.com/office/powerpoint/2010/main" val="31813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2244440"/>
            <a:ext cx="3454401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070A2D1-5F89-5D79-47C0-F71E0A8F9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796" y="2244440"/>
            <a:ext cx="3454402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E3B23-D2E1-12F1-F878-E41044767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0394" y="2244440"/>
            <a:ext cx="3454403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8CC647-C0D8-8D6A-3298-1B61F5B6F018}"/>
              </a:ext>
            </a:extLst>
          </p:cNvPr>
          <p:cNvSpPr txBox="1">
            <a:spLocks/>
          </p:cNvSpPr>
          <p:nvPr userDrawn="1"/>
        </p:nvSpPr>
        <p:spPr>
          <a:xfrm>
            <a:off x="457200" y="492213"/>
            <a:ext cx="11277600" cy="533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r>
              <a:rPr lang="en-US" sz="4200"/>
              <a:t>Plan your content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0F916D-B67D-1935-FE78-2069873E51AB}"/>
              </a:ext>
            </a:extLst>
          </p:cNvPr>
          <p:cNvSpPr txBox="1">
            <a:spLocks/>
          </p:cNvSpPr>
          <p:nvPr userDrawn="1"/>
        </p:nvSpPr>
        <p:spPr>
          <a:xfrm>
            <a:off x="457197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 is my main idea?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264C5E-B09F-7B75-22B2-F1DA09CBEA81}"/>
              </a:ext>
            </a:extLst>
          </p:cNvPr>
          <p:cNvSpPr txBox="1">
            <a:spLocks/>
          </p:cNvSpPr>
          <p:nvPr userDrawn="1"/>
        </p:nvSpPr>
        <p:spPr>
          <a:xfrm>
            <a:off x="10248405" y="597137"/>
            <a:ext cx="1498270" cy="174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1000"/>
              <a:t>Presentation planner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E1079-2545-490E-69CA-62CBFEA526DC}"/>
              </a:ext>
            </a:extLst>
          </p:cNvPr>
          <p:cNvSpPr txBox="1">
            <a:spLocks/>
          </p:cNvSpPr>
          <p:nvPr userDrawn="1"/>
        </p:nvSpPr>
        <p:spPr>
          <a:xfrm>
            <a:off x="4368796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 information do I </a:t>
            </a:r>
            <a:br>
              <a:rPr lang="en-US" sz="1400" b="0" i="0" cap="none" dirty="0">
                <a:latin typeface="Zebra Sans" pitchFamily="2" charset="77"/>
              </a:rPr>
            </a:br>
            <a:r>
              <a:rPr lang="en-US" sz="1400" b="0" i="0" cap="none" dirty="0">
                <a:latin typeface="Zebra Sans" pitchFamily="2" charset="77"/>
              </a:rPr>
              <a:t>need to support that idea?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D120A8-76FE-7B6F-52CB-6534FFD253D5}"/>
              </a:ext>
            </a:extLst>
          </p:cNvPr>
          <p:cNvSpPr txBox="1">
            <a:spLocks/>
          </p:cNvSpPr>
          <p:nvPr userDrawn="1"/>
        </p:nvSpPr>
        <p:spPr>
          <a:xfrm>
            <a:off x="8280394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What other content </a:t>
            </a:r>
            <a:br>
              <a:rPr lang="en-US" b="0" i="0" dirty="0">
                <a:latin typeface="Zebra Sans" pitchFamily="2" charset="77"/>
              </a:rPr>
            </a:br>
            <a:r>
              <a:rPr lang="en-US" b="0" i="0" dirty="0">
                <a:latin typeface="Zebra Sans" pitchFamily="2" charset="77"/>
              </a:rPr>
              <a:t>mandatories do I have?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F8D6C-C6E0-B3B7-4B80-4B5A2C40236B}"/>
              </a:ext>
            </a:extLst>
          </p:cNvPr>
          <p:cNvSpPr txBox="1"/>
          <p:nvPr userDrawn="1"/>
        </p:nvSpPr>
        <p:spPr>
          <a:xfrm>
            <a:off x="3930732" y="76239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90F88D-9C75-D502-A11B-AB5156F49DD0}"/>
              </a:ext>
            </a:extLst>
          </p:cNvPr>
          <p:cNvSpPr txBox="1">
            <a:spLocks/>
          </p:cNvSpPr>
          <p:nvPr userDrawn="1"/>
        </p:nvSpPr>
        <p:spPr>
          <a:xfrm>
            <a:off x="457200" y="1014984"/>
            <a:ext cx="11277600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5pPr>
            <a:lvl6pPr marL="460375" indent="-117475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/>
            </a:lvl6pPr>
            <a:lvl7pPr marL="2971800" indent="-5127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/>
            </a:lvl7pPr>
            <a:lvl8pPr marL="3429000" indent="-2511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5422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637" y="2241971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8CC647-C0D8-8D6A-3298-1B61F5B6F018}"/>
              </a:ext>
            </a:extLst>
          </p:cNvPr>
          <p:cNvSpPr txBox="1">
            <a:spLocks/>
          </p:cNvSpPr>
          <p:nvPr userDrawn="1"/>
        </p:nvSpPr>
        <p:spPr>
          <a:xfrm>
            <a:off x="457200" y="492213"/>
            <a:ext cx="112776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r>
              <a:rPr lang="en-US" sz="4200"/>
              <a:t>Outline your presentation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0F916D-B67D-1935-FE78-2069873E51AB}"/>
              </a:ext>
            </a:extLst>
          </p:cNvPr>
          <p:cNvSpPr txBox="1">
            <a:spLocks/>
          </p:cNvSpPr>
          <p:nvPr userDrawn="1"/>
        </p:nvSpPr>
        <p:spPr>
          <a:xfrm>
            <a:off x="457197" y="1647548"/>
            <a:ext cx="716676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Use this outline sheet to slot in your high-level content areas. Include spots for key messages, supporting materials and other specific content that needs to be included.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264C5E-B09F-7B75-22B2-F1DA09CBEA81}"/>
              </a:ext>
            </a:extLst>
          </p:cNvPr>
          <p:cNvSpPr txBox="1">
            <a:spLocks/>
          </p:cNvSpPr>
          <p:nvPr userDrawn="1"/>
        </p:nvSpPr>
        <p:spPr>
          <a:xfrm>
            <a:off x="10248405" y="597137"/>
            <a:ext cx="1498270" cy="174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1000"/>
              <a:t>Presentation planner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F8D6C-C6E0-B3B7-4B80-4B5A2C40236B}"/>
              </a:ext>
            </a:extLst>
          </p:cNvPr>
          <p:cNvSpPr txBox="1"/>
          <p:nvPr userDrawn="1"/>
        </p:nvSpPr>
        <p:spPr>
          <a:xfrm>
            <a:off x="3930732" y="76239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4733A3D-3B39-85ED-8CF2-F1D88E46EF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480" y="2241971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1410D71-7FCB-E6E2-6EEA-78BE70459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4323" y="2241971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0BE31F0-C6A7-05FC-2487-2272441DA9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9166" y="2241971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8F69B0D-97A2-4747-B400-7CA8B8318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74011" y="2241971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7E28AC7-5BF3-5E1E-B6A2-515BEBB9BB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637" y="3607633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41EBA66-9AA1-16C9-ECF1-783F03C1B7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59480" y="3607633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7BF8149-F7A9-7C9C-57A1-EC3815C57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4323" y="3607633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2954BB8-E414-559F-969F-2289DF8F51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9166" y="3607633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186DAE4-D171-8FC8-B4CE-E94956F6D9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74011" y="3607633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4DFBDA7-030F-99B6-D8A2-B4055C5D2D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637" y="4949545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259F070-3032-F7CE-066D-599B6045B7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59480" y="4949545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spcBef>
                <a:spcPts val="300"/>
              </a:spcBef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98BFFA5-8179-4393-383A-B170ADA1D9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64323" y="4949545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21923B7-A5C7-CEE8-E7D6-E70F14301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9166" y="4949545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C4D64BB-B033-9BD0-7793-3C899436B1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74011" y="4949545"/>
            <a:ext cx="2060786" cy="1154375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A0FC3-B465-9836-A0E2-360C55EAA239}"/>
              </a:ext>
            </a:extLst>
          </p:cNvPr>
          <p:cNvSpPr txBox="1">
            <a:spLocks/>
          </p:cNvSpPr>
          <p:nvPr userDrawn="1"/>
        </p:nvSpPr>
        <p:spPr>
          <a:xfrm>
            <a:off x="457200" y="1014984"/>
            <a:ext cx="11277600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5pPr>
            <a:lvl6pPr marL="460375" indent="-117475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/>
            </a:lvl6pPr>
            <a:lvl7pPr marL="2971800" indent="-5127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/>
            </a:lvl7pPr>
            <a:lvl8pPr marL="3429000" indent="-2511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1647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2244440"/>
            <a:ext cx="3454401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070A2D1-5F89-5D79-47C0-F71E0A8F9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796" y="2244440"/>
            <a:ext cx="3454402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E3B23-D2E1-12F1-F878-E41044767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0394" y="2244440"/>
            <a:ext cx="3454403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8CC647-C0D8-8D6A-3298-1B61F5B6F018}"/>
              </a:ext>
            </a:extLst>
          </p:cNvPr>
          <p:cNvSpPr txBox="1">
            <a:spLocks/>
          </p:cNvSpPr>
          <p:nvPr userDrawn="1"/>
        </p:nvSpPr>
        <p:spPr>
          <a:xfrm>
            <a:off x="457200" y="492213"/>
            <a:ext cx="11277600" cy="369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r>
              <a:rPr lang="en-US" sz="4200"/>
              <a:t>Set the design direction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0F916D-B67D-1935-FE78-2069873E51AB}"/>
              </a:ext>
            </a:extLst>
          </p:cNvPr>
          <p:cNvSpPr txBox="1">
            <a:spLocks/>
          </p:cNvSpPr>
          <p:nvPr userDrawn="1"/>
        </p:nvSpPr>
        <p:spPr>
          <a:xfrm>
            <a:off x="457197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 template am I using?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264C5E-B09F-7B75-22B2-F1DA09CBEA81}"/>
              </a:ext>
            </a:extLst>
          </p:cNvPr>
          <p:cNvSpPr txBox="1">
            <a:spLocks/>
          </p:cNvSpPr>
          <p:nvPr userDrawn="1"/>
        </p:nvSpPr>
        <p:spPr>
          <a:xfrm>
            <a:off x="10248405" y="597137"/>
            <a:ext cx="1498270" cy="174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1000"/>
              <a:t>Presentation planner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E1079-2545-490E-69CA-62CBFEA526DC}"/>
              </a:ext>
            </a:extLst>
          </p:cNvPr>
          <p:cNvSpPr txBox="1">
            <a:spLocks/>
          </p:cNvSpPr>
          <p:nvPr userDrawn="1"/>
        </p:nvSpPr>
        <p:spPr>
          <a:xfrm>
            <a:off x="4368796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 data do I need to visualize?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D120A8-76FE-7B6F-52CB-6534FFD253D5}"/>
              </a:ext>
            </a:extLst>
          </p:cNvPr>
          <p:cNvSpPr txBox="1">
            <a:spLocks/>
          </p:cNvSpPr>
          <p:nvPr userDrawn="1"/>
        </p:nvSpPr>
        <p:spPr>
          <a:xfrm>
            <a:off x="8280394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What other specific visuals</a:t>
            </a:r>
            <a:br>
              <a:rPr lang="en-US" b="0" i="0" dirty="0">
                <a:latin typeface="Zebra Sans" pitchFamily="2" charset="77"/>
              </a:rPr>
            </a:br>
            <a:r>
              <a:rPr lang="en-US" b="0" i="0" dirty="0">
                <a:latin typeface="Zebra Sans" pitchFamily="2" charset="77"/>
              </a:rPr>
              <a:t>do I need to find/create?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F8D6C-C6E0-B3B7-4B80-4B5A2C40236B}"/>
              </a:ext>
            </a:extLst>
          </p:cNvPr>
          <p:cNvSpPr txBox="1"/>
          <p:nvPr userDrawn="1"/>
        </p:nvSpPr>
        <p:spPr>
          <a:xfrm>
            <a:off x="3930732" y="76239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EDAFA5-CE36-FE39-7A2E-B4A364EE1E75}"/>
              </a:ext>
            </a:extLst>
          </p:cNvPr>
          <p:cNvSpPr txBox="1">
            <a:spLocks/>
          </p:cNvSpPr>
          <p:nvPr userDrawn="1"/>
        </p:nvSpPr>
        <p:spPr>
          <a:xfrm>
            <a:off x="457200" y="1014984"/>
            <a:ext cx="11277600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5pPr>
            <a:lvl6pPr marL="460375" indent="-117475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/>
            </a:lvl6pPr>
            <a:lvl7pPr marL="2971800" indent="-5127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/>
            </a:lvl7pPr>
            <a:lvl8pPr marL="3429000" indent="-2511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16704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BAF1-180A-0209-B6A4-671AE38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77682-8C9B-4780-AEB6-B0F22800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3E71FC2-8DA8-466F-0016-FE901CEE3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2244440"/>
            <a:ext cx="3454401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latin typeface="Zebra Sans" pitchFamily="2" charset="77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070A2D1-5F89-5D79-47C0-F71E0A8F9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8796" y="2244440"/>
            <a:ext cx="3454402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E3B23-D2E1-12F1-F878-E41044767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80394" y="2244440"/>
            <a:ext cx="3454403" cy="335181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lIns="91440" tIns="91440" rIns="91440" bIns="91440"/>
          <a:lstStyle>
            <a:lvl1pPr>
              <a:defRPr sz="1400" b="0" i="0">
                <a:solidFill>
                  <a:schemeClr val="tx1"/>
                </a:solidFill>
                <a:latin typeface="Zebra Sans" pitchFamily="2" charset="77"/>
              </a:defRPr>
            </a:lvl1pPr>
            <a:lvl2pPr marL="173038" indent="-173038">
              <a:defRPr lang="en-US" sz="1200" b="0" i="0" kern="1200" dirty="0" smtClean="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>
              <a:defRPr sz="1000" b="0" i="0">
                <a:solidFill>
                  <a:schemeClr val="tx1"/>
                </a:solidFill>
                <a:latin typeface="Zebra Sans" pitchFamily="2" charset="77"/>
              </a:defRPr>
            </a:lvl3pPr>
            <a:lvl4pPr>
              <a:defRPr sz="1000" b="0" i="0">
                <a:solidFill>
                  <a:schemeClr val="tx1"/>
                </a:solidFill>
                <a:latin typeface="Zebra Sans" pitchFamily="2" charset="77"/>
              </a:defRPr>
            </a:lvl4pPr>
            <a:lvl5pPr>
              <a:defRPr sz="1000" b="0" i="0">
                <a:solidFill>
                  <a:schemeClr val="tx1"/>
                </a:solidFill>
                <a:latin typeface="Zebra Sans" pitchFamily="2" charset="77"/>
              </a:defRPr>
            </a:lvl5pPr>
          </a:lstStyle>
          <a:p>
            <a:pPr lvl="0"/>
            <a:r>
              <a:rPr lang="en-US" dirty="0"/>
              <a:t>Type your answer here</a:t>
            </a:r>
          </a:p>
          <a:p>
            <a:pPr marL="173038" lvl="1" indent="-1730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284CB-D7FF-A9CE-79BD-EF6FF96305C3}"/>
              </a:ext>
            </a:extLst>
          </p:cNvPr>
          <p:cNvCxnSpPr>
            <a:cxnSpLocks/>
          </p:cNvCxnSpPr>
          <p:nvPr userDrawn="1"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10A81DC-DC52-29C3-D76C-5C9D99349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2789" y="6325197"/>
            <a:ext cx="816297" cy="25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8CC647-C0D8-8D6A-3298-1B61F5B6F018}"/>
              </a:ext>
            </a:extLst>
          </p:cNvPr>
          <p:cNvSpPr txBox="1">
            <a:spLocks/>
          </p:cNvSpPr>
          <p:nvPr userDrawn="1"/>
        </p:nvSpPr>
        <p:spPr>
          <a:xfrm>
            <a:off x="457200" y="492213"/>
            <a:ext cx="11277600" cy="369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r>
              <a:rPr lang="en-US" sz="4200"/>
              <a:t>Create the presentation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0F916D-B67D-1935-FE78-2069873E51AB}"/>
              </a:ext>
            </a:extLst>
          </p:cNvPr>
          <p:cNvSpPr txBox="1">
            <a:spLocks/>
          </p:cNvSpPr>
          <p:nvPr userDrawn="1"/>
        </p:nvSpPr>
        <p:spPr>
          <a:xfrm>
            <a:off x="457197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What’s the format of the presentation?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264C5E-B09F-7B75-22B2-F1DA09CBEA81}"/>
              </a:ext>
            </a:extLst>
          </p:cNvPr>
          <p:cNvSpPr txBox="1">
            <a:spLocks/>
          </p:cNvSpPr>
          <p:nvPr userDrawn="1"/>
        </p:nvSpPr>
        <p:spPr>
          <a:xfrm>
            <a:off x="10248405" y="597137"/>
            <a:ext cx="1498270" cy="174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1000"/>
              <a:t>Presentation planner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E1079-2545-490E-69CA-62CBFEA526DC}"/>
              </a:ext>
            </a:extLst>
          </p:cNvPr>
          <p:cNvSpPr txBox="1">
            <a:spLocks/>
          </p:cNvSpPr>
          <p:nvPr userDrawn="1"/>
        </p:nvSpPr>
        <p:spPr>
          <a:xfrm>
            <a:off x="4368796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all" baseline="0">
                <a:latin typeface="Zebra Mono Medium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b="0" i="0" cap="none" dirty="0">
                <a:latin typeface="Zebra Sans" pitchFamily="2" charset="77"/>
              </a:rPr>
              <a:t>How will it be delivered?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D120A8-76FE-7B6F-52CB-6534FFD253D5}"/>
              </a:ext>
            </a:extLst>
          </p:cNvPr>
          <p:cNvSpPr txBox="1">
            <a:spLocks/>
          </p:cNvSpPr>
          <p:nvPr userDrawn="1"/>
        </p:nvSpPr>
        <p:spPr>
          <a:xfrm>
            <a:off x="8280394" y="1647548"/>
            <a:ext cx="3454401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05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300"/>
              </a:spcBef>
              <a:buFont typeface="Arial"/>
              <a:buChar char="–"/>
              <a:tabLst/>
              <a:defRPr sz="1200" b="0" i="0">
                <a:latin typeface="Zebra Sans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What support do I need?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F8D6C-C6E0-B3B7-4B80-4B5A2C40236B}"/>
              </a:ext>
            </a:extLst>
          </p:cNvPr>
          <p:cNvSpPr txBox="1"/>
          <p:nvPr userDrawn="1"/>
        </p:nvSpPr>
        <p:spPr>
          <a:xfrm>
            <a:off x="3930732" y="76239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2400"/>
              </a:spcBef>
            </a:pPr>
            <a:endParaRPr lang="en-US" b="0" i="0" dirty="0">
              <a:latin typeface="Zebra Sans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855B41-6FEA-7E6C-985E-65592167C9E5}"/>
              </a:ext>
            </a:extLst>
          </p:cNvPr>
          <p:cNvSpPr txBox="1">
            <a:spLocks/>
          </p:cNvSpPr>
          <p:nvPr userDrawn="1"/>
        </p:nvSpPr>
        <p:spPr>
          <a:xfrm>
            <a:off x="457200" y="1014984"/>
            <a:ext cx="11277600" cy="369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b="0" i="0" cap="none" baseline="0">
                <a:latin typeface="Zebra Sans" pitchFamily="2" charset="77"/>
              </a:defRPr>
            </a:lvl1pPr>
            <a:lvl2pPr marL="173038" indent="-17303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>
                <a:latin typeface="Zebra Sans" pitchFamily="2" charset="77"/>
              </a:defRPr>
            </a:lvl2pPr>
            <a:lvl3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3pPr>
            <a:lvl4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4pPr>
            <a:lvl5pPr marL="347663" indent="-174625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>
                <a:latin typeface="Zebra Sans" pitchFamily="2" charset="77"/>
              </a:defRPr>
            </a:lvl5pPr>
            <a:lvl6pPr marL="460375" indent="-117475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/>
            </a:lvl6pPr>
            <a:lvl7pPr marL="2971800" indent="-5127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/>
            </a:lvl7pPr>
            <a:lvl8pPr marL="3429000" indent="-25114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b="0" i="0" dirty="0">
                <a:latin typeface="Zebra Sans" pitchFamily="2" charset="77"/>
              </a:rPr>
              <a:t>Step 5</a:t>
            </a:r>
          </a:p>
        </p:txBody>
      </p:sp>
    </p:spTree>
    <p:extLst>
      <p:ext uri="{BB962C8B-B14F-4D97-AF65-F5344CB8AC3E}">
        <p14:creationId xmlns:p14="http://schemas.microsoft.com/office/powerpoint/2010/main" val="24614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8D2FAAD-79FF-12CF-9EFE-38A08B3B67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bIns="3200400" anchor="ctr" anchorCtr="0"/>
          <a:lstStyle>
            <a:lvl1pPr algn="ctr">
              <a:defRPr b="0" i="0">
                <a:latin typeface="Zebra Sans" pitchFamily="2" charset="77"/>
              </a:defRPr>
            </a:lvl1pPr>
          </a:lstStyle>
          <a:p>
            <a:r>
              <a:rPr lang="en-US" dirty="0"/>
              <a:t>Insert background picture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1ABB159-3589-5676-472E-C008C13CC0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106905"/>
            <a:ext cx="12192000" cy="57569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5108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 b="0" i="0">
                <a:solidFill>
                  <a:schemeClr val="tx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EE8BD-D881-16F9-1FFD-7C311E03DC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399578"/>
            <a:ext cx="9042992" cy="2792287"/>
          </a:xfrm>
        </p:spPr>
        <p:txBody>
          <a:bodyPr tIns="0" bIns="0" anchor="b" anchorCtr="0"/>
          <a:lstStyle>
            <a:lvl1pPr algn="l">
              <a:lnSpc>
                <a:spcPct val="85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Goes</a:t>
            </a:r>
            <a:br>
              <a:rPr lang="en-US"/>
            </a:br>
            <a:r>
              <a:rPr lang="en-US"/>
              <a:t>In This Spot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C9D85FF-DD70-2923-605B-92CA1E376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175702"/>
            <a:ext cx="9043416" cy="365760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Zebra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545A8ED-D903-5FAC-563D-60A0049F8F3D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60373" y="5976333"/>
            <a:ext cx="1636776" cy="512064"/>
          </a:xfrm>
          <a:custGeom>
            <a:avLst/>
            <a:gdLst>
              <a:gd name="connsiteX0" fmla="*/ 640336 w 2722469"/>
              <a:gd name="connsiteY0" fmla="*/ 467287 h 838507"/>
              <a:gd name="connsiteX1" fmla="*/ 706411 w 2722469"/>
              <a:gd name="connsiteY1" fmla="*/ 467287 h 838507"/>
              <a:gd name="connsiteX2" fmla="*/ 774198 w 2722469"/>
              <a:gd name="connsiteY2" fmla="*/ 534455 h 838507"/>
              <a:gd name="connsiteX3" fmla="*/ 774198 w 2722469"/>
              <a:gd name="connsiteY3" fmla="*/ 534596 h 838507"/>
              <a:gd name="connsiteX4" fmla="*/ 676442 w 2722469"/>
              <a:gd name="connsiteY4" fmla="*/ 631469 h 838507"/>
              <a:gd name="connsiteX5" fmla="*/ 578686 w 2722469"/>
              <a:gd name="connsiteY5" fmla="*/ 534596 h 838507"/>
              <a:gd name="connsiteX6" fmla="*/ 640003 w 2722469"/>
              <a:gd name="connsiteY6" fmla="*/ 534596 h 838507"/>
              <a:gd name="connsiteX7" fmla="*/ 640289 w 2722469"/>
              <a:gd name="connsiteY7" fmla="*/ 467334 h 838507"/>
              <a:gd name="connsiteX8" fmla="*/ 1746430 w 2722469"/>
              <a:gd name="connsiteY8" fmla="*/ 445103 h 838507"/>
              <a:gd name="connsiteX9" fmla="*/ 1746382 w 2722469"/>
              <a:gd name="connsiteY9" fmla="*/ 545287 h 838507"/>
              <a:gd name="connsiteX10" fmla="*/ 1785342 w 2722469"/>
              <a:gd name="connsiteY10" fmla="*/ 545287 h 838507"/>
              <a:gd name="connsiteX11" fmla="*/ 1785342 w 2722469"/>
              <a:gd name="connsiteY11" fmla="*/ 545240 h 838507"/>
              <a:gd name="connsiteX12" fmla="*/ 1849371 w 2722469"/>
              <a:gd name="connsiteY12" fmla="*/ 496094 h 838507"/>
              <a:gd name="connsiteX13" fmla="*/ 1825586 w 2722469"/>
              <a:gd name="connsiteY13" fmla="*/ 452719 h 838507"/>
              <a:gd name="connsiteX14" fmla="*/ 1770786 w 2722469"/>
              <a:gd name="connsiteY14" fmla="*/ 445103 h 838507"/>
              <a:gd name="connsiteX15" fmla="*/ 601187 w 2722469"/>
              <a:gd name="connsiteY15" fmla="*/ 376942 h 838507"/>
              <a:gd name="connsiteX16" fmla="*/ 601282 w 2722469"/>
              <a:gd name="connsiteY16" fmla="*/ 376942 h 838507"/>
              <a:gd name="connsiteX17" fmla="*/ 601282 w 2722469"/>
              <a:gd name="connsiteY17" fmla="*/ 377037 h 838507"/>
              <a:gd name="connsiteX18" fmla="*/ 517036 w 2722469"/>
              <a:gd name="connsiteY18" fmla="*/ 376942 h 838507"/>
              <a:gd name="connsiteX19" fmla="*/ 578686 w 2722469"/>
              <a:gd name="connsiteY19" fmla="*/ 437914 h 838507"/>
              <a:gd name="connsiteX20" fmla="*/ 578686 w 2722469"/>
              <a:gd name="connsiteY20" fmla="*/ 530443 h 838507"/>
              <a:gd name="connsiteX21" fmla="*/ 578686 w 2722469"/>
              <a:gd name="connsiteY21" fmla="*/ 534596 h 838507"/>
              <a:gd name="connsiteX22" fmla="*/ 578686 w 2722469"/>
              <a:gd name="connsiteY22" fmla="*/ 534597 h 838507"/>
              <a:gd name="connsiteX23" fmla="*/ 517036 w 2722469"/>
              <a:gd name="connsiteY23" fmla="*/ 534597 h 838507"/>
              <a:gd name="connsiteX24" fmla="*/ 0 w 2722469"/>
              <a:gd name="connsiteY24" fmla="*/ 364833 h 838507"/>
              <a:gd name="connsiteX25" fmla="*/ 393926 w 2722469"/>
              <a:gd name="connsiteY25" fmla="*/ 755304 h 838507"/>
              <a:gd name="connsiteX26" fmla="*/ 393926 w 2722469"/>
              <a:gd name="connsiteY26" fmla="*/ 838507 h 838507"/>
              <a:gd name="connsiteX27" fmla="*/ 0 w 2722469"/>
              <a:gd name="connsiteY27" fmla="*/ 448130 h 838507"/>
              <a:gd name="connsiteX28" fmla="*/ 455575 w 2722469"/>
              <a:gd name="connsiteY28" fmla="*/ 315829 h 838507"/>
              <a:gd name="connsiteX29" fmla="*/ 539726 w 2722469"/>
              <a:gd name="connsiteY29" fmla="*/ 315829 h 838507"/>
              <a:gd name="connsiteX30" fmla="*/ 591664 w 2722469"/>
              <a:gd name="connsiteY30" fmla="*/ 367473 h 838507"/>
              <a:gd name="connsiteX31" fmla="*/ 601187 w 2722469"/>
              <a:gd name="connsiteY31" fmla="*/ 376942 h 838507"/>
              <a:gd name="connsiteX32" fmla="*/ 517036 w 2722469"/>
              <a:gd name="connsiteY32" fmla="*/ 376942 h 838507"/>
              <a:gd name="connsiteX33" fmla="*/ 455528 w 2722469"/>
              <a:gd name="connsiteY33" fmla="*/ 315782 h 838507"/>
              <a:gd name="connsiteX34" fmla="*/ 455575 w 2722469"/>
              <a:gd name="connsiteY34" fmla="*/ 315829 h 838507"/>
              <a:gd name="connsiteX35" fmla="*/ 455528 w 2722469"/>
              <a:gd name="connsiteY35" fmla="*/ 315829 h 838507"/>
              <a:gd name="connsiteX36" fmla="*/ 2516015 w 2722469"/>
              <a:gd name="connsiteY36" fmla="*/ 315640 h 838507"/>
              <a:gd name="connsiteX37" fmla="*/ 2473488 w 2722469"/>
              <a:gd name="connsiteY37" fmla="*/ 451347 h 838507"/>
              <a:gd name="connsiteX38" fmla="*/ 2558496 w 2722469"/>
              <a:gd name="connsiteY38" fmla="*/ 451347 h 838507"/>
              <a:gd name="connsiteX39" fmla="*/ 2106820 w 2722469"/>
              <a:gd name="connsiteY39" fmla="*/ 270988 h 838507"/>
              <a:gd name="connsiteX40" fmla="*/ 2106820 w 2722469"/>
              <a:gd name="connsiteY40" fmla="*/ 378314 h 838507"/>
              <a:gd name="connsiteX41" fmla="*/ 2139453 w 2722469"/>
              <a:gd name="connsiteY41" fmla="*/ 378314 h 838507"/>
              <a:gd name="connsiteX42" fmla="*/ 2211426 w 2722469"/>
              <a:gd name="connsiteY42" fmla="*/ 322688 h 838507"/>
              <a:gd name="connsiteX43" fmla="*/ 2138264 w 2722469"/>
              <a:gd name="connsiteY43" fmla="*/ 270988 h 838507"/>
              <a:gd name="connsiteX44" fmla="*/ 1746478 w 2722469"/>
              <a:gd name="connsiteY44" fmla="*/ 270940 h 838507"/>
              <a:gd name="connsiteX45" fmla="*/ 1746478 w 2722469"/>
              <a:gd name="connsiteY45" fmla="*/ 369800 h 838507"/>
              <a:gd name="connsiteX46" fmla="*/ 1772831 w 2722469"/>
              <a:gd name="connsiteY46" fmla="*/ 369800 h 838507"/>
              <a:gd name="connsiteX47" fmla="*/ 1842093 w 2722469"/>
              <a:gd name="connsiteY47" fmla="*/ 320086 h 838507"/>
              <a:gd name="connsiteX48" fmla="*/ 1771499 w 2722469"/>
              <a:gd name="connsiteY48" fmla="*/ 270940 h 838507"/>
              <a:gd name="connsiteX49" fmla="*/ 477743 w 2722469"/>
              <a:gd name="connsiteY49" fmla="*/ 254716 h 838507"/>
              <a:gd name="connsiteX50" fmla="*/ 477791 w 2722469"/>
              <a:gd name="connsiteY50" fmla="*/ 254716 h 838507"/>
              <a:gd name="connsiteX51" fmla="*/ 477791 w 2722469"/>
              <a:gd name="connsiteY51" fmla="*/ 254763 h 838507"/>
              <a:gd name="connsiteX52" fmla="*/ 393877 w 2722469"/>
              <a:gd name="connsiteY52" fmla="*/ 254716 h 838507"/>
              <a:gd name="connsiteX53" fmla="*/ 455528 w 2722469"/>
              <a:gd name="connsiteY53" fmla="*/ 315829 h 838507"/>
              <a:gd name="connsiteX54" fmla="*/ 455528 w 2722469"/>
              <a:gd name="connsiteY54" fmla="*/ 534597 h 838507"/>
              <a:gd name="connsiteX55" fmla="*/ 393877 w 2722469"/>
              <a:gd name="connsiteY55" fmla="*/ 534597 h 838507"/>
              <a:gd name="connsiteX56" fmla="*/ 1999978 w 2722469"/>
              <a:gd name="connsiteY56" fmla="*/ 193840 h 838507"/>
              <a:gd name="connsiteX57" fmla="*/ 2152772 w 2722469"/>
              <a:gd name="connsiteY57" fmla="*/ 193840 h 838507"/>
              <a:gd name="connsiteX58" fmla="*/ 2316032 w 2722469"/>
              <a:gd name="connsiteY58" fmla="*/ 323445 h 838507"/>
              <a:gd name="connsiteX59" fmla="*/ 2223223 w 2722469"/>
              <a:gd name="connsiteY59" fmla="*/ 445151 h 838507"/>
              <a:gd name="connsiteX60" fmla="*/ 2223271 w 2722469"/>
              <a:gd name="connsiteY60" fmla="*/ 445151 h 838507"/>
              <a:gd name="connsiteX61" fmla="*/ 2317935 w 2722469"/>
              <a:gd name="connsiteY61" fmla="*/ 604414 h 838507"/>
              <a:gd name="connsiteX62" fmla="*/ 2452653 w 2722469"/>
              <a:gd name="connsiteY62" fmla="*/ 193840 h 838507"/>
              <a:gd name="connsiteX63" fmla="*/ 2583660 w 2722469"/>
              <a:gd name="connsiteY63" fmla="*/ 193840 h 838507"/>
              <a:gd name="connsiteX64" fmla="*/ 2722469 w 2722469"/>
              <a:gd name="connsiteY64" fmla="*/ 619503 h 838507"/>
              <a:gd name="connsiteX65" fmla="*/ 2610584 w 2722469"/>
              <a:gd name="connsiteY65" fmla="*/ 619503 h 838507"/>
              <a:gd name="connsiteX66" fmla="*/ 2584564 w 2722469"/>
              <a:gd name="connsiteY66" fmla="*/ 535733 h 838507"/>
              <a:gd name="connsiteX67" fmla="*/ 2447515 w 2722469"/>
              <a:gd name="connsiteY67" fmla="*/ 535733 h 838507"/>
              <a:gd name="connsiteX68" fmla="*/ 2421494 w 2722469"/>
              <a:gd name="connsiteY68" fmla="*/ 619503 h 838507"/>
              <a:gd name="connsiteX69" fmla="*/ 2203339 w 2722469"/>
              <a:gd name="connsiteY69" fmla="*/ 619503 h 838507"/>
              <a:gd name="connsiteX70" fmla="*/ 2106963 w 2722469"/>
              <a:gd name="connsiteY70" fmla="*/ 442975 h 838507"/>
              <a:gd name="connsiteX71" fmla="*/ 2106963 w 2722469"/>
              <a:gd name="connsiteY71" fmla="*/ 619503 h 838507"/>
              <a:gd name="connsiteX72" fmla="*/ 1999978 w 2722469"/>
              <a:gd name="connsiteY72" fmla="*/ 619503 h 838507"/>
              <a:gd name="connsiteX73" fmla="*/ 1319301 w 2722469"/>
              <a:gd name="connsiteY73" fmla="*/ 193840 h 838507"/>
              <a:gd name="connsiteX74" fmla="*/ 1587167 w 2722469"/>
              <a:gd name="connsiteY74" fmla="*/ 193840 h 838507"/>
              <a:gd name="connsiteX75" fmla="*/ 1587167 w 2722469"/>
              <a:gd name="connsiteY75" fmla="*/ 277421 h 838507"/>
              <a:gd name="connsiteX76" fmla="*/ 1422528 w 2722469"/>
              <a:gd name="connsiteY76" fmla="*/ 277421 h 838507"/>
              <a:gd name="connsiteX77" fmla="*/ 1422528 w 2722469"/>
              <a:gd name="connsiteY77" fmla="*/ 364455 h 838507"/>
              <a:gd name="connsiteX78" fmla="*/ 1562097 w 2722469"/>
              <a:gd name="connsiteY78" fmla="*/ 364455 h 838507"/>
              <a:gd name="connsiteX79" fmla="*/ 1562097 w 2722469"/>
              <a:gd name="connsiteY79" fmla="*/ 447989 h 838507"/>
              <a:gd name="connsiteX80" fmla="*/ 1422528 w 2722469"/>
              <a:gd name="connsiteY80" fmla="*/ 447989 h 838507"/>
              <a:gd name="connsiteX81" fmla="*/ 1422528 w 2722469"/>
              <a:gd name="connsiteY81" fmla="*/ 535874 h 838507"/>
              <a:gd name="connsiteX82" fmla="*/ 1587167 w 2722469"/>
              <a:gd name="connsiteY82" fmla="*/ 535874 h 838507"/>
              <a:gd name="connsiteX83" fmla="*/ 1587167 w 2722469"/>
              <a:gd name="connsiteY83" fmla="*/ 619456 h 838507"/>
              <a:gd name="connsiteX84" fmla="*/ 1319301 w 2722469"/>
              <a:gd name="connsiteY84" fmla="*/ 619456 h 838507"/>
              <a:gd name="connsiteX85" fmla="*/ 998443 w 2722469"/>
              <a:gd name="connsiteY85" fmla="*/ 193840 h 838507"/>
              <a:gd name="connsiteX86" fmla="*/ 1281864 w 2722469"/>
              <a:gd name="connsiteY86" fmla="*/ 193840 h 838507"/>
              <a:gd name="connsiteX87" fmla="*/ 1097626 w 2722469"/>
              <a:gd name="connsiteY87" fmla="*/ 535922 h 838507"/>
              <a:gd name="connsiteX88" fmla="*/ 1260743 w 2722469"/>
              <a:gd name="connsiteY88" fmla="*/ 535922 h 838507"/>
              <a:gd name="connsiteX89" fmla="*/ 1215266 w 2722469"/>
              <a:gd name="connsiteY89" fmla="*/ 619456 h 838507"/>
              <a:gd name="connsiteX90" fmla="*/ 931845 w 2722469"/>
              <a:gd name="connsiteY90" fmla="*/ 619456 h 838507"/>
              <a:gd name="connsiteX91" fmla="*/ 1116131 w 2722469"/>
              <a:gd name="connsiteY91" fmla="*/ 277421 h 838507"/>
              <a:gd name="connsiteX92" fmla="*/ 953014 w 2722469"/>
              <a:gd name="connsiteY92" fmla="*/ 277421 h 838507"/>
              <a:gd name="connsiteX93" fmla="*/ 1639493 w 2722469"/>
              <a:gd name="connsiteY93" fmla="*/ 193745 h 838507"/>
              <a:gd name="connsiteX94" fmla="*/ 1766446 w 2722469"/>
              <a:gd name="connsiteY94" fmla="*/ 193745 h 838507"/>
              <a:gd name="connsiteX95" fmla="*/ 1789909 w 2722469"/>
              <a:gd name="connsiteY95" fmla="*/ 193745 h 838507"/>
              <a:gd name="connsiteX96" fmla="*/ 1902126 w 2722469"/>
              <a:gd name="connsiteY96" fmla="*/ 214179 h 838507"/>
              <a:gd name="connsiteX97" fmla="*/ 1950980 w 2722469"/>
              <a:gd name="connsiteY97" fmla="*/ 309254 h 838507"/>
              <a:gd name="connsiteX98" fmla="*/ 1913312 w 2722469"/>
              <a:gd name="connsiteY98" fmla="*/ 390498 h 838507"/>
              <a:gd name="connsiteX99" fmla="*/ 1875150 w 2722469"/>
              <a:gd name="connsiteY99" fmla="*/ 408094 h 838507"/>
              <a:gd name="connsiteX100" fmla="*/ 1875059 w 2722469"/>
              <a:gd name="connsiteY100" fmla="*/ 408066 h 838507"/>
              <a:gd name="connsiteX101" fmla="*/ 1875106 w 2722469"/>
              <a:gd name="connsiteY101" fmla="*/ 408114 h 838507"/>
              <a:gd name="connsiteX102" fmla="*/ 1875150 w 2722469"/>
              <a:gd name="connsiteY102" fmla="*/ 408094 h 838507"/>
              <a:gd name="connsiteX103" fmla="*/ 1906401 w 2722469"/>
              <a:gd name="connsiteY103" fmla="*/ 417556 h 838507"/>
              <a:gd name="connsiteX104" fmla="*/ 1927861 w 2722469"/>
              <a:gd name="connsiteY104" fmla="*/ 432332 h 838507"/>
              <a:gd name="connsiteX105" fmla="*/ 1957592 w 2722469"/>
              <a:gd name="connsiteY105" fmla="*/ 506358 h 838507"/>
              <a:gd name="connsiteX106" fmla="*/ 1912734 w 2722469"/>
              <a:gd name="connsiteY106" fmla="*/ 599447 h 838507"/>
              <a:gd name="connsiteX107" fmla="*/ 1819688 w 2722469"/>
              <a:gd name="connsiteY107" fmla="*/ 619408 h 838507"/>
              <a:gd name="connsiteX108" fmla="*/ 1639493 w 2722469"/>
              <a:gd name="connsiteY108" fmla="*/ 619408 h 838507"/>
              <a:gd name="connsiteX109" fmla="*/ 73590 w 2722469"/>
              <a:gd name="connsiteY109" fmla="*/ 103778 h 838507"/>
              <a:gd name="connsiteX110" fmla="*/ 209069 w 2722469"/>
              <a:gd name="connsiteY110" fmla="*/ 238066 h 838507"/>
              <a:gd name="connsiteX111" fmla="*/ 209069 w 2722469"/>
              <a:gd name="connsiteY111" fmla="*/ 488478 h 838507"/>
              <a:gd name="connsiteX112" fmla="*/ 209022 w 2722469"/>
              <a:gd name="connsiteY112" fmla="*/ 488478 h 838507"/>
              <a:gd name="connsiteX113" fmla="*/ 523 w 2722469"/>
              <a:gd name="connsiteY113" fmla="*/ 281772 h 838507"/>
              <a:gd name="connsiteX114" fmla="*/ 13367 w 2722469"/>
              <a:gd name="connsiteY114" fmla="*/ 211246 h 838507"/>
              <a:gd name="connsiteX115" fmla="*/ 147466 w 2722469"/>
              <a:gd name="connsiteY115" fmla="*/ 344162 h 838507"/>
              <a:gd name="connsiteX116" fmla="*/ 147466 w 2722469"/>
              <a:gd name="connsiteY116" fmla="*/ 260439 h 838507"/>
              <a:gd name="connsiteX117" fmla="*/ 38864 w 2722469"/>
              <a:gd name="connsiteY117" fmla="*/ 152687 h 838507"/>
              <a:gd name="connsiteX118" fmla="*/ 73590 w 2722469"/>
              <a:gd name="connsiteY118" fmla="*/ 103778 h 838507"/>
              <a:gd name="connsiteX119" fmla="*/ 167873 w 2722469"/>
              <a:gd name="connsiteY119" fmla="*/ 31313 h 838507"/>
              <a:gd name="connsiteX120" fmla="*/ 332227 w 2722469"/>
              <a:gd name="connsiteY120" fmla="*/ 193840 h 838507"/>
              <a:gd name="connsiteX121" fmla="*/ 416711 w 2722469"/>
              <a:gd name="connsiteY121" fmla="*/ 193698 h 838507"/>
              <a:gd name="connsiteX122" fmla="*/ 477695 w 2722469"/>
              <a:gd name="connsiteY122" fmla="*/ 254716 h 838507"/>
              <a:gd name="connsiteX123" fmla="*/ 393877 w 2722469"/>
              <a:gd name="connsiteY123" fmla="*/ 254716 h 838507"/>
              <a:gd name="connsiteX124" fmla="*/ 393877 w 2722469"/>
              <a:gd name="connsiteY124" fmla="*/ 254669 h 838507"/>
              <a:gd name="connsiteX125" fmla="*/ 332179 w 2722469"/>
              <a:gd name="connsiteY125" fmla="*/ 254669 h 838507"/>
              <a:gd name="connsiteX126" fmla="*/ 332179 w 2722469"/>
              <a:gd name="connsiteY126" fmla="*/ 526982 h 838507"/>
              <a:gd name="connsiteX127" fmla="*/ 393877 w 2722469"/>
              <a:gd name="connsiteY127" fmla="*/ 588095 h 838507"/>
              <a:gd name="connsiteX128" fmla="*/ 393877 w 2722469"/>
              <a:gd name="connsiteY128" fmla="*/ 671439 h 838507"/>
              <a:gd name="connsiteX129" fmla="*/ 270624 w 2722469"/>
              <a:gd name="connsiteY129" fmla="*/ 549308 h 838507"/>
              <a:gd name="connsiteX130" fmla="*/ 270624 w 2722469"/>
              <a:gd name="connsiteY130" fmla="*/ 215977 h 838507"/>
              <a:gd name="connsiteX131" fmla="*/ 116688 w 2722469"/>
              <a:gd name="connsiteY131" fmla="*/ 63336 h 838507"/>
              <a:gd name="connsiteX132" fmla="*/ 167873 w 2722469"/>
              <a:gd name="connsiteY132" fmla="*/ 31313 h 838507"/>
              <a:gd name="connsiteX133" fmla="*/ 332322 w 2722469"/>
              <a:gd name="connsiteY133" fmla="*/ 0 h 838507"/>
              <a:gd name="connsiteX134" fmla="*/ 430078 w 2722469"/>
              <a:gd name="connsiteY134" fmla="*/ 96873 h 838507"/>
              <a:gd name="connsiteX135" fmla="*/ 430078 w 2722469"/>
              <a:gd name="connsiteY135" fmla="*/ 96920 h 838507"/>
              <a:gd name="connsiteX136" fmla="*/ 332322 w 2722469"/>
              <a:gd name="connsiteY136" fmla="*/ 193793 h 83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722469" h="838507">
                <a:moveTo>
                  <a:pt x="640336" y="467287"/>
                </a:moveTo>
                <a:lnTo>
                  <a:pt x="706411" y="467287"/>
                </a:lnTo>
                <a:lnTo>
                  <a:pt x="774198" y="534455"/>
                </a:lnTo>
                <a:lnTo>
                  <a:pt x="774198" y="534596"/>
                </a:lnTo>
                <a:cubicBezTo>
                  <a:pt x="774198" y="588094"/>
                  <a:pt x="730481" y="631469"/>
                  <a:pt x="676442" y="631469"/>
                </a:cubicBezTo>
                <a:cubicBezTo>
                  <a:pt x="622403" y="631469"/>
                  <a:pt x="578686" y="588141"/>
                  <a:pt x="578686" y="534596"/>
                </a:cubicBezTo>
                <a:lnTo>
                  <a:pt x="640003" y="534596"/>
                </a:lnTo>
                <a:lnTo>
                  <a:pt x="640289" y="467334"/>
                </a:lnTo>
                <a:close/>
                <a:moveTo>
                  <a:pt x="1746430" y="445103"/>
                </a:moveTo>
                <a:cubicBezTo>
                  <a:pt x="1746430" y="445103"/>
                  <a:pt x="1746382" y="545287"/>
                  <a:pt x="1746382" y="545287"/>
                </a:cubicBezTo>
                <a:lnTo>
                  <a:pt x="1785342" y="545287"/>
                </a:lnTo>
                <a:lnTo>
                  <a:pt x="1785342" y="545240"/>
                </a:lnTo>
                <a:cubicBezTo>
                  <a:pt x="1830200" y="545240"/>
                  <a:pt x="1849371" y="530529"/>
                  <a:pt x="1849371" y="496094"/>
                </a:cubicBezTo>
                <a:cubicBezTo>
                  <a:pt x="1849371" y="475660"/>
                  <a:pt x="1841427" y="461044"/>
                  <a:pt x="1825586" y="452719"/>
                </a:cubicBezTo>
                <a:cubicBezTo>
                  <a:pt x="1813741" y="446333"/>
                  <a:pt x="1803133" y="445103"/>
                  <a:pt x="1770786" y="445103"/>
                </a:cubicBezTo>
                <a:close/>
                <a:moveTo>
                  <a:pt x="601187" y="376942"/>
                </a:moveTo>
                <a:lnTo>
                  <a:pt x="601282" y="376942"/>
                </a:lnTo>
                <a:lnTo>
                  <a:pt x="601282" y="377037"/>
                </a:lnTo>
                <a:close/>
                <a:moveTo>
                  <a:pt x="517036" y="376942"/>
                </a:moveTo>
                <a:lnTo>
                  <a:pt x="578686" y="437914"/>
                </a:lnTo>
                <a:cubicBezTo>
                  <a:pt x="578686" y="437914"/>
                  <a:pt x="578686" y="511937"/>
                  <a:pt x="578686" y="530443"/>
                </a:cubicBezTo>
                <a:lnTo>
                  <a:pt x="578686" y="534596"/>
                </a:lnTo>
                <a:lnTo>
                  <a:pt x="578686" y="534597"/>
                </a:lnTo>
                <a:lnTo>
                  <a:pt x="517036" y="534597"/>
                </a:lnTo>
                <a:close/>
                <a:moveTo>
                  <a:pt x="0" y="364833"/>
                </a:moveTo>
                <a:lnTo>
                  <a:pt x="393926" y="755304"/>
                </a:lnTo>
                <a:lnTo>
                  <a:pt x="393926" y="838507"/>
                </a:lnTo>
                <a:lnTo>
                  <a:pt x="0" y="448130"/>
                </a:lnTo>
                <a:close/>
                <a:moveTo>
                  <a:pt x="455575" y="315829"/>
                </a:moveTo>
                <a:lnTo>
                  <a:pt x="539726" y="315829"/>
                </a:lnTo>
                <a:cubicBezTo>
                  <a:pt x="539726" y="315829"/>
                  <a:pt x="574351" y="350259"/>
                  <a:pt x="591664" y="367473"/>
                </a:cubicBezTo>
                <a:lnTo>
                  <a:pt x="601187" y="376942"/>
                </a:lnTo>
                <a:lnTo>
                  <a:pt x="517036" y="376942"/>
                </a:lnTo>
                <a:close/>
                <a:moveTo>
                  <a:pt x="455528" y="315782"/>
                </a:moveTo>
                <a:lnTo>
                  <a:pt x="455575" y="315829"/>
                </a:lnTo>
                <a:lnTo>
                  <a:pt x="455528" y="315829"/>
                </a:lnTo>
                <a:close/>
                <a:moveTo>
                  <a:pt x="2516015" y="315640"/>
                </a:moveTo>
                <a:lnTo>
                  <a:pt x="2473488" y="451347"/>
                </a:lnTo>
                <a:lnTo>
                  <a:pt x="2558496" y="451347"/>
                </a:lnTo>
                <a:close/>
                <a:moveTo>
                  <a:pt x="2106820" y="270988"/>
                </a:moveTo>
                <a:lnTo>
                  <a:pt x="2106820" y="378314"/>
                </a:lnTo>
                <a:lnTo>
                  <a:pt x="2139453" y="378314"/>
                </a:lnTo>
                <a:cubicBezTo>
                  <a:pt x="2183598" y="378314"/>
                  <a:pt x="2211426" y="372354"/>
                  <a:pt x="2211426" y="322688"/>
                </a:cubicBezTo>
                <a:cubicBezTo>
                  <a:pt x="2211426" y="281678"/>
                  <a:pt x="2183598" y="270988"/>
                  <a:pt x="2138264" y="270988"/>
                </a:cubicBezTo>
                <a:close/>
                <a:moveTo>
                  <a:pt x="1746478" y="270940"/>
                </a:moveTo>
                <a:lnTo>
                  <a:pt x="1746478" y="369800"/>
                </a:lnTo>
                <a:lnTo>
                  <a:pt x="1772831" y="369800"/>
                </a:lnTo>
                <a:cubicBezTo>
                  <a:pt x="1821638" y="369800"/>
                  <a:pt x="1842093" y="355184"/>
                  <a:pt x="1842093" y="320086"/>
                </a:cubicBezTo>
                <a:cubicBezTo>
                  <a:pt x="1842093" y="284989"/>
                  <a:pt x="1821590" y="270940"/>
                  <a:pt x="1771499" y="270940"/>
                </a:cubicBezTo>
                <a:close/>
                <a:moveTo>
                  <a:pt x="477743" y="254716"/>
                </a:moveTo>
                <a:lnTo>
                  <a:pt x="477791" y="254716"/>
                </a:lnTo>
                <a:lnTo>
                  <a:pt x="477791" y="254763"/>
                </a:lnTo>
                <a:close/>
                <a:moveTo>
                  <a:pt x="393877" y="254716"/>
                </a:moveTo>
                <a:cubicBezTo>
                  <a:pt x="393877" y="254716"/>
                  <a:pt x="455528" y="315829"/>
                  <a:pt x="455528" y="315829"/>
                </a:cubicBezTo>
                <a:lnTo>
                  <a:pt x="455528" y="534597"/>
                </a:lnTo>
                <a:lnTo>
                  <a:pt x="393877" y="534597"/>
                </a:lnTo>
                <a:close/>
                <a:moveTo>
                  <a:pt x="1999978" y="193840"/>
                </a:moveTo>
                <a:lnTo>
                  <a:pt x="2152772" y="193840"/>
                </a:lnTo>
                <a:cubicBezTo>
                  <a:pt x="2210808" y="193840"/>
                  <a:pt x="2316032" y="207888"/>
                  <a:pt x="2316032" y="323445"/>
                </a:cubicBezTo>
                <a:cubicBezTo>
                  <a:pt x="2316032" y="377699"/>
                  <a:pt x="2287823" y="425190"/>
                  <a:pt x="2223223" y="445151"/>
                </a:cubicBezTo>
                <a:lnTo>
                  <a:pt x="2223271" y="445151"/>
                </a:lnTo>
                <a:lnTo>
                  <a:pt x="2317935" y="604414"/>
                </a:lnTo>
                <a:lnTo>
                  <a:pt x="2452653" y="193840"/>
                </a:lnTo>
                <a:lnTo>
                  <a:pt x="2583660" y="193840"/>
                </a:lnTo>
                <a:lnTo>
                  <a:pt x="2722469" y="619503"/>
                </a:lnTo>
                <a:lnTo>
                  <a:pt x="2610584" y="619503"/>
                </a:lnTo>
                <a:lnTo>
                  <a:pt x="2584564" y="535733"/>
                </a:lnTo>
                <a:lnTo>
                  <a:pt x="2447515" y="535733"/>
                </a:lnTo>
                <a:lnTo>
                  <a:pt x="2421494" y="619503"/>
                </a:lnTo>
                <a:lnTo>
                  <a:pt x="2203339" y="619503"/>
                </a:lnTo>
                <a:lnTo>
                  <a:pt x="2106963" y="442975"/>
                </a:lnTo>
                <a:lnTo>
                  <a:pt x="2106963" y="619503"/>
                </a:lnTo>
                <a:lnTo>
                  <a:pt x="1999978" y="619503"/>
                </a:lnTo>
                <a:close/>
                <a:moveTo>
                  <a:pt x="1319301" y="193840"/>
                </a:moveTo>
                <a:lnTo>
                  <a:pt x="1587167" y="193840"/>
                </a:lnTo>
                <a:lnTo>
                  <a:pt x="1587167" y="277421"/>
                </a:lnTo>
                <a:lnTo>
                  <a:pt x="1422528" y="277421"/>
                </a:lnTo>
                <a:lnTo>
                  <a:pt x="1422528" y="364455"/>
                </a:lnTo>
                <a:lnTo>
                  <a:pt x="1562097" y="364455"/>
                </a:lnTo>
                <a:lnTo>
                  <a:pt x="1562097" y="447989"/>
                </a:lnTo>
                <a:lnTo>
                  <a:pt x="1422528" y="447989"/>
                </a:lnTo>
                <a:lnTo>
                  <a:pt x="1422528" y="535874"/>
                </a:lnTo>
                <a:lnTo>
                  <a:pt x="1587167" y="535874"/>
                </a:lnTo>
                <a:lnTo>
                  <a:pt x="1587167" y="619456"/>
                </a:lnTo>
                <a:lnTo>
                  <a:pt x="1319301" y="619456"/>
                </a:lnTo>
                <a:close/>
                <a:moveTo>
                  <a:pt x="998443" y="193840"/>
                </a:moveTo>
                <a:lnTo>
                  <a:pt x="1281864" y="193840"/>
                </a:lnTo>
                <a:lnTo>
                  <a:pt x="1097626" y="535922"/>
                </a:lnTo>
                <a:lnTo>
                  <a:pt x="1260743" y="535922"/>
                </a:lnTo>
                <a:lnTo>
                  <a:pt x="1215266" y="619456"/>
                </a:lnTo>
                <a:lnTo>
                  <a:pt x="931845" y="619456"/>
                </a:lnTo>
                <a:lnTo>
                  <a:pt x="1116131" y="277421"/>
                </a:lnTo>
                <a:lnTo>
                  <a:pt x="953014" y="277421"/>
                </a:lnTo>
                <a:close/>
                <a:moveTo>
                  <a:pt x="1639493" y="193745"/>
                </a:moveTo>
                <a:cubicBezTo>
                  <a:pt x="1639493" y="193745"/>
                  <a:pt x="1724129" y="193745"/>
                  <a:pt x="1766446" y="193745"/>
                </a:cubicBezTo>
                <a:lnTo>
                  <a:pt x="1789909" y="193745"/>
                </a:lnTo>
                <a:cubicBezTo>
                  <a:pt x="1846041" y="193745"/>
                  <a:pt x="1878341" y="199468"/>
                  <a:pt x="1902126" y="214179"/>
                </a:cubicBezTo>
                <a:cubicBezTo>
                  <a:pt x="1932523" y="232059"/>
                  <a:pt x="1950980" y="268339"/>
                  <a:pt x="1950980" y="309254"/>
                </a:cubicBezTo>
                <a:cubicBezTo>
                  <a:pt x="1950980" y="331746"/>
                  <a:pt x="1943435" y="367594"/>
                  <a:pt x="1913312" y="390498"/>
                </a:cubicBezTo>
                <a:lnTo>
                  <a:pt x="1875150" y="408094"/>
                </a:lnTo>
                <a:lnTo>
                  <a:pt x="1875059" y="408066"/>
                </a:lnTo>
                <a:lnTo>
                  <a:pt x="1875106" y="408114"/>
                </a:lnTo>
                <a:lnTo>
                  <a:pt x="1875150" y="408094"/>
                </a:lnTo>
                <a:lnTo>
                  <a:pt x="1906401" y="417556"/>
                </a:lnTo>
                <a:cubicBezTo>
                  <a:pt x="1914494" y="421311"/>
                  <a:pt x="1920940" y="425947"/>
                  <a:pt x="1927861" y="432332"/>
                </a:cubicBezTo>
                <a:cubicBezTo>
                  <a:pt x="1947746" y="450212"/>
                  <a:pt x="1957592" y="475092"/>
                  <a:pt x="1957592" y="506358"/>
                </a:cubicBezTo>
                <a:cubicBezTo>
                  <a:pt x="1957592" y="545902"/>
                  <a:pt x="1941133" y="580952"/>
                  <a:pt x="1912734" y="599447"/>
                </a:cubicBezTo>
                <a:cubicBezTo>
                  <a:pt x="1890947" y="613495"/>
                  <a:pt x="1864546" y="619408"/>
                  <a:pt x="1819688" y="619408"/>
                </a:cubicBezTo>
                <a:lnTo>
                  <a:pt x="1639493" y="619408"/>
                </a:lnTo>
                <a:close/>
                <a:moveTo>
                  <a:pt x="73590" y="103778"/>
                </a:moveTo>
                <a:cubicBezTo>
                  <a:pt x="73590" y="103778"/>
                  <a:pt x="209069" y="238066"/>
                  <a:pt x="209069" y="238066"/>
                </a:cubicBezTo>
                <a:lnTo>
                  <a:pt x="209069" y="488478"/>
                </a:lnTo>
                <a:lnTo>
                  <a:pt x="209022" y="488478"/>
                </a:lnTo>
                <a:lnTo>
                  <a:pt x="523" y="281772"/>
                </a:lnTo>
                <a:cubicBezTo>
                  <a:pt x="1807" y="257270"/>
                  <a:pt x="6041" y="236505"/>
                  <a:pt x="13367" y="211246"/>
                </a:cubicBezTo>
                <a:lnTo>
                  <a:pt x="147466" y="344162"/>
                </a:lnTo>
                <a:lnTo>
                  <a:pt x="147466" y="260439"/>
                </a:lnTo>
                <a:lnTo>
                  <a:pt x="38864" y="152687"/>
                </a:lnTo>
                <a:cubicBezTo>
                  <a:pt x="47665" y="137315"/>
                  <a:pt x="60937" y="118016"/>
                  <a:pt x="73590" y="103778"/>
                </a:cubicBezTo>
                <a:close/>
                <a:moveTo>
                  <a:pt x="167873" y="31313"/>
                </a:moveTo>
                <a:lnTo>
                  <a:pt x="332227" y="193840"/>
                </a:lnTo>
                <a:lnTo>
                  <a:pt x="416711" y="193698"/>
                </a:lnTo>
                <a:lnTo>
                  <a:pt x="477695" y="254716"/>
                </a:lnTo>
                <a:lnTo>
                  <a:pt x="393877" y="254716"/>
                </a:lnTo>
                <a:lnTo>
                  <a:pt x="393877" y="254669"/>
                </a:lnTo>
                <a:lnTo>
                  <a:pt x="332179" y="254669"/>
                </a:lnTo>
                <a:lnTo>
                  <a:pt x="332179" y="526982"/>
                </a:lnTo>
                <a:lnTo>
                  <a:pt x="393877" y="588095"/>
                </a:lnTo>
                <a:lnTo>
                  <a:pt x="393877" y="671439"/>
                </a:lnTo>
                <a:lnTo>
                  <a:pt x="270624" y="549308"/>
                </a:lnTo>
                <a:lnTo>
                  <a:pt x="270624" y="215977"/>
                </a:lnTo>
                <a:lnTo>
                  <a:pt x="116688" y="63336"/>
                </a:lnTo>
                <a:cubicBezTo>
                  <a:pt x="125251" y="55815"/>
                  <a:pt x="154887" y="36705"/>
                  <a:pt x="167873" y="31313"/>
                </a:cubicBezTo>
                <a:close/>
                <a:moveTo>
                  <a:pt x="332322" y="0"/>
                </a:moveTo>
                <a:cubicBezTo>
                  <a:pt x="386361" y="0"/>
                  <a:pt x="430078" y="43328"/>
                  <a:pt x="430078" y="96873"/>
                </a:cubicBezTo>
                <a:lnTo>
                  <a:pt x="430078" y="96920"/>
                </a:lnTo>
                <a:cubicBezTo>
                  <a:pt x="430078" y="150418"/>
                  <a:pt x="386314" y="193793"/>
                  <a:pt x="332322" y="19379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 i="0">
                <a:solidFill>
                  <a:schemeClr val="bg1">
                    <a:alpha val="0"/>
                  </a:schemeClr>
                </a:solidFill>
                <a:latin typeface="Zebra Sans" pitchFamily="2" charset="77"/>
              </a:defRPr>
            </a:lvl1pPr>
            <a:lvl2pPr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tx1">
                    <a:alpha val="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8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94B6EF-7F48-AC76-27A2-BEDEAAFD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79F96-FE2A-9CA3-ACB6-941541E51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828800"/>
            <a:ext cx="11277599" cy="3886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460375" marR="0" lvl="5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460375" marR="0" lvl="5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 level</a:t>
            </a:r>
          </a:p>
          <a:p>
            <a:pPr lvl="5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0452D-8FD7-8E10-F03E-793F7DD82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6542212"/>
            <a:ext cx="457201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FF9A8E65-C170-534D-962E-73B763A1D6C4}" type="datetime1">
              <a:rPr lang="en-US" smtClean="0"/>
              <a:pPr/>
              <a:t>11/7/25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878C-EC76-AADE-75A8-FE9DA152E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399" y="6354482"/>
            <a:ext cx="8585792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1D8BE-7D43-1D9F-7341-CB2E424D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354484"/>
            <a:ext cx="457200" cy="18288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Zebra Sans" pitchFamily="2" charset="77"/>
              </a:defRPr>
            </a:lvl1pPr>
          </a:lstStyle>
          <a:p>
            <a:fld id="{1AD59F8F-821C-794D-AFBA-1518A3214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2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2" r:id="rId2"/>
    <p:sldLayoutId id="2147483751" r:id="rId3"/>
    <p:sldLayoutId id="2147483752" r:id="rId4"/>
    <p:sldLayoutId id="2147483704" r:id="rId5"/>
    <p:sldLayoutId id="2147483711" r:id="rId6"/>
    <p:sldLayoutId id="2147483753" r:id="rId7"/>
    <p:sldLayoutId id="2147483754" r:id="rId8"/>
    <p:sldLayoutId id="2147483717" r:id="rId9"/>
    <p:sldLayoutId id="2147483697" r:id="rId10"/>
    <p:sldLayoutId id="2147483726" r:id="rId11"/>
    <p:sldLayoutId id="2147483727" r:id="rId12"/>
    <p:sldLayoutId id="2147483759" r:id="rId13"/>
    <p:sldLayoutId id="2147483760" r:id="rId14"/>
    <p:sldLayoutId id="2147483733" r:id="rId15"/>
    <p:sldLayoutId id="2147483755" r:id="rId16"/>
    <p:sldLayoutId id="2147483756" r:id="rId17"/>
    <p:sldLayoutId id="2147483735" r:id="rId18"/>
    <p:sldLayoutId id="2147483660" r:id="rId19"/>
    <p:sldLayoutId id="2147483713" r:id="rId20"/>
    <p:sldLayoutId id="2147483757" r:id="rId21"/>
    <p:sldLayoutId id="2147483761" r:id="rId22"/>
    <p:sldLayoutId id="2147483758" r:id="rId23"/>
    <p:sldLayoutId id="2147483716" r:id="rId24"/>
    <p:sldLayoutId id="2147483650" r:id="rId25"/>
    <p:sldLayoutId id="2147483661" r:id="rId26"/>
    <p:sldLayoutId id="2147483662" r:id="rId27"/>
    <p:sldLayoutId id="2147483748" r:id="rId28"/>
    <p:sldLayoutId id="2147483749" r:id="rId29"/>
    <p:sldLayoutId id="2147483750" r:id="rId30"/>
    <p:sldLayoutId id="2147483747" r:id="rId31"/>
    <p:sldLayoutId id="2147483664" r:id="rId32"/>
    <p:sldLayoutId id="2147483665" r:id="rId33"/>
    <p:sldLayoutId id="2147483730" r:id="rId34"/>
    <p:sldLayoutId id="2147483731" r:id="rId35"/>
    <p:sldLayoutId id="2147483732" r:id="rId36"/>
    <p:sldLayoutId id="2147483666" r:id="rId37"/>
    <p:sldLayoutId id="2147483671" r:id="rId38"/>
    <p:sldLayoutId id="2147483667" r:id="rId39"/>
    <p:sldLayoutId id="2147483668" r:id="rId40"/>
    <p:sldLayoutId id="2147483669" r:id="rId41"/>
    <p:sldLayoutId id="2147483672" r:id="rId42"/>
    <p:sldLayoutId id="2147483673" r:id="rId43"/>
    <p:sldLayoutId id="2147483674" r:id="rId44"/>
    <p:sldLayoutId id="2147483675" r:id="rId45"/>
    <p:sldLayoutId id="2147483676" r:id="rId46"/>
    <p:sldLayoutId id="2147483718" r:id="rId47"/>
    <p:sldLayoutId id="2147483721" r:id="rId48"/>
    <p:sldLayoutId id="2147483719" r:id="rId49"/>
    <p:sldLayoutId id="2147483720" r:id="rId50"/>
    <p:sldLayoutId id="2147483723" r:id="rId51"/>
    <p:sldLayoutId id="2147483724" r:id="rId52"/>
    <p:sldLayoutId id="2147483725" r:id="rId53"/>
    <p:sldLayoutId id="2147483654" r:id="rId54"/>
    <p:sldLayoutId id="2147483655" r:id="rId55"/>
    <p:sldLayoutId id="2147483670" r:id="rId56"/>
    <p:sldLayoutId id="2147483677" r:id="rId57"/>
    <p:sldLayoutId id="2147483679" r:id="rId58"/>
    <p:sldLayoutId id="2147483678" r:id="rId59"/>
    <p:sldLayoutId id="2147483680" r:id="rId60"/>
    <p:sldLayoutId id="2147483681" r:id="rId61"/>
    <p:sldLayoutId id="2147483682" r:id="rId62"/>
    <p:sldLayoutId id="2147483683" r:id="rId63"/>
    <p:sldLayoutId id="2147483684" r:id="rId64"/>
    <p:sldLayoutId id="2147483722" r:id="rId65"/>
    <p:sldLayoutId id="2147483685" r:id="rId66"/>
    <p:sldLayoutId id="2147483686" r:id="rId67"/>
    <p:sldLayoutId id="2147483688" r:id="rId68"/>
    <p:sldLayoutId id="2147483687" r:id="rId69"/>
    <p:sldLayoutId id="2147483689" r:id="rId70"/>
    <p:sldLayoutId id="2147483691" r:id="rId71"/>
    <p:sldLayoutId id="2147483692" r:id="rId72"/>
    <p:sldLayoutId id="2147483693" r:id="rId73"/>
    <p:sldLayoutId id="2147483694" r:id="rId74"/>
    <p:sldLayoutId id="2147483695" r:id="rId75"/>
    <p:sldLayoutId id="2147483696" r:id="rId76"/>
    <p:sldLayoutId id="2147483701" r:id="rId77"/>
    <p:sldLayoutId id="2147483739" r:id="rId78"/>
    <p:sldLayoutId id="2147483736" r:id="rId79"/>
    <p:sldLayoutId id="2147483737" r:id="rId80"/>
    <p:sldLayoutId id="2147483746" r:id="rId81"/>
    <p:sldLayoutId id="2147483738" r:id="rId82"/>
    <p:sldLayoutId id="2147483745" r:id="rId83"/>
    <p:sldLayoutId id="2147483740" r:id="rId84"/>
    <p:sldLayoutId id="2147483741" r:id="rId85"/>
    <p:sldLayoutId id="2147483742" r:id="rId86"/>
    <p:sldLayoutId id="2147483743" r:id="rId87"/>
    <p:sldLayoutId id="2147483744" r:id="rId8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b="0" i="0" kern="1200" spc="0" baseline="0">
          <a:solidFill>
            <a:schemeClr val="tx1"/>
          </a:solidFill>
          <a:latin typeface="Zebra Sans Cnd Extra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Zebra Sans" pitchFamily="2" charset="77"/>
          <a:ea typeface="+mn-ea"/>
          <a:cs typeface="+mn-cs"/>
        </a:defRPr>
      </a:lvl1pPr>
      <a:lvl2pPr marL="173038" indent="-173038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Zebra Sans" pitchFamily="2" charset="77"/>
          <a:ea typeface="+mn-ea"/>
          <a:cs typeface="+mn-cs"/>
        </a:defRPr>
      </a:lvl2pPr>
      <a:lvl3pPr marL="347663" indent="-174625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–"/>
        <a:tabLst/>
        <a:defRPr sz="1400" b="0" i="0" kern="1200">
          <a:solidFill>
            <a:schemeClr val="tx1"/>
          </a:solidFill>
          <a:latin typeface="Zebra Sans" pitchFamily="2" charset="77"/>
          <a:ea typeface="+mn-ea"/>
          <a:cs typeface="+mn-cs"/>
        </a:defRPr>
      </a:lvl3pPr>
      <a:lvl4pPr marL="347663" indent="-174625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–"/>
        <a:tabLst/>
        <a:defRPr sz="1400" b="0" i="0" kern="1200">
          <a:solidFill>
            <a:schemeClr val="tx1"/>
          </a:solidFill>
          <a:latin typeface="Zebra Sans" pitchFamily="2" charset="77"/>
          <a:ea typeface="+mn-ea"/>
          <a:cs typeface="+mn-cs"/>
        </a:defRPr>
      </a:lvl4pPr>
      <a:lvl5pPr marL="347663" indent="-174625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–"/>
        <a:tabLst/>
        <a:defRPr sz="1400" b="0" i="0" kern="1200">
          <a:solidFill>
            <a:schemeClr val="tx1"/>
          </a:solidFill>
          <a:latin typeface="Zebra Sans" pitchFamily="2" charset="77"/>
          <a:ea typeface="+mn-ea"/>
          <a:cs typeface="+mn-cs"/>
        </a:defRPr>
      </a:lvl5pPr>
      <a:lvl6pPr marL="460375" indent="-1174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100" b="0" i="0" kern="1200">
          <a:solidFill>
            <a:schemeClr val="tx1"/>
          </a:solidFill>
          <a:latin typeface="Zebra Sans" pitchFamily="2" charset="77"/>
          <a:ea typeface="+mn-ea"/>
          <a:cs typeface="+mn-cs"/>
        </a:defRPr>
      </a:lvl6pPr>
      <a:lvl7pPr marL="2971800" indent="-512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511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26" Type="http://schemas.openxmlformats.org/officeDocument/2006/relationships/image" Target="../media/image101.svg"/><Relationship Id="rId39" Type="http://schemas.openxmlformats.org/officeDocument/2006/relationships/image" Target="../media/image114.png"/><Relationship Id="rId21" Type="http://schemas.openxmlformats.org/officeDocument/2006/relationships/image" Target="../media/image96.png"/><Relationship Id="rId34" Type="http://schemas.openxmlformats.org/officeDocument/2006/relationships/image" Target="../media/image109.sv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8.png"/><Relationship Id="rId38" Type="http://schemas.openxmlformats.org/officeDocument/2006/relationships/image" Target="../media/image113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1.svg"/><Relationship Id="rId20" Type="http://schemas.openxmlformats.org/officeDocument/2006/relationships/image" Target="../media/image95.sv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24" Type="http://schemas.openxmlformats.org/officeDocument/2006/relationships/image" Target="../media/image99.svg"/><Relationship Id="rId32" Type="http://schemas.openxmlformats.org/officeDocument/2006/relationships/image" Target="../media/image107.svg"/><Relationship Id="rId37" Type="http://schemas.openxmlformats.org/officeDocument/2006/relationships/image" Target="../media/image112.png"/><Relationship Id="rId40" Type="http://schemas.openxmlformats.org/officeDocument/2006/relationships/image" Target="../media/image115.sv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svg"/><Relationship Id="rId36" Type="http://schemas.openxmlformats.org/officeDocument/2006/relationships/image" Target="../media/image111.svg"/><Relationship Id="rId10" Type="http://schemas.openxmlformats.org/officeDocument/2006/relationships/image" Target="../media/image85.svg"/><Relationship Id="rId19" Type="http://schemas.openxmlformats.org/officeDocument/2006/relationships/image" Target="../media/image94.png"/><Relationship Id="rId31" Type="http://schemas.openxmlformats.org/officeDocument/2006/relationships/image" Target="../media/image106.pn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7.svg"/><Relationship Id="rId27" Type="http://schemas.openxmlformats.org/officeDocument/2006/relationships/image" Target="../media/image102.png"/><Relationship Id="rId30" Type="http://schemas.openxmlformats.org/officeDocument/2006/relationships/image" Target="../media/image105.svg"/><Relationship Id="rId35" Type="http://schemas.openxmlformats.org/officeDocument/2006/relationships/image" Target="../media/image110.png"/><Relationship Id="rId8" Type="http://schemas.openxmlformats.org/officeDocument/2006/relationships/image" Target="../media/image83.svg"/><Relationship Id="rId3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E8791-4075-A4BE-15EA-C15FBD083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48"/>
          <a:stretch/>
        </p:blipFill>
        <p:spPr>
          <a:xfrm flipV="1">
            <a:off x="3855454" y="4251715"/>
            <a:ext cx="8336545" cy="26062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5E9478-20F4-B5B0-1198-8A2AE284BE00}"/>
              </a:ext>
            </a:extLst>
          </p:cNvPr>
          <p:cNvGrpSpPr/>
          <p:nvPr/>
        </p:nvGrpSpPr>
        <p:grpSpPr>
          <a:xfrm>
            <a:off x="3331068" y="1388661"/>
            <a:ext cx="9362661" cy="5469340"/>
            <a:chOff x="2302526" y="787823"/>
            <a:chExt cx="10391203" cy="60701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AA6171-844A-DC8F-A1BB-7FB8C706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9304" t="-401" r="-11598"/>
            <a:stretch/>
          </p:blipFill>
          <p:spPr>
            <a:xfrm>
              <a:off x="6097060" y="787823"/>
              <a:ext cx="6596669" cy="6070178"/>
            </a:xfrm>
            <a:prstGeom prst="rect">
              <a:avLst/>
            </a:prstGeom>
          </p:spPr>
        </p:pic>
        <p:pic>
          <p:nvPicPr>
            <p:cNvPr id="14" name="Picture 13" descr="A black barcode scanner with two ports&#10;&#10;AI-generated content may be incorrect.">
              <a:extLst>
                <a:ext uri="{FF2B5EF4-FFF2-40B4-BE49-F238E27FC236}">
                  <a16:creationId xmlns:a16="http://schemas.microsoft.com/office/drawing/2014/main" id="{59A1913B-D8FB-1376-3904-8204AC15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2526" y="1500340"/>
              <a:ext cx="7015606" cy="5357660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32DDFBC-181D-718D-2D0B-2B0FC83B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787822"/>
            <a:ext cx="9362661" cy="2498718"/>
          </a:xfrm>
        </p:spPr>
        <p:txBody>
          <a:bodyPr/>
          <a:lstStyle/>
          <a:p>
            <a:r>
              <a:rPr lang="en-US" dirty="0"/>
              <a:t>DS82 Series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3A4E157-2966-5ED8-0F51-932A0D22D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404" y="2240525"/>
            <a:ext cx="9363456" cy="36576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Exceptional scanning. Unmatched innovation.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3200" dirty="0">
                <a:latin typeface="Zebra Sans Cnd ExtraBold" pitchFamily="2" charset="77"/>
                <a:ea typeface="+mj-ea"/>
                <a:cs typeface="+mj-cs"/>
              </a:rPr>
              <a:t>Ready for what’s ahead…</a:t>
            </a:r>
            <a:endParaRPr lang="en-US" sz="9600" dirty="0">
              <a:latin typeface="Zebra Sans Cnd ExtraBold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00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264B8-4556-5561-4F5D-522FAAAA8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ooking at her phone&#10;&#10;AI-generated content may be incorrect.">
            <a:extLst>
              <a:ext uri="{FF2B5EF4-FFF2-40B4-BE49-F238E27FC236}">
                <a16:creationId xmlns:a16="http://schemas.microsoft.com/office/drawing/2014/main" id="{DACE665F-211F-74C4-A150-6B9A30FF84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31E5C-DC26-C1A4-9D4D-5C19E035F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42781" y="2202873"/>
            <a:ext cx="4117848" cy="4042554"/>
          </a:xfrm>
          <a:solidFill>
            <a:schemeClr val="bg2">
              <a:alpha val="91325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Transportation &amp; Logistics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Shipping and receiving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Picking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Product tracking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Ticketing (airports, train, </a:t>
            </a:r>
            <a:br>
              <a:rPr lang="en-US" sz="1600" dirty="0">
                <a:latin typeface="Zebra Sans" pitchFamily="2" charset="77"/>
              </a:rPr>
            </a:br>
            <a:r>
              <a:rPr lang="en-US" sz="1600" dirty="0">
                <a:latin typeface="Zebra Sans" pitchFamily="2" charset="77"/>
              </a:rPr>
              <a:t>and bus terminals)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Postal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D4601E-B976-774B-4D64-2912B2FD5344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/>
                </a:solidFill>
                <a:latin typeface="Zebra Sans" pitchFamily="2" charset="77"/>
              </a:rPr>
              <a:pPr algn="r"/>
              <a:t>10</a:t>
            </a:fld>
            <a:endParaRPr lang="en-US" sz="800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40DDF-0C95-862F-70D1-500D2DE5BFC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/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378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E5A2F-A9E3-5D43-860B-815F5C729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in a factory&#10;&#10;AI-generated content may be incorrect.">
            <a:extLst>
              <a:ext uri="{FF2B5EF4-FFF2-40B4-BE49-F238E27FC236}">
                <a16:creationId xmlns:a16="http://schemas.microsoft.com/office/drawing/2014/main" id="{AF2A1E00-1A11-1A8F-D14A-C60CA17EF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34624" cy="697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D0173-763D-D215-4F23-6E37E7A23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2281" y="2424544"/>
            <a:ext cx="4117848" cy="2983237"/>
          </a:xfrm>
          <a:solidFill>
            <a:schemeClr val="bg2">
              <a:alpha val="91325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Light/Clean Manufacturing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Product and component tracking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Work-in-Process (WIP)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Process control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A89820-6254-76DB-8671-99A4D0EDBF85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/>
                </a:solidFill>
                <a:latin typeface="Zebra Sans" pitchFamily="2" charset="77"/>
              </a:rPr>
              <a:pPr algn="r"/>
              <a:t>11</a:t>
            </a:fld>
            <a:endParaRPr lang="en-US" sz="800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C7BCE-61FF-39AC-6C22-DE680E45917B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/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098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C98BB-E5B7-9E98-6A52-033FE153A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C18050F0-A658-9B2A-0A32-014A68DF15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3314C-1858-256D-2995-C59EBC2CF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5256" y="1976851"/>
            <a:ext cx="4117848" cy="2626856"/>
          </a:xfrm>
          <a:solidFill>
            <a:schemeClr val="bg2">
              <a:alpha val="91325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Hospitality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Check-in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Ticketing: concerts, sporting events, and more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Loyalty applications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51738-B452-DE09-EBCF-7407759A7254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/>
                </a:solidFill>
                <a:latin typeface="Zebra Sans" pitchFamily="2" charset="77"/>
              </a:rPr>
              <a:pPr algn="r"/>
              <a:t>12</a:t>
            </a:fld>
            <a:endParaRPr lang="en-US" sz="800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F9B1A-15E7-3423-EAE7-E254101ED188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/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126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42468-0701-9E8A-599B-8B3ADAAB8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computer&#10;&#10;AI-generated content may be incorrect.">
            <a:extLst>
              <a:ext uri="{FF2B5EF4-FFF2-40B4-BE49-F238E27FC236}">
                <a16:creationId xmlns:a16="http://schemas.microsoft.com/office/drawing/2014/main" id="{2AAFBC64-443D-448A-0482-B0C69A2935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F45A7-3CF1-54EC-35B3-0956AF4F66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5256" y="3429000"/>
            <a:ext cx="4117848" cy="2195945"/>
          </a:xfrm>
          <a:solidFill>
            <a:schemeClr val="bg2">
              <a:alpha val="91325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Government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Asset tracking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Document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30BD2-B9B9-1A30-ADF5-47900E40A1E5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/>
                </a:solidFill>
                <a:latin typeface="Zebra Sans" pitchFamily="2" charset="77"/>
              </a:rPr>
              <a:pPr algn="r"/>
              <a:t>13</a:t>
            </a:fld>
            <a:endParaRPr lang="en-US" sz="800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746CC-AFFC-3DED-8325-D669B05F410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/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5577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5F67D-6BDA-A74A-173B-C1E8C2D9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1C7F505A-5202-B5CE-F809-2C78A9BA3D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AC4A648-DD67-7C45-6108-47700DF25E1B}"/>
              </a:ext>
            </a:extLst>
          </p:cNvPr>
          <p:cNvSpPr txBox="1">
            <a:spLocks/>
          </p:cNvSpPr>
          <p:nvPr/>
        </p:nvSpPr>
        <p:spPr>
          <a:xfrm>
            <a:off x="574040" y="2556163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Differentiating features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5E05F97-A8B8-61E4-BF11-3D3B8272A527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barcode scanner with a green light&#10;&#10;AI-generated content may be incorrect.">
            <a:extLst>
              <a:ext uri="{FF2B5EF4-FFF2-40B4-BE49-F238E27FC236}">
                <a16:creationId xmlns:a16="http://schemas.microsoft.com/office/drawing/2014/main" id="{EC1F23CA-2051-5DA5-22E3-B616F8F343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6414" y="1794102"/>
            <a:ext cx="4267002" cy="50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3EF1B-2659-A97F-D4AE-7BC7395B7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3565ABB-5117-0EB6-F620-BDD4346A7450}"/>
              </a:ext>
            </a:extLst>
          </p:cNvPr>
          <p:cNvSpPr txBox="1">
            <a:spLocks/>
          </p:cNvSpPr>
          <p:nvPr/>
        </p:nvSpPr>
        <p:spPr>
          <a:xfrm>
            <a:off x="457200" y="2053460"/>
            <a:ext cx="3571875" cy="4166585"/>
          </a:xfrm>
          <a:prstGeom prst="roundRect">
            <a:avLst>
              <a:gd name="adj" fmla="val 5934"/>
            </a:avLst>
          </a:prstGeom>
          <a:solidFill>
            <a:schemeClr val="accent2"/>
          </a:solidFill>
          <a:ln>
            <a:noFill/>
          </a:ln>
        </p:spPr>
        <p:txBody>
          <a:bodyPr l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accent3"/>
              </a:solidFill>
            </a:endParaRPr>
          </a:p>
          <a:p>
            <a:pPr>
              <a:spcAft>
                <a:spcPts val="1000"/>
              </a:spcAft>
            </a:pPr>
            <a:endParaRPr lang="en-US" sz="2000" dirty="0">
              <a:solidFill>
                <a:schemeClr val="accent3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4EBFDD-5339-828C-2227-77DECDD72A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86424"/>
            <a:ext cx="11277600" cy="317500"/>
          </a:xfrm>
        </p:spPr>
        <p:txBody>
          <a:bodyPr/>
          <a:lstStyle/>
          <a:p>
            <a:pPr>
              <a:tabLst>
                <a:tab pos="3476625" algn="l"/>
              </a:tabLst>
            </a:pPr>
            <a:r>
              <a:rPr lang="en-US" dirty="0"/>
              <a:t>DS82 Series resets the bar for handheld scanning </a:t>
            </a: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9A90934-2204-B726-64A4-000579C2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r>
              <a:rPr lang="en-US" dirty="0"/>
              <a:t>Next-level premium scanning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1815B2-B0C2-B1EA-AFAF-88C80ACCCF10}"/>
              </a:ext>
            </a:extLst>
          </p:cNvPr>
          <p:cNvSpPr/>
          <p:nvPr/>
        </p:nvSpPr>
        <p:spPr>
          <a:xfrm>
            <a:off x="4232497" y="2053461"/>
            <a:ext cx="3474720" cy="2061339"/>
          </a:xfrm>
          <a:prstGeom prst="roundRect">
            <a:avLst>
              <a:gd name="adj" fmla="val 84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sz="20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7688E-FC79-BA3B-F388-1595F11FCAF7}"/>
              </a:ext>
            </a:extLst>
          </p:cNvPr>
          <p:cNvSpPr/>
          <p:nvPr/>
        </p:nvSpPr>
        <p:spPr>
          <a:xfrm>
            <a:off x="4445893" y="2949115"/>
            <a:ext cx="271029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Zebra Sans Bold" pitchFamily="2" charset="77"/>
                <a:ea typeface="MS PGothic" pitchFamily="34" charset="-128"/>
              </a:rPr>
              <a:t>Higher sensor resolution with an advanced 2 MP optical system</a:t>
            </a:r>
            <a:r>
              <a:rPr lang="en-US" dirty="0">
                <a:solidFill>
                  <a:schemeClr val="bg1"/>
                </a:solidFill>
                <a:latin typeface="Zebra Sans" pitchFamily="2" charset="77"/>
                <a:ea typeface="MS PGothic" pitchFamily="34" charset="-128"/>
              </a:rPr>
              <a:t> 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4C197-7ADA-5E05-3B79-889D3504168A}"/>
              </a:ext>
            </a:extLst>
          </p:cNvPr>
          <p:cNvSpPr txBox="1"/>
          <p:nvPr/>
        </p:nvSpPr>
        <p:spPr>
          <a:xfrm>
            <a:off x="4445892" y="2317848"/>
            <a:ext cx="2670542" cy="6853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accent2"/>
                </a:solidFill>
                <a:latin typeface="Zebra Sans Bold"/>
              </a:rPr>
              <a:t>2x </a:t>
            </a:r>
            <a:endParaRPr lang="en-US" sz="4400" b="1" i="0" u="none" strike="noStrike" kern="1200" cap="none" spc="0" normalizeH="0" baseline="30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Zebra Sans Bold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0D0788-CDB0-EFD8-229F-5526530F9B0A}"/>
              </a:ext>
            </a:extLst>
          </p:cNvPr>
          <p:cNvSpPr/>
          <p:nvPr/>
        </p:nvSpPr>
        <p:spPr>
          <a:xfrm>
            <a:off x="4227501" y="4310969"/>
            <a:ext cx="3479716" cy="1909077"/>
          </a:xfrm>
          <a:prstGeom prst="roundRect">
            <a:avLst>
              <a:gd name="adj" fmla="val 104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sz="20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34CBA0-71D8-11F3-AF81-CF739D79CD47}"/>
              </a:ext>
            </a:extLst>
          </p:cNvPr>
          <p:cNvSpPr/>
          <p:nvPr/>
        </p:nvSpPr>
        <p:spPr>
          <a:xfrm>
            <a:off x="7905643" y="2053460"/>
            <a:ext cx="3829157" cy="4166585"/>
          </a:xfrm>
          <a:prstGeom prst="roundRect">
            <a:avLst>
              <a:gd name="adj" fmla="val 589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spcBef>
                <a:spcPts val="300"/>
              </a:spcBef>
            </a:pPr>
            <a:endParaRPr lang="en-US" dirty="0">
              <a:solidFill>
                <a:schemeClr val="tx1"/>
              </a:solidFill>
              <a:latin typeface="Zebra Sans" pitchFamily="2" charset="77"/>
            </a:endParaRPr>
          </a:p>
          <a:p>
            <a:pPr>
              <a:spcBef>
                <a:spcPts val="300"/>
              </a:spcBef>
            </a:pPr>
            <a:endParaRPr lang="en-US" dirty="0">
              <a:solidFill>
                <a:schemeClr val="tx1"/>
              </a:solidFill>
              <a:latin typeface="Zebra Sans" pitchFamily="2" charset="77"/>
            </a:endParaRPr>
          </a:p>
          <a:p>
            <a:pPr>
              <a:spcBef>
                <a:spcPts val="300"/>
              </a:spcBef>
            </a:pPr>
            <a:endParaRPr lang="en-US" dirty="0">
              <a:solidFill>
                <a:schemeClr val="tx1"/>
              </a:solidFill>
              <a:latin typeface="Zebra Sans" pitchFamily="2" charset="77"/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Zebra Sans Bold" pitchFamily="2" charset="77"/>
              </a:rPr>
              <a:t>Faster, easier, more accurate scanning with PRZM Intelligent technology</a:t>
            </a:r>
          </a:p>
          <a:p>
            <a:pPr marL="180975" indent="-180975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Zebra Sans" pitchFamily="2" charset="77"/>
              </a:rPr>
              <a:t>Instantly capture dirty, damaged, poorly printed, shrink-wrapped, and other challenging barcodes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Zebra Sans" pitchFamily="2" charset="77"/>
              </a:rPr>
              <a:t>Easily reach barcodes on items at the bottom of a shopping cart: </a:t>
            </a:r>
            <a:r>
              <a:rPr lang="en-US" sz="1400" dirty="0">
                <a:latin typeface="Zebra Sans" pitchFamily="2" charset="77"/>
              </a:rPr>
              <a:t>28 inches </a:t>
            </a:r>
            <a:br>
              <a:rPr lang="en-US" sz="1400" dirty="0">
                <a:latin typeface="Zebra Sans" pitchFamily="2" charset="77"/>
              </a:rPr>
            </a:br>
            <a:r>
              <a:rPr lang="en-US" sz="1400" dirty="0">
                <a:latin typeface="Zebra Sans" pitchFamily="2" charset="77"/>
              </a:rPr>
              <a:t>(71 cm) for UPC codes and 20 inches (50 cm) for 2D QR codes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C5AAAE-87E1-9C0D-4EDA-8CA379E4703A}"/>
              </a:ext>
            </a:extLst>
          </p:cNvPr>
          <p:cNvSpPr/>
          <p:nvPr/>
        </p:nvSpPr>
        <p:spPr>
          <a:xfrm>
            <a:off x="4540004" y="5239704"/>
            <a:ext cx="267054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Zebra Sans Bold" pitchFamily="2" charset="77"/>
                <a:ea typeface="MS PGothic" pitchFamily="34" charset="-128"/>
              </a:rPr>
              <a:t>Capture more barcodes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ebra Sans" pitchFamily="2" charset="77"/>
                <a:ea typeface="MS PGothic" pitchFamily="34" charset="-128"/>
              </a:rPr>
              <a:t>in a single trigger </a:t>
            </a:r>
            <a:r>
              <a:rPr kumimoji="0" lang="en-US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ebra Sans" pitchFamily="2" charset="77"/>
                <a:ea typeface="MS PGothic" pitchFamily="34" charset="-128"/>
              </a:rPr>
              <a:t>pul</a:t>
            </a:r>
            <a:r>
              <a:rPr lang="en-US" dirty="0">
                <a:solidFill>
                  <a:schemeClr val="bg1"/>
                </a:solidFill>
                <a:latin typeface="Zebra Sans" pitchFamily="2" charset="77"/>
                <a:ea typeface="MS PGothic" pitchFamily="34" charset="-128"/>
              </a:rPr>
              <a:t>l to boost productivity 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2F1AD-EED7-FFD0-31ED-1943EDB75030}"/>
              </a:ext>
            </a:extLst>
          </p:cNvPr>
          <p:cNvSpPr txBox="1"/>
          <p:nvPr/>
        </p:nvSpPr>
        <p:spPr>
          <a:xfrm>
            <a:off x="4540004" y="4503957"/>
            <a:ext cx="3338721" cy="7493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ts val="2940"/>
              </a:lnSpc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Zebra Sans Bold"/>
                <a:ea typeface="MS PGothic"/>
              </a:rPr>
              <a:t>Enhanced scan performance</a:t>
            </a:r>
            <a:endParaRPr lang="en-US" sz="2800" dirty="0">
              <a:solidFill>
                <a:schemeClr val="accent2"/>
              </a:solidFill>
              <a:latin typeface="Zebra Sans Bold"/>
              <a:ea typeface="MS PGothic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ECBFE85-B5EF-1030-0687-355AB1F9B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0612" y="2317848"/>
            <a:ext cx="680484" cy="680484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3AE29726-5A7E-8C6F-D4D7-8BBC2329BA51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15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12BBD-8E40-E471-61C1-9DFA2F8CA2E6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pic>
        <p:nvPicPr>
          <p:cNvPr id="3" name="Picture 2" descr="A black barcode scanner&#10;&#10;AI-generated content may be incorrect.">
            <a:extLst>
              <a:ext uri="{FF2B5EF4-FFF2-40B4-BE49-F238E27FC236}">
                <a16:creationId xmlns:a16="http://schemas.microsoft.com/office/drawing/2014/main" id="{D03FE378-6064-3DD1-73B0-CBE3E7E3FE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9" y="2317848"/>
            <a:ext cx="3002207" cy="4540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D8B4F-AED3-9518-D765-3EFB006557AA}"/>
              </a:ext>
            </a:extLst>
          </p:cNvPr>
          <p:cNvSpPr txBox="1"/>
          <p:nvPr/>
        </p:nvSpPr>
        <p:spPr>
          <a:xfrm>
            <a:off x="-1225296" y="235915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 err="1">
              <a:latin typeface="Zebr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56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0BE94-176B-8F7A-103D-D47697ABC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D2E87B4F-F6A8-AE75-52C0-49499ED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r>
              <a:rPr lang="en-US" dirty="0"/>
              <a:t>Get ready for GS1 Digital Link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61F56AD-63F0-DAD9-662E-CE8C35849F18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16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18AD6-DBC1-F4C1-BEF1-EA95B851653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EE73D2-CD72-CF9B-EB01-A42AC271DE15}"/>
              </a:ext>
            </a:extLst>
          </p:cNvPr>
          <p:cNvGrpSpPr/>
          <p:nvPr/>
        </p:nvGrpSpPr>
        <p:grpSpPr>
          <a:xfrm>
            <a:off x="7143750" y="1441589"/>
            <a:ext cx="4591050" cy="4640589"/>
            <a:chOff x="7143750" y="1441589"/>
            <a:chExt cx="4591050" cy="4640589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61BB645-64B1-5BA3-29C4-6E9DC7F0DCE7}"/>
                </a:ext>
              </a:extLst>
            </p:cNvPr>
            <p:cNvSpPr/>
            <p:nvPr/>
          </p:nvSpPr>
          <p:spPr>
            <a:xfrm>
              <a:off x="7143750" y="1441589"/>
              <a:ext cx="4591050" cy="4640589"/>
            </a:xfrm>
            <a:prstGeom prst="roundRect">
              <a:avLst>
                <a:gd name="adj" fmla="val 589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285750" indent="-2857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  <a:latin typeface="Zebra Sans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350D5D-E8F2-E2D9-890D-ED06FD8D0A38}"/>
                </a:ext>
              </a:extLst>
            </p:cNvPr>
            <p:cNvSpPr txBox="1"/>
            <p:nvPr/>
          </p:nvSpPr>
          <p:spPr>
            <a:xfrm>
              <a:off x="7383853" y="3027752"/>
              <a:ext cx="4013200" cy="2811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indent="-180975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Zebra Sans" pitchFamily="2" charset="77"/>
                </a:rPr>
                <a:t>Fully compatible with GS1 Digital Link</a:t>
              </a:r>
            </a:p>
            <a:p>
              <a:pPr marL="180975" indent="-180975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Zebra Sans" pitchFamily="2" charset="77"/>
                </a:rPr>
                <a:t>Large scan zone easily captures both 1D and 2D codes on the same product</a:t>
              </a:r>
            </a:p>
            <a:p>
              <a:pPr marL="180975" indent="-180975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Zebra Sans" pitchFamily="2" charset="77"/>
                </a:rPr>
                <a:t>Use 123Scan to configure your scanners for GS1 Digital Link in less than a minute!</a:t>
              </a:r>
            </a:p>
            <a:p>
              <a:pPr marL="180975" indent="-180975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Zebra Sans" pitchFamily="2" charset="77"/>
                </a:rPr>
                <a:t>Support minimal disruption or full adoption—your choice</a:t>
              </a:r>
            </a:p>
            <a:p>
              <a:pPr marL="180975" indent="-180975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Zebra Sans" pitchFamily="2" charset="77"/>
                </a:rPr>
                <a:t>Developed in collaboration with GS1 standards experts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A62924-719F-173A-5A7B-D4DD5F2CD349}"/>
                </a:ext>
              </a:extLst>
            </p:cNvPr>
            <p:cNvSpPr txBox="1"/>
            <p:nvPr/>
          </p:nvSpPr>
          <p:spPr>
            <a:xfrm>
              <a:off x="7566415" y="1886948"/>
              <a:ext cx="3830638" cy="10016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300"/>
                </a:spcBef>
              </a:pPr>
              <a:r>
                <a:rPr lang="en-US" sz="3200" dirty="0">
                  <a:solidFill>
                    <a:schemeClr val="bg1"/>
                  </a:solidFill>
                  <a:latin typeface="Zebra Sans Cnd ExtraBold" pitchFamily="2" charset="77"/>
                  <a:ea typeface="+mj-ea"/>
                  <a:cs typeface="+mj-cs"/>
                </a:rPr>
                <a:t>With the DS82 Series, the future is already built-in</a:t>
              </a:r>
              <a:endParaRPr lang="en-US" sz="3200" dirty="0">
                <a:solidFill>
                  <a:schemeClr val="bg1"/>
                </a:solidFill>
                <a:latin typeface="Zebra Sans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CD4D80-FADA-B9E5-452A-2BDE148C6D42}"/>
              </a:ext>
            </a:extLst>
          </p:cNvPr>
          <p:cNvGrpSpPr/>
          <p:nvPr/>
        </p:nvGrpSpPr>
        <p:grpSpPr>
          <a:xfrm>
            <a:off x="457200" y="1671798"/>
            <a:ext cx="6172253" cy="4544834"/>
            <a:chOff x="457200" y="1671798"/>
            <a:chExt cx="6172253" cy="454483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B156A2-1A96-B7AB-1BF6-B9704C2DA52D}"/>
                </a:ext>
              </a:extLst>
            </p:cNvPr>
            <p:cNvSpPr txBox="1"/>
            <p:nvPr/>
          </p:nvSpPr>
          <p:spPr>
            <a:xfrm>
              <a:off x="457200" y="1671798"/>
              <a:ext cx="5943600" cy="4544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accent4"/>
                  </a:solidFill>
                  <a:latin typeface="Zebra Sans" pitchFamily="2" charset="77"/>
                </a:rPr>
                <a:t>The Industry is Evolving</a:t>
              </a:r>
              <a:br>
                <a:rPr lang="en-US" dirty="0">
                  <a:latin typeface="Zebra Sans" pitchFamily="2" charset="77"/>
                </a:rPr>
              </a:br>
              <a:r>
                <a:rPr lang="en-US" sz="1600" dirty="0">
                  <a:latin typeface="Zebra Sans" pitchFamily="2" charset="77"/>
                </a:rPr>
                <a:t>GS1’s Sunrise 2027 initiative marks the shift from traditional </a:t>
              </a:r>
              <a:br>
                <a:rPr lang="en-US" sz="1600" dirty="0">
                  <a:latin typeface="Zebra Sans" pitchFamily="2" charset="77"/>
                </a:rPr>
              </a:br>
              <a:r>
                <a:rPr lang="en-US" sz="1600" dirty="0">
                  <a:latin typeface="Zebra Sans" pitchFamily="2" charset="77"/>
                </a:rPr>
                <a:t>1D UPC barcodes to smarter, data-rich 2D barcodes</a:t>
              </a:r>
              <a:endParaRPr lang="en-US" dirty="0">
                <a:latin typeface="Zebra Sans" pitchFamily="2" charset="77"/>
              </a:endParaRPr>
            </a:p>
            <a:p>
              <a:pPr>
                <a:buNone/>
              </a:pPr>
              <a:endParaRPr lang="en-US" dirty="0">
                <a:latin typeface="Zebra Sans" pitchFamily="2" charset="77"/>
              </a:endParaRPr>
            </a:p>
            <a:p>
              <a:pPr>
                <a:buNone/>
              </a:pPr>
              <a:endParaRPr lang="en-US" dirty="0">
                <a:latin typeface="Zebra Sans" pitchFamily="2" charset="77"/>
              </a:endParaRPr>
            </a:p>
            <a:p>
              <a:pPr>
                <a:spcAft>
                  <a:spcPts val="400"/>
                </a:spcAft>
              </a:pPr>
              <a:r>
                <a:rPr lang="en-US" dirty="0">
                  <a:solidFill>
                    <a:schemeClr val="accent4"/>
                  </a:solidFill>
                  <a:latin typeface="Zebra Sans" pitchFamily="2" charset="77"/>
                </a:rPr>
                <a:t>Introducing GS1 Digital Link</a:t>
              </a:r>
              <a:br>
                <a:rPr lang="en-US" dirty="0">
                  <a:latin typeface="Zebra Sans" pitchFamily="2" charset="77"/>
                </a:rPr>
              </a:br>
              <a:r>
                <a:rPr lang="en-US" sz="1600" dirty="0">
                  <a:latin typeface="Zebra Sans" pitchFamily="2" charset="77"/>
                </a:rPr>
                <a:t>Adds a web-enabled layer to 2D barcodes, connecting retailers and consumers to real-time data like: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Zebra Sans" pitchFamily="2" charset="77"/>
                </a:rPr>
                <a:t>Allergens and product details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Zebra Sans" pitchFamily="2" charset="77"/>
                </a:rPr>
                <a:t>Recalls and expiration alerts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Zebra Sans" pitchFamily="2" charset="77"/>
                </a:rPr>
                <a:t>Supply chain traceability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Zebra Sans" pitchFamily="2" charset="77"/>
                </a:rPr>
                <a:t>Authentication and fraud prevention</a:t>
              </a:r>
            </a:p>
            <a:p>
              <a:pPr>
                <a:buNone/>
              </a:pPr>
              <a:endParaRPr lang="en-US" dirty="0">
                <a:latin typeface="Zebra Sans" pitchFamily="2" charset="77"/>
              </a:endParaRPr>
            </a:p>
            <a:p>
              <a:pPr>
                <a:buNone/>
              </a:pPr>
              <a:endParaRPr lang="en-US" dirty="0">
                <a:latin typeface="Zebra Sans" pitchFamily="2" charset="77"/>
              </a:endParaRPr>
            </a:p>
            <a:p>
              <a:pPr>
                <a:buNone/>
              </a:pPr>
              <a:r>
                <a:rPr lang="en-US" dirty="0">
                  <a:solidFill>
                    <a:schemeClr val="accent4"/>
                  </a:solidFill>
                  <a:latin typeface="Zebra Sans" pitchFamily="2" charset="77"/>
                </a:rPr>
                <a:t>The Impact for Retailers</a:t>
              </a:r>
              <a:br>
                <a:rPr lang="en-US" dirty="0">
                  <a:latin typeface="Zebra Sans" pitchFamily="2" charset="77"/>
                </a:rPr>
              </a:br>
              <a:r>
                <a:rPr lang="en-US" sz="1600" dirty="0">
                  <a:latin typeface="Zebra Sans" pitchFamily="2" charset="77"/>
                </a:rPr>
                <a:t>Improve efficiency, ensure product safety, and enable smarter decisions with access to richer product data at checkout</a:t>
              </a:r>
              <a:endParaRPr lang="en-US" dirty="0">
                <a:latin typeface="Zebra Sans" pitchFamily="2" charset="77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E0A5F1-F60D-A495-D075-9FE80B759728}"/>
                </a:ext>
              </a:extLst>
            </p:cNvPr>
            <p:cNvCxnSpPr>
              <a:cxnSpLocks/>
            </p:cNvCxnSpPr>
            <p:nvPr/>
          </p:nvCxnSpPr>
          <p:spPr>
            <a:xfrm>
              <a:off x="557507" y="2740981"/>
              <a:ext cx="6071946" cy="0"/>
            </a:xfrm>
            <a:prstGeom prst="line">
              <a:avLst/>
            </a:prstGeom>
            <a:ln w="9525" cap="sq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883091-88A5-FC20-8E1F-7CA00925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57507" y="5103574"/>
              <a:ext cx="6071946" cy="0"/>
            </a:xfrm>
            <a:prstGeom prst="line">
              <a:avLst/>
            </a:prstGeom>
            <a:ln w="9525" cap="sq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52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1467-26DD-720C-E248-CF96EE07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5FD140-4289-7A5C-D270-B415A54987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86423"/>
            <a:ext cx="7343775" cy="613941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Cashiers and self-checkout customers can scan virtually any barcode the first time, every time to keep lines moving and customers happy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37D4C04-F55A-A9B8-4FBF-D1535640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r>
              <a:rPr lang="en-US" dirty="0"/>
              <a:t>Capture it all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0DF5B28-A0E0-A598-605C-F7F733453E8E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17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BCB12-C994-2F85-02DD-EBEE068729D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12AC6-360E-DFF1-BC27-4424A0C3DBBF}"/>
              </a:ext>
            </a:extLst>
          </p:cNvPr>
          <p:cNvGrpSpPr/>
          <p:nvPr/>
        </p:nvGrpSpPr>
        <p:grpSpPr>
          <a:xfrm>
            <a:off x="5315710" y="2298667"/>
            <a:ext cx="6596925" cy="3888615"/>
            <a:chOff x="5053800" y="2039900"/>
            <a:chExt cx="6050832" cy="3566716"/>
          </a:xfrm>
        </p:grpSpPr>
        <p:pic>
          <p:nvPicPr>
            <p:cNvPr id="28" name="Picture 27" descr="A shelf with many items on it&#10;&#10;AI-generated content may be incorrect.">
              <a:extLst>
                <a:ext uri="{FF2B5EF4-FFF2-40B4-BE49-F238E27FC236}">
                  <a16:creationId xmlns:a16="http://schemas.microsoft.com/office/drawing/2014/main" id="{50E3E19C-6B6E-1A9E-6FC4-F697013DD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/>
          </p:blipFill>
          <p:spPr>
            <a:xfrm>
              <a:off x="5053800" y="2039900"/>
              <a:ext cx="1843484" cy="3566715"/>
            </a:xfrm>
            <a:prstGeom prst="roundRect">
              <a:avLst>
                <a:gd name="adj" fmla="val 12017"/>
              </a:avLst>
            </a:prstGeom>
          </p:spPr>
        </p:pic>
        <p:pic>
          <p:nvPicPr>
            <p:cNvPr id="25" name="Picture 24" descr="A picture containing indoor, cake, table&#10;&#10;Description automatically generated">
              <a:extLst>
                <a:ext uri="{FF2B5EF4-FFF2-40B4-BE49-F238E27FC236}">
                  <a16:creationId xmlns:a16="http://schemas.microsoft.com/office/drawing/2014/main" id="{B1E969A4-3EFE-9480-B1B4-2A9A1660E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8323735" y="3677586"/>
              <a:ext cx="2780897" cy="1929030"/>
            </a:xfrm>
            <a:prstGeom prst="roundRect">
              <a:avLst>
                <a:gd name="adj" fmla="val 11907"/>
              </a:avLst>
            </a:prstGeom>
            <a:solidFill>
              <a:schemeClr val="bg1"/>
            </a:solidFill>
          </p:spPr>
        </p:pic>
        <p:pic>
          <p:nvPicPr>
            <p:cNvPr id="18" name="Picture 17" descr="A stack of boxes with barcode on them&#10;&#10;AI-generated content may be incorrect.">
              <a:extLst>
                <a:ext uri="{FF2B5EF4-FFF2-40B4-BE49-F238E27FC236}">
                  <a16:creationId xmlns:a16="http://schemas.microsoft.com/office/drawing/2014/main" id="{A74806F3-B28A-14EB-C95C-1628F298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251" y="2039901"/>
              <a:ext cx="3403304" cy="1938763"/>
            </a:xfrm>
            <a:prstGeom prst="rect">
              <a:avLst/>
            </a:prstGeom>
          </p:spPr>
        </p:pic>
        <p:pic>
          <p:nvPicPr>
            <p:cNvPr id="30" name="Picture 29" descr="A close-up of a phone&#10;&#10;AI-generated content may be incorrect.">
              <a:extLst>
                <a:ext uri="{FF2B5EF4-FFF2-40B4-BE49-F238E27FC236}">
                  <a16:creationId xmlns:a16="http://schemas.microsoft.com/office/drawing/2014/main" id="{9DB20292-99BB-7C39-D7F8-BB464F3C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480251" y="3968933"/>
              <a:ext cx="2387600" cy="1637682"/>
            </a:xfrm>
            <a:prstGeom prst="rect">
              <a:avLst/>
            </a:prstGeom>
          </p:spPr>
        </p:pic>
        <p:pic>
          <p:nvPicPr>
            <p:cNvPr id="16" name="Picture 15" descr="A coat with a price tag on it&#10;&#10;AI-generated content may be incorrect.">
              <a:extLst>
                <a:ext uri="{FF2B5EF4-FFF2-40B4-BE49-F238E27FC236}">
                  <a16:creationId xmlns:a16="http://schemas.microsoft.com/office/drawing/2014/main" id="{540C9924-73B9-9672-6982-9D9C9F9BD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7049"/>
            <a:stretch/>
          </p:blipFill>
          <p:spPr>
            <a:xfrm>
              <a:off x="9261148" y="2039900"/>
              <a:ext cx="1843483" cy="2268567"/>
            </a:xfrm>
            <a:prstGeom prst="roundRect">
              <a:avLst>
                <a:gd name="adj" fmla="val 12792"/>
              </a:avLst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625881A-2906-E41F-F384-66B8E1BC69DA}"/>
              </a:ext>
            </a:extLst>
          </p:cNvPr>
          <p:cNvGrpSpPr/>
          <p:nvPr/>
        </p:nvGrpSpPr>
        <p:grpSpPr>
          <a:xfrm>
            <a:off x="457200" y="2249982"/>
            <a:ext cx="4591050" cy="3985986"/>
            <a:chOff x="7143750" y="1441589"/>
            <a:chExt cx="4591050" cy="4640589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391D58DD-CD1D-254B-6832-404A149AE6ED}"/>
                </a:ext>
              </a:extLst>
            </p:cNvPr>
            <p:cNvSpPr/>
            <p:nvPr/>
          </p:nvSpPr>
          <p:spPr>
            <a:xfrm>
              <a:off x="7143750" y="1441589"/>
              <a:ext cx="4591050" cy="4640589"/>
            </a:xfrm>
            <a:prstGeom prst="roundRect">
              <a:avLst>
                <a:gd name="adj" fmla="val 589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ebra Sans" pitchFamily="2" charset="77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8E51DE-D02B-EA1D-DC04-4965B3549619}"/>
                </a:ext>
              </a:extLst>
            </p:cNvPr>
            <p:cNvSpPr txBox="1"/>
            <p:nvPr/>
          </p:nvSpPr>
          <p:spPr>
            <a:xfrm>
              <a:off x="7411210" y="1463818"/>
              <a:ext cx="4013200" cy="4359579"/>
            </a:xfrm>
            <a:prstGeom prst="rect">
              <a:avLst/>
            </a:prstGeom>
            <a:noFill/>
          </p:spPr>
          <p:txBody>
            <a:bodyPr wrap="square" tIns="182880">
              <a:spAutoFit/>
            </a:bodyPr>
            <a:lstStyle/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Poorly printed and hard-to-read barcodes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Damaged and dirty barcodes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Heavy and bulky items in a shopping cart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Mobile coupons, gift cards and loyalty cards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Picklists with multiple codes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Documents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GS1 </a:t>
              </a:r>
              <a:r>
                <a:rPr lang="en-US" sz="1500" spc="-10" dirty="0" err="1">
                  <a:solidFill>
                    <a:schemeClr val="bg1"/>
                  </a:solidFill>
                  <a:latin typeface="Zebra Sans" pitchFamily="2" charset="77"/>
                </a:rPr>
                <a:t>Digimarc</a:t>
              </a: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® 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GS1 Digital Link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Driver’s license information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Wide barcodes on boxes and cartons</a:t>
              </a:r>
            </a:p>
            <a:p>
              <a:pPr marL="127000" lvl="0" indent="-127000">
                <a:spcAft>
                  <a:spcPts val="400"/>
                </a:spcAft>
                <a:buClr>
                  <a:schemeClr val="bg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Dot Code and Dotted </a:t>
              </a:r>
              <a:r>
                <a:rPr lang="en-US" sz="1500" spc="-10" dirty="0" err="1">
                  <a:solidFill>
                    <a:schemeClr val="bg1"/>
                  </a:solidFill>
                  <a:latin typeface="Zebra Sans" pitchFamily="2" charset="77"/>
                </a:rPr>
                <a:t>DataMatrix</a:t>
              </a:r>
              <a:r>
                <a:rPr lang="en-US" sz="1500" spc="-10" dirty="0">
                  <a:solidFill>
                    <a:schemeClr val="bg1"/>
                  </a:solidFill>
                  <a:latin typeface="Zebra Sans" pitchFamily="2" charset="77"/>
                </a:rPr>
                <a:t> under cellophane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02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FEFEC-5460-3D2E-B9C9-79EB241E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2BF98E2-28FD-F108-18E3-E2A54F095B38}"/>
              </a:ext>
            </a:extLst>
          </p:cNvPr>
          <p:cNvGrpSpPr/>
          <p:nvPr/>
        </p:nvGrpSpPr>
        <p:grpSpPr>
          <a:xfrm>
            <a:off x="0" y="5644324"/>
            <a:ext cx="12192000" cy="1213675"/>
            <a:chOff x="0" y="4489464"/>
            <a:chExt cx="12192000" cy="24039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B5A000-2D04-96C2-A551-69A805F25A69}"/>
                </a:ext>
              </a:extLst>
            </p:cNvPr>
            <p:cNvSpPr/>
            <p:nvPr/>
          </p:nvSpPr>
          <p:spPr>
            <a:xfrm>
              <a:off x="0" y="4503099"/>
              <a:ext cx="9313503" cy="2390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18" name="Picture 17" descr="A colorful background with black background&#10;&#10;AI-generated content may be incorrect.">
              <a:extLst>
                <a:ext uri="{FF2B5EF4-FFF2-40B4-BE49-F238E27FC236}">
                  <a16:creationId xmlns:a16="http://schemas.microsoft.com/office/drawing/2014/main" id="{38FB4034-C876-EC5A-0C7B-9620FC5B1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8800" y="4489464"/>
              <a:ext cx="5283200" cy="2403912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17D4754-7D16-FA18-7D80-0A147001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2"/>
            <a:ext cx="5192725" cy="5327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Sleek, integrated RFID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B1694-FFCF-A029-7ACD-8205FCC1C07A}"/>
              </a:ext>
            </a:extLst>
          </p:cNvPr>
          <p:cNvSpPr txBox="1"/>
          <p:nvPr/>
        </p:nvSpPr>
        <p:spPr>
          <a:xfrm>
            <a:off x="6146800" y="6527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>
              <a:latin typeface="Zebra Sans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4C695A-4B9A-65FC-FBE4-098E9A355717}"/>
              </a:ext>
            </a:extLst>
          </p:cNvPr>
          <p:cNvGrpSpPr/>
          <p:nvPr/>
        </p:nvGrpSpPr>
        <p:grpSpPr>
          <a:xfrm>
            <a:off x="5686607" y="826231"/>
            <a:ext cx="5638803" cy="4281267"/>
            <a:chOff x="6187438" y="1632800"/>
            <a:chExt cx="5638803" cy="42812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0FC06A-D7B7-6876-95F9-4014267EE28A}"/>
                </a:ext>
              </a:extLst>
            </p:cNvPr>
            <p:cNvGrpSpPr/>
            <p:nvPr/>
          </p:nvGrpSpPr>
          <p:grpSpPr>
            <a:xfrm>
              <a:off x="6187438" y="1632800"/>
              <a:ext cx="2517103" cy="1655712"/>
              <a:chOff x="457197" y="3753039"/>
              <a:chExt cx="2517103" cy="165571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0663DDA-8254-9626-4CBF-88122304B411}"/>
                  </a:ext>
                </a:extLst>
              </p:cNvPr>
              <p:cNvSpPr txBox="1"/>
              <p:nvPr/>
            </p:nvSpPr>
            <p:spPr>
              <a:xfrm>
                <a:off x="457197" y="4670087"/>
                <a:ext cx="251710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12700" lvl="0" indent="3175">
                  <a:defRPr sz="2000" b="1">
                    <a:solidFill>
                      <a:schemeClr val="tx2"/>
                    </a:solidFill>
                    <a:latin typeface="Zebra Sans Bold" pitchFamily="2" charset="77"/>
                  </a:defRPr>
                </a:lvl1pPr>
              </a:lstStyle>
              <a:p>
                <a:pPr>
                  <a:spcBef>
                    <a:spcPts val="600"/>
                  </a:spcBef>
                </a:pPr>
                <a:r>
                  <a:rPr lang="en-US" sz="1600" b="0" dirty="0">
                    <a:solidFill>
                      <a:schemeClr val="tx1"/>
                    </a:solidFill>
                    <a:latin typeface="Zebra Sans" pitchFamily="2" charset="77"/>
                  </a:rPr>
                  <a:t>RFID reading is invisible and doesn’t impact the checkout experience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77EFE1-A18B-CF01-7EC6-4861A9AFD6F3}"/>
                  </a:ext>
                </a:extLst>
              </p:cNvPr>
              <p:cNvSpPr txBox="1"/>
              <p:nvPr/>
            </p:nvSpPr>
            <p:spPr>
              <a:xfrm>
                <a:off x="457197" y="3753039"/>
                <a:ext cx="251710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accent4"/>
                    </a:solidFill>
                    <a:latin typeface="Zebra Sans Bold" pitchFamily="2" charset="77"/>
                  </a:rPr>
                  <a:t>Seamlessly integrated antenna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9748F42-766C-80F6-300C-DFBE14E56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97" y="4499018"/>
                <a:ext cx="2468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0819F2-A90F-EB14-48BB-6F6DB669725B}"/>
                </a:ext>
              </a:extLst>
            </p:cNvPr>
            <p:cNvGrpSpPr/>
            <p:nvPr/>
          </p:nvGrpSpPr>
          <p:grpSpPr>
            <a:xfrm>
              <a:off x="6196362" y="4017570"/>
              <a:ext cx="2501527" cy="1650276"/>
              <a:chOff x="3320647" y="3753039"/>
              <a:chExt cx="2501527" cy="165027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4A46DA-D03C-3BE8-38D4-D767BDBE2E10}"/>
                  </a:ext>
                </a:extLst>
              </p:cNvPr>
              <p:cNvSpPr txBox="1"/>
              <p:nvPr/>
            </p:nvSpPr>
            <p:spPr>
              <a:xfrm>
                <a:off x="3320647" y="4664651"/>
                <a:ext cx="250152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12700" lvl="0" indent="3175">
                  <a:defRPr sz="2000" b="1">
                    <a:solidFill>
                      <a:schemeClr val="tx2"/>
                    </a:solidFill>
                    <a:latin typeface="Zebra Sans Bold" pitchFamily="2" charset="77"/>
                  </a:defRPr>
                </a:lvl1pPr>
              </a:lstStyle>
              <a:p>
                <a:pPr marL="11113" lvl="1">
                  <a:spcBef>
                    <a:spcPts val="600"/>
                  </a:spcBef>
                </a:pPr>
                <a:r>
                  <a:rPr lang="en-US" sz="1600" dirty="0">
                    <a:latin typeface="Zebra Sans" pitchFamily="2" charset="77"/>
                  </a:rPr>
                  <a:t>Minimizes false reads from other checkout lanes and nearby aisles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F7FB7FD-4686-9FB4-4D09-000788199427}"/>
                  </a:ext>
                </a:extLst>
              </p:cNvPr>
              <p:cNvSpPr txBox="1"/>
              <p:nvPr/>
            </p:nvSpPr>
            <p:spPr>
              <a:xfrm>
                <a:off x="3320647" y="3753039"/>
                <a:ext cx="215889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accent4"/>
                    </a:solidFill>
                    <a:latin typeface="Zebra Sans Bold" pitchFamily="2" charset="77"/>
                  </a:rPr>
                  <a:t>Customizable RFID read range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E0CA37F-F154-8BFF-FB79-C3DA110EE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0647" y="4499018"/>
                <a:ext cx="2468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F15E54-28DB-6441-82C5-1C9195D238FF}"/>
                </a:ext>
              </a:extLst>
            </p:cNvPr>
            <p:cNvGrpSpPr/>
            <p:nvPr/>
          </p:nvGrpSpPr>
          <p:grpSpPr>
            <a:xfrm>
              <a:off x="9150616" y="1638167"/>
              <a:ext cx="2675625" cy="1650276"/>
              <a:chOff x="6187833" y="3753039"/>
              <a:chExt cx="2675625" cy="1650276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3445306-ADB9-5FE9-F187-27BF6C3E6F56}"/>
                  </a:ext>
                </a:extLst>
              </p:cNvPr>
              <p:cNvSpPr txBox="1"/>
              <p:nvPr/>
            </p:nvSpPr>
            <p:spPr>
              <a:xfrm>
                <a:off x="6187833" y="4664651"/>
                <a:ext cx="267562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12700" lvl="0" indent="3175">
                  <a:defRPr sz="2000" b="1">
                    <a:solidFill>
                      <a:schemeClr val="tx2"/>
                    </a:solidFill>
                    <a:latin typeface="Zebra Sans Bold" pitchFamily="2" charset="77"/>
                  </a:defRPr>
                </a:lvl1pPr>
              </a:lstStyle>
              <a:p>
                <a:pPr marL="11113" lvl="1">
                  <a:spcBef>
                    <a:spcPts val="600"/>
                  </a:spcBef>
                </a:pPr>
                <a:r>
                  <a:rPr lang="en-US" sz="1600" dirty="0">
                    <a:latin typeface="Zebra Sans" pitchFamily="2" charset="77"/>
                  </a:rPr>
                  <a:t>RFID matches barcode scanning modes; no change to user operation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B1E0ED6-F428-9BDC-7660-9B302850F49D}"/>
                  </a:ext>
                </a:extLst>
              </p:cNvPr>
              <p:cNvSpPr txBox="1"/>
              <p:nvPr/>
            </p:nvSpPr>
            <p:spPr>
              <a:xfrm>
                <a:off x="6187833" y="3753039"/>
                <a:ext cx="216998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accent4"/>
                    </a:solidFill>
                    <a:latin typeface="Zebra Sans Bold" pitchFamily="2" charset="77"/>
                  </a:rPr>
                  <a:t>User </a:t>
                </a:r>
                <a:br>
                  <a:rPr lang="en-US" sz="2000" b="1" dirty="0">
                    <a:solidFill>
                      <a:schemeClr val="accent4"/>
                    </a:solidFill>
                    <a:latin typeface="Zebra Sans Bold" pitchFamily="2" charset="77"/>
                  </a:rPr>
                </a:br>
                <a:r>
                  <a:rPr lang="en-US" sz="2000" b="1" dirty="0">
                    <a:solidFill>
                      <a:schemeClr val="accent4"/>
                    </a:solidFill>
                    <a:latin typeface="Zebra Sans Bold" pitchFamily="2" charset="77"/>
                  </a:rPr>
                  <a:t>familiarity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436194-00E9-2A2C-3234-C64F3E3A0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7833" y="4499018"/>
                <a:ext cx="2468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DC7E31A-42D5-B6CD-EC38-72352EC09F33}"/>
                </a:ext>
              </a:extLst>
            </p:cNvPr>
            <p:cNvGrpSpPr/>
            <p:nvPr/>
          </p:nvGrpSpPr>
          <p:grpSpPr>
            <a:xfrm>
              <a:off x="9150616" y="4017570"/>
              <a:ext cx="2675624" cy="1896497"/>
              <a:chOff x="9059170" y="3753039"/>
              <a:chExt cx="2675624" cy="1896497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98471F8-AE58-0075-48BD-496C652970D3}"/>
                  </a:ext>
                </a:extLst>
              </p:cNvPr>
              <p:cNvSpPr txBox="1"/>
              <p:nvPr/>
            </p:nvSpPr>
            <p:spPr>
              <a:xfrm>
                <a:off x="9059170" y="4664651"/>
                <a:ext cx="2675624" cy="984885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12700" lvl="0" indent="3175">
                  <a:defRPr sz="2000" b="1">
                    <a:solidFill>
                      <a:schemeClr val="tx2"/>
                    </a:solidFill>
                    <a:latin typeface="Zebra Sans Bold" pitchFamily="2" charset="77"/>
                  </a:defRPr>
                </a:lvl1pPr>
              </a:lstStyle>
              <a:p>
                <a:pPr marL="11113" lvl="1">
                  <a:spcBef>
                    <a:spcPts val="600"/>
                  </a:spcBef>
                </a:pPr>
                <a:r>
                  <a:rPr lang="en-US" sz="1600" dirty="0">
                    <a:latin typeface="Zebra Sans" pitchFamily="2" charset="77"/>
                  </a:rPr>
                  <a:t>Use the multi-function button as an RFID trigger for directed RFID reading (returns or item counting)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08035C2-9A8A-57F9-8FD0-A3036BC7A26D}"/>
                  </a:ext>
                </a:extLst>
              </p:cNvPr>
              <p:cNvSpPr txBox="1"/>
              <p:nvPr/>
            </p:nvSpPr>
            <p:spPr>
              <a:xfrm>
                <a:off x="9059170" y="3753039"/>
                <a:ext cx="199363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anchor="b">
                <a:spAutoFit/>
              </a:bodyPr>
              <a:lstStyle/>
              <a:p>
                <a:r>
                  <a:rPr lang="en-US" sz="2000" b="1" dirty="0">
                    <a:solidFill>
                      <a:schemeClr val="accent4"/>
                    </a:solidFill>
                    <a:latin typeface="Zebra Sans Bold" pitchFamily="2" charset="77"/>
                  </a:rPr>
                  <a:t>Programmable RFID trigger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F327661-F821-EDE5-1D9D-27144975C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9170" y="4499018"/>
                <a:ext cx="2468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77D425CC-8446-8BD6-B293-56638DCBFB75}"/>
              </a:ext>
            </a:extLst>
          </p:cNvPr>
          <p:cNvSpPr txBox="1">
            <a:spLocks/>
          </p:cNvSpPr>
          <p:nvPr/>
        </p:nvSpPr>
        <p:spPr>
          <a:xfrm>
            <a:off x="483676" y="1192226"/>
            <a:ext cx="4505271" cy="1002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Take advantage of capturing unique item details from RFID tags without impacting the high-performance scanning you expect from a premium handheld scanner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FB498F-4349-EEB8-EC86-533F5F5B610C}"/>
              </a:ext>
            </a:extLst>
          </p:cNvPr>
          <p:cNvGrpSpPr/>
          <p:nvPr/>
        </p:nvGrpSpPr>
        <p:grpSpPr>
          <a:xfrm>
            <a:off x="2450770" y="2745026"/>
            <a:ext cx="2117148" cy="3862660"/>
            <a:chOff x="1819539" y="2530690"/>
            <a:chExt cx="2117148" cy="3862660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82DA097-231A-1B45-7995-DF98C849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32325" y="2530690"/>
              <a:ext cx="889000" cy="889000"/>
            </a:xfrm>
            <a:prstGeom prst="rect">
              <a:avLst/>
            </a:prstGeom>
          </p:spPr>
        </p:pic>
        <p:pic>
          <p:nvPicPr>
            <p:cNvPr id="20" name="Picture 19" descr="A black printer with green light&#10;&#10;AI-generated content may be incorrect.">
              <a:extLst>
                <a:ext uri="{FF2B5EF4-FFF2-40B4-BE49-F238E27FC236}">
                  <a16:creationId xmlns:a16="http://schemas.microsoft.com/office/drawing/2014/main" id="{21897B09-1CA9-7FC7-4904-2A85AA381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9539" y="3392975"/>
              <a:ext cx="2117148" cy="3000375"/>
            </a:xfrm>
            <a:prstGeom prst="rect">
              <a:avLst/>
            </a:prstGeom>
          </p:spPr>
        </p:pic>
      </p:grpSp>
      <p:pic>
        <p:nvPicPr>
          <p:cNvPr id="25" name="Picture 24" descr="A black barcode scanner&#10;&#10;AI-generated content may be incorrect.">
            <a:extLst>
              <a:ext uri="{FF2B5EF4-FFF2-40B4-BE49-F238E27FC236}">
                <a16:creationId xmlns:a16="http://schemas.microsoft.com/office/drawing/2014/main" id="{7D211060-D811-6E69-FCF8-B703899794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477" y="2616459"/>
            <a:ext cx="2195079" cy="3863818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F662EB-013B-032D-EEEC-2D1B2BD2978E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2"/>
                </a:solidFill>
                <a:latin typeface="Zebra Sans" pitchFamily="2" charset="77"/>
              </a:rPr>
              <a:pPr algn="r"/>
              <a:t>18</a:t>
            </a:fld>
            <a:endParaRPr lang="en-US" dirty="0">
              <a:solidFill>
                <a:schemeClr val="bg2"/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D4DE0-965C-193F-302B-89F66333001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2"/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181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38CB0-77DF-23BC-CB8E-A5B28D385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EE4B8-982F-B7F9-BE97-1C667013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102451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200" b="1" dirty="0"/>
              <a:t>Drive smarter operations with RFID</a:t>
            </a:r>
            <a:endParaRPr lang="en-US" sz="42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7C4A20-926B-F324-50B1-4586700C23A2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B24507F5-4054-2888-1720-88E989936450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19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136E37-2087-8215-78E5-8AC019BC787B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E9624-CF53-03AC-5B66-BEF72BC74806}"/>
              </a:ext>
            </a:extLst>
          </p:cNvPr>
          <p:cNvSpPr txBox="1"/>
          <p:nvPr/>
        </p:nvSpPr>
        <p:spPr>
          <a:xfrm>
            <a:off x="406396" y="21080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40" dirty="0">
                <a:solidFill>
                  <a:schemeClr val="accent4"/>
                </a:solidFill>
                <a:latin typeface="Zebra Sans Cnd ExtraBold" pitchFamily="2" charset="77"/>
                <a:ea typeface="+mj-ea"/>
                <a:cs typeface="+mj-cs"/>
              </a:rPr>
              <a:t>Use cases include </a:t>
            </a:r>
          </a:p>
        </p:txBody>
      </p:sp>
      <p:pic>
        <p:nvPicPr>
          <p:cNvPr id="3" name="Picture 2" descr="A person standing next to a mannequin in a clothing store&#10;&#10;AI-generated content may be incorrect.">
            <a:extLst>
              <a:ext uri="{FF2B5EF4-FFF2-40B4-BE49-F238E27FC236}">
                <a16:creationId xmlns:a16="http://schemas.microsoft.com/office/drawing/2014/main" id="{5A345921-1D5B-B9E5-8FA1-A9260F740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142" y="1769376"/>
            <a:ext cx="3549076" cy="4221642"/>
          </a:xfrm>
          <a:prstGeom prst="roundRect">
            <a:avLst>
              <a:gd name="adj" fmla="val 6018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53D97-A923-F970-1085-EA76C933B8F0}"/>
              </a:ext>
            </a:extLst>
          </p:cNvPr>
          <p:cNvSpPr txBox="1"/>
          <p:nvPr/>
        </p:nvSpPr>
        <p:spPr>
          <a:xfrm>
            <a:off x="457198" y="1098585"/>
            <a:ext cx="7268029" cy="876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dirty="0">
                <a:latin typeface="Zebra Sans" pitchFamily="2" charset="77"/>
              </a:rPr>
              <a:t>Layer barcode and RFID data for more precise inventory tracking, smoother stock management, and reduced shrink</a:t>
            </a:r>
          </a:p>
          <a:p>
            <a:pPr algn="l">
              <a:spcBef>
                <a:spcPts val="300"/>
              </a:spcBef>
            </a:pPr>
            <a:endParaRPr lang="en-US" dirty="0" err="1">
              <a:latin typeface="Zebra Sans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7DFB14-A724-2218-D209-5E140E9479E0}"/>
              </a:ext>
            </a:extLst>
          </p:cNvPr>
          <p:cNvGrpSpPr/>
          <p:nvPr/>
        </p:nvGrpSpPr>
        <p:grpSpPr>
          <a:xfrm>
            <a:off x="448971" y="2794927"/>
            <a:ext cx="6180482" cy="3386916"/>
            <a:chOff x="448971" y="2794927"/>
            <a:chExt cx="6180482" cy="338691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50427-5EEB-3750-4334-67AAD94C3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8971" y="2794927"/>
              <a:ext cx="587768" cy="58776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2E06F9B-24B6-3673-52D5-62377DE3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955" y="3666090"/>
              <a:ext cx="503800" cy="503800"/>
            </a:xfrm>
            <a:prstGeom prst="rect">
              <a:avLst/>
            </a:prstGeom>
          </p:spPr>
        </p:pic>
        <p:pic>
          <p:nvPicPr>
            <p:cNvPr id="19" name="Picture Placeholder 483">
              <a:extLst>
                <a:ext uri="{FF2B5EF4-FFF2-40B4-BE49-F238E27FC236}">
                  <a16:creationId xmlns:a16="http://schemas.microsoft.com/office/drawing/2014/main" id="{999A6C6D-276E-6C89-15C0-90446A4DA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88900" y="5243495"/>
              <a:ext cx="542325" cy="543345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D190BC7-E07C-939E-99A3-A100D30B6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3955" y="4494868"/>
              <a:ext cx="469774" cy="46977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594CCA5-36E5-36BC-E8CD-B94823EE5A34}"/>
                </a:ext>
              </a:extLst>
            </p:cNvPr>
            <p:cNvGrpSpPr/>
            <p:nvPr/>
          </p:nvGrpSpPr>
          <p:grpSpPr>
            <a:xfrm>
              <a:off x="557507" y="2924036"/>
              <a:ext cx="6071946" cy="3257807"/>
              <a:chOff x="557507" y="2924036"/>
              <a:chExt cx="6071946" cy="325780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098594-14C8-94F1-14C6-8A9E453B568B}"/>
                  </a:ext>
                </a:extLst>
              </p:cNvPr>
              <p:cNvSpPr txBox="1"/>
              <p:nvPr/>
            </p:nvSpPr>
            <p:spPr>
              <a:xfrm>
                <a:off x="1166782" y="2924036"/>
                <a:ext cx="5315712" cy="32578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11113">
                  <a:spcAft>
                    <a:spcPts val="600"/>
                  </a:spcAft>
                </a:pPr>
                <a:r>
                  <a:rPr lang="en-US" sz="1400" dirty="0">
                    <a:latin typeface="Zebra Sans" pitchFamily="2" charset="77"/>
                  </a:rPr>
                  <a:t>Accurate inventory tracking: </a:t>
                </a:r>
                <a:r>
                  <a:rPr lang="en-US" sz="1400" dirty="0">
                    <a:solidFill>
                      <a:srgbClr val="212529"/>
                    </a:solidFill>
                    <a:latin typeface="Zebra Sans" pitchFamily="2" charset="77"/>
                  </a:rPr>
                  <a:t>Capture serialized item details like size, color, and serial number for precise inventory management</a:t>
                </a:r>
              </a:p>
              <a:p>
                <a:pPr marL="11113">
                  <a:spcAft>
                    <a:spcPts val="600"/>
                  </a:spcAft>
                </a:pPr>
                <a:endParaRPr lang="en-US" sz="1400" dirty="0">
                  <a:solidFill>
                    <a:srgbClr val="212529"/>
                  </a:solidFill>
                  <a:latin typeface="Zebra Sans" pitchFamily="2" charset="77"/>
                </a:endParaRPr>
              </a:p>
              <a:p>
                <a:pPr marL="11113">
                  <a:spcAft>
                    <a:spcPts val="600"/>
                  </a:spcAft>
                </a:pPr>
                <a:r>
                  <a:rPr lang="en-US" sz="1400" dirty="0">
                    <a:latin typeface="Zebra Sans" pitchFamily="2" charset="77"/>
                  </a:rPr>
                  <a:t>Consumer notifications: </a:t>
                </a:r>
                <a:r>
                  <a:rPr lang="en-US" sz="1400" dirty="0">
                    <a:solidFill>
                      <a:srgbClr val="212529"/>
                    </a:solidFill>
                    <a:latin typeface="Zebra Sans" pitchFamily="2" charset="77"/>
                  </a:rPr>
                  <a:t>Use RFID data to alert customers about expiration dates or other alerts about scanned items</a:t>
                </a:r>
              </a:p>
              <a:p>
                <a:pPr marL="11113">
                  <a:spcAft>
                    <a:spcPts val="600"/>
                  </a:spcAft>
                </a:pPr>
                <a:endParaRPr lang="en-US" sz="1400" dirty="0">
                  <a:solidFill>
                    <a:srgbClr val="212529"/>
                  </a:solidFill>
                  <a:latin typeface="Zebra Sans" pitchFamily="2" charset="77"/>
                </a:endParaRPr>
              </a:p>
              <a:p>
                <a:pPr marL="11113">
                  <a:spcAft>
                    <a:spcPts val="600"/>
                  </a:spcAft>
                </a:pPr>
                <a:r>
                  <a:rPr lang="en-US" sz="1400" dirty="0">
                    <a:latin typeface="Zebra Sans" pitchFamily="2" charset="77"/>
                  </a:rPr>
                  <a:t>Loss prevention: </a:t>
                </a:r>
                <a:r>
                  <a:rPr lang="en-US" sz="1400" dirty="0">
                    <a:solidFill>
                      <a:srgbClr val="212529"/>
                    </a:solidFill>
                    <a:latin typeface="Zebra Sans" pitchFamily="2" charset="77"/>
                  </a:rPr>
                  <a:t>Integrate with fixed readers at store exits to ensure items are purchased and prevent fraudulent returns</a:t>
                </a:r>
              </a:p>
              <a:p>
                <a:pPr marL="11113">
                  <a:spcAft>
                    <a:spcPts val="600"/>
                  </a:spcAft>
                </a:pPr>
                <a:endParaRPr lang="en-US" sz="1400" dirty="0">
                  <a:solidFill>
                    <a:srgbClr val="212529"/>
                  </a:solidFill>
                  <a:latin typeface="Zebra Sans" pitchFamily="2" charset="77"/>
                </a:endParaRPr>
              </a:p>
              <a:p>
                <a:pPr marL="11113">
                  <a:spcAft>
                    <a:spcPts val="600"/>
                  </a:spcAft>
                </a:pPr>
                <a:r>
                  <a:rPr lang="en-US" sz="1400" dirty="0">
                    <a:latin typeface="Zebra Sans" pitchFamily="2" charset="77"/>
                  </a:rPr>
                  <a:t>Comprehensive asset visibility: </a:t>
                </a:r>
                <a:r>
                  <a:rPr lang="en-US" sz="1400" dirty="0">
                    <a:solidFill>
                      <a:srgbClr val="212529"/>
                    </a:solidFill>
                    <a:latin typeface="Zebra Sans" pitchFamily="2" charset="77"/>
                  </a:rPr>
                  <a:t>Complete store-wide visibility from inventory to point of sale with the Zebra RFID ecosystem</a:t>
                </a:r>
                <a:endParaRPr lang="en-US" sz="1600" dirty="0">
                  <a:latin typeface="Zebra Sans" pitchFamily="2" charset="77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F23C6A5-C631-1E8F-41D9-186214FE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507" y="3555367"/>
                <a:ext cx="6071946" cy="0"/>
              </a:xfrm>
              <a:prstGeom prst="line">
                <a:avLst/>
              </a:prstGeom>
              <a:ln w="9525" cap="sq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5412FE3-9660-69C8-EBF9-21555DB24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507" y="4320325"/>
                <a:ext cx="6071946" cy="0"/>
              </a:xfrm>
              <a:prstGeom prst="line">
                <a:avLst/>
              </a:prstGeom>
              <a:ln w="9525" cap="sq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D2FDF44-8F69-4C44-92FA-E14E983E5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507" y="5126882"/>
                <a:ext cx="6071946" cy="0"/>
              </a:xfrm>
              <a:prstGeom prst="line">
                <a:avLst/>
              </a:prstGeom>
              <a:ln w="9525" cap="sq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429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26098-6E0E-C50D-915F-37BE8A027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04D1869D-8AF0-D3BA-9B7C-66DE8EDC57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2588791"/>
            <a:ext cx="11125200" cy="42692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5A9DB5-8DA6-872A-1025-2D97ADEA9E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4763"/>
            <a:ext cx="457200" cy="182562"/>
          </a:xfrm>
          <a:prstGeom prst="rect">
            <a:avLst/>
          </a:prstGeom>
        </p:spPr>
        <p:txBody>
          <a:bodyPr/>
          <a:lstStyle/>
          <a:p>
            <a:fld id="{1AD59F8F-821C-794D-AFBA-1518A32149B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ACFD6D3B-AC63-8E85-D47F-29C3A9403F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557338"/>
            <a:ext cx="4127500" cy="893762"/>
          </a:xfrm>
        </p:spPr>
        <p:txBody>
          <a:bodyPr/>
          <a:lstStyle/>
          <a:p>
            <a:r>
              <a:rPr lang="en-US" sz="7200" dirty="0"/>
              <a:t>Agenda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594B6E-C225-446C-1038-CB57465E31DE}"/>
              </a:ext>
            </a:extLst>
          </p:cNvPr>
          <p:cNvCxnSpPr>
            <a:cxnSpLocks/>
          </p:cNvCxnSpPr>
          <p:nvPr/>
        </p:nvCxnSpPr>
        <p:spPr>
          <a:xfrm>
            <a:off x="457198" y="2627034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70F5EE-CC14-33B3-B106-74EA96DEBA04}"/>
              </a:ext>
            </a:extLst>
          </p:cNvPr>
          <p:cNvGrpSpPr/>
          <p:nvPr/>
        </p:nvGrpSpPr>
        <p:grpSpPr>
          <a:xfrm>
            <a:off x="457198" y="2973916"/>
            <a:ext cx="11277599" cy="1728712"/>
            <a:chOff x="457199" y="2973916"/>
            <a:chExt cx="9839378" cy="17287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F8A94F-5352-8EE5-7CBB-71D037BA1B37}"/>
                </a:ext>
              </a:extLst>
            </p:cNvPr>
            <p:cNvGrpSpPr/>
            <p:nvPr/>
          </p:nvGrpSpPr>
          <p:grpSpPr>
            <a:xfrm>
              <a:off x="457199" y="2973916"/>
              <a:ext cx="9839378" cy="1728712"/>
              <a:chOff x="457197" y="2634282"/>
              <a:chExt cx="10241530" cy="172871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E723716-95D1-7FDF-DDC9-F26486377809}"/>
                  </a:ext>
                </a:extLst>
              </p:cNvPr>
              <p:cNvGrpSpPr/>
              <p:nvPr/>
            </p:nvGrpSpPr>
            <p:grpSpPr>
              <a:xfrm>
                <a:off x="457197" y="2634282"/>
                <a:ext cx="8752117" cy="1728712"/>
                <a:chOff x="457197" y="2634282"/>
                <a:chExt cx="10190602" cy="2407982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7053919-F29F-3414-E713-B5942ADF665C}"/>
                    </a:ext>
                  </a:extLst>
                </p:cNvPr>
                <p:cNvGrpSpPr/>
                <p:nvPr/>
              </p:nvGrpSpPr>
              <p:grpSpPr>
                <a:xfrm>
                  <a:off x="457197" y="2650078"/>
                  <a:ext cx="4984624" cy="2392186"/>
                  <a:chOff x="4835236" y="2467197"/>
                  <a:chExt cx="6968838" cy="3130039"/>
                </a:xfrm>
              </p:grpSpPr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32C86385-1A57-681F-970E-A45B49C02F71}"/>
                      </a:ext>
                    </a:extLst>
                  </p:cNvPr>
                  <p:cNvSpPr/>
                  <p:nvPr/>
                </p:nvSpPr>
                <p:spPr>
                  <a:xfrm>
                    <a:off x="4835236" y="2479964"/>
                    <a:ext cx="2119746" cy="3117272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  <p:sp>
                <p:nvSpPr>
                  <p:cNvPr id="21" name="Rounded Rectangle 20">
                    <a:extLst>
                      <a:ext uri="{FF2B5EF4-FFF2-40B4-BE49-F238E27FC236}">
                        <a16:creationId xmlns:a16="http://schemas.microsoft.com/office/drawing/2014/main" id="{3C180D28-EAC3-649D-E05C-BBC67F19E359}"/>
                      </a:ext>
                    </a:extLst>
                  </p:cNvPr>
                  <p:cNvSpPr/>
                  <p:nvPr/>
                </p:nvSpPr>
                <p:spPr>
                  <a:xfrm>
                    <a:off x="9684328" y="2467197"/>
                    <a:ext cx="2119746" cy="3117272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  <p:sp>
                <p:nvSpPr>
                  <p:cNvPr id="22" name="Rounded Rectangle 21">
                    <a:extLst>
                      <a:ext uri="{FF2B5EF4-FFF2-40B4-BE49-F238E27FC236}">
                        <a16:creationId xmlns:a16="http://schemas.microsoft.com/office/drawing/2014/main" id="{A48F2C76-A238-DDD6-E80E-831AF50B01A0}"/>
                      </a:ext>
                    </a:extLst>
                  </p:cNvPr>
                  <p:cNvSpPr/>
                  <p:nvPr/>
                </p:nvSpPr>
                <p:spPr>
                  <a:xfrm>
                    <a:off x="7259781" y="2479964"/>
                    <a:ext cx="2119746" cy="3117272"/>
                  </a:xfrm>
                  <a:prstGeom prst="roundRect">
                    <a:avLst>
                      <a:gd name="adj" fmla="val 12606"/>
                    </a:avLst>
                  </a:prstGeom>
                  <a:solidFill>
                    <a:schemeClr val="tx1"/>
                  </a:solidFill>
                  <a:ln w="127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4AD239D-95A8-567D-4D6F-E266B722A204}"/>
                    </a:ext>
                  </a:extLst>
                </p:cNvPr>
                <p:cNvGrpSpPr/>
                <p:nvPr/>
              </p:nvGrpSpPr>
              <p:grpSpPr>
                <a:xfrm>
                  <a:off x="5663175" y="2634282"/>
                  <a:ext cx="4984624" cy="2392186"/>
                  <a:chOff x="4835236" y="2467197"/>
                  <a:chExt cx="6968838" cy="3130039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119FC42F-2F86-763F-4766-85AC7891991B}"/>
                      </a:ext>
                    </a:extLst>
                  </p:cNvPr>
                  <p:cNvSpPr/>
                  <p:nvPr/>
                </p:nvSpPr>
                <p:spPr>
                  <a:xfrm>
                    <a:off x="4835236" y="2479964"/>
                    <a:ext cx="2119746" cy="3117272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  <p:sp>
                <p:nvSpPr>
                  <p:cNvPr id="18" name="Rounded Rectangle 17">
                    <a:extLst>
                      <a:ext uri="{FF2B5EF4-FFF2-40B4-BE49-F238E27FC236}">
                        <a16:creationId xmlns:a16="http://schemas.microsoft.com/office/drawing/2014/main" id="{294B7BC5-AB4F-E66E-970C-F7ADBED82550}"/>
                      </a:ext>
                    </a:extLst>
                  </p:cNvPr>
                  <p:cNvSpPr/>
                  <p:nvPr/>
                </p:nvSpPr>
                <p:spPr>
                  <a:xfrm>
                    <a:off x="9684328" y="2467197"/>
                    <a:ext cx="2119746" cy="3117272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EAD95F57-7D6C-1D4E-BD3A-506A6FF566BC}"/>
                      </a:ext>
                    </a:extLst>
                  </p:cNvPr>
                  <p:cNvSpPr/>
                  <p:nvPr/>
                </p:nvSpPr>
                <p:spPr>
                  <a:xfrm>
                    <a:off x="7259782" y="2479964"/>
                    <a:ext cx="2119746" cy="3117272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</p:grpSp>
          </p:grp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0B894F81-24CC-10C9-F0F7-538C7A9F3B7C}"/>
                  </a:ext>
                </a:extLst>
              </p:cNvPr>
              <p:cNvSpPr/>
              <p:nvPr/>
            </p:nvSpPr>
            <p:spPr>
              <a:xfrm>
                <a:off x="9396553" y="2652627"/>
                <a:ext cx="1302174" cy="1710367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300"/>
                  </a:spcBef>
                </a:pPr>
                <a:endParaRPr lang="en-US" dirty="0" err="1">
                  <a:solidFill>
                    <a:schemeClr val="tx1"/>
                  </a:solidFill>
                  <a:latin typeface="Zebra Sans" pitchFamily="2" charset="77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889A4AD-B9B6-6AA5-36C8-16ED5588C3E2}"/>
                </a:ext>
              </a:extLst>
            </p:cNvPr>
            <p:cNvGrpSpPr/>
            <p:nvPr/>
          </p:nvGrpSpPr>
          <p:grpSpPr>
            <a:xfrm>
              <a:off x="496907" y="3459061"/>
              <a:ext cx="9750600" cy="717268"/>
              <a:chOff x="496907" y="3459061"/>
              <a:chExt cx="9750600" cy="717268"/>
            </a:xfrm>
          </p:grpSpPr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88414A68-49CB-42A5-47AC-7E3DD31648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07" y="3459061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Challenge and solution</a:t>
                </a:r>
                <a:endParaRPr lang="en-US" sz="2400" dirty="0">
                  <a:latin typeface="Zebra Sans" pitchFamily="2" charset="77"/>
                </a:endParaRPr>
              </a:p>
            </p:txBody>
          </p:sp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0209A33E-BF49-8641-3339-A3A4DE6701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0177" y="3466824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Markets and applications</a:t>
                </a:r>
                <a:endParaRPr lang="en-US" sz="2400" dirty="0">
                  <a:latin typeface="Zebra Sans" pitchFamily="2" charset="77"/>
                </a:endParaRPr>
              </a:p>
            </p:txBody>
          </p:sp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6153D053-A808-7177-36E9-4DC457AA94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7224" y="3459061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Key</a:t>
                </a:r>
                <a:br>
                  <a:rPr lang="en-US" sz="1800" dirty="0">
                    <a:latin typeface="Zebra Sans" pitchFamily="2" charset="77"/>
                  </a:rPr>
                </a:br>
                <a:r>
                  <a:rPr lang="en-US" sz="1800" dirty="0">
                    <a:latin typeface="Zebra Sans" pitchFamily="2" charset="77"/>
                  </a:rPr>
                  <a:t> features</a:t>
                </a:r>
                <a:endParaRPr lang="en-US" sz="2400" dirty="0">
                  <a:latin typeface="Zebra Sans" pitchFamily="2" charset="77"/>
                </a:endParaRPr>
              </a:p>
            </p:txBody>
          </p:sp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ACAAFCCD-218F-EFD2-EB2B-1501074173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4214" y="3466824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Product</a:t>
                </a:r>
                <a:br>
                  <a:rPr lang="en-US" sz="1800" dirty="0">
                    <a:latin typeface="Zebra Sans" pitchFamily="2" charset="77"/>
                  </a:rPr>
                </a:br>
                <a:r>
                  <a:rPr lang="en-US" sz="1800" dirty="0">
                    <a:latin typeface="Zebra Sans" pitchFamily="2" charset="77"/>
                  </a:rPr>
                  <a:t>tour</a:t>
                </a:r>
                <a:endParaRPr lang="en-US" sz="2400" dirty="0">
                  <a:latin typeface="Zebra Sans" pitchFamily="2" charset="77"/>
                </a:endParaRP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3F5796F0-DC1E-489D-99DC-DC86A0208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7802" y="3466824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Zebra</a:t>
                </a:r>
                <a:br>
                  <a:rPr lang="en-US" sz="1800" dirty="0">
                    <a:latin typeface="Zebra Sans" pitchFamily="2" charset="77"/>
                  </a:rPr>
                </a:br>
                <a:r>
                  <a:rPr lang="en-US" sz="1800" dirty="0">
                    <a:latin typeface="Zebra Sans" pitchFamily="2" charset="77"/>
                  </a:rPr>
                  <a:t> DNA</a:t>
                </a:r>
                <a:endParaRPr lang="en-US" sz="2400" dirty="0">
                  <a:latin typeface="Zebra Sans" pitchFamily="2" charset="77"/>
                </a:endParaRPr>
              </a:p>
            </p:txBody>
          </p:sp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976D1050-9D74-35FD-599E-0225AF0035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58831" y="3466824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Zebra</a:t>
                </a:r>
                <a:br>
                  <a:rPr lang="en-US" sz="1800" dirty="0">
                    <a:latin typeface="Zebra Sans" pitchFamily="2" charset="77"/>
                  </a:rPr>
                </a:br>
                <a:r>
                  <a:rPr lang="en-US" sz="1800" dirty="0">
                    <a:latin typeface="Zebra Sans" pitchFamily="2" charset="77"/>
                  </a:rPr>
                  <a:t>Services</a:t>
                </a:r>
                <a:endParaRPr lang="en-US" sz="2400" dirty="0">
                  <a:latin typeface="Zebra Sans" pitchFamily="2" charset="77"/>
                </a:endParaRPr>
              </a:p>
            </p:txBody>
          </p:sp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02770690-BBEE-72F3-5A6C-5DEC95D63F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84913" y="3466824"/>
                <a:ext cx="1162594" cy="709505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9600" b="0" i="0" kern="1200" spc="0" baseline="0">
                    <a:solidFill>
                      <a:schemeClr val="bg1"/>
                    </a:solidFill>
                    <a:latin typeface="Zebra Sans Cnd ExtraBold" pitchFamily="2" charset="77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800" dirty="0">
                    <a:latin typeface="Zebra Sans" pitchFamily="2" charset="77"/>
                  </a:rPr>
                  <a:t>Why </a:t>
                </a:r>
                <a:br>
                  <a:rPr lang="en-US" sz="1800" dirty="0">
                    <a:latin typeface="Zebra Sans" pitchFamily="2" charset="77"/>
                  </a:rPr>
                </a:br>
                <a:r>
                  <a:rPr lang="en-US" sz="1800" dirty="0">
                    <a:latin typeface="Zebra Sans" pitchFamily="2" charset="77"/>
                  </a:rPr>
                  <a:t>Zebra</a:t>
                </a:r>
                <a:endParaRPr lang="en-US" sz="2400" dirty="0">
                  <a:latin typeface="Zebra Sans" pitchFamily="2" charset="77"/>
                </a:endParaRPr>
              </a:p>
            </p:txBody>
          </p:sp>
        </p:grpSp>
      </p:grpSp>
      <p:sp>
        <p:nvSpPr>
          <p:cNvPr id="53" name="Title 4">
            <a:extLst>
              <a:ext uri="{FF2B5EF4-FFF2-40B4-BE49-F238E27FC236}">
                <a16:creationId xmlns:a16="http://schemas.microsoft.com/office/drawing/2014/main" id="{1224E04C-FE25-785E-6C5E-96D947FC034D}"/>
              </a:ext>
            </a:extLst>
          </p:cNvPr>
          <p:cNvSpPr txBox="1">
            <a:spLocks/>
          </p:cNvSpPr>
          <p:nvPr/>
        </p:nvSpPr>
        <p:spPr>
          <a:xfrm>
            <a:off x="457200" y="1422113"/>
            <a:ext cx="2729346" cy="888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D440E61F-88B3-16D2-AAA7-AFD6A25A863E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>
                    <a:lumMod val="75000"/>
                  </a:schemeClr>
                </a:solidFill>
                <a:latin typeface="Zebra Sans" pitchFamily="2" charset="77"/>
              </a:rPr>
              <a:pPr algn="r"/>
              <a:t>2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Zebra Sans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64B0F7-A457-0444-A140-49D11BBA49DE}"/>
              </a:ext>
            </a:extLst>
          </p:cNvPr>
          <p:cNvSpPr txBox="1"/>
          <p:nvPr/>
        </p:nvSpPr>
        <p:spPr>
          <a:xfrm>
            <a:off x="192830" y="661143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dirty="0">
                <a:solidFill>
                  <a:schemeClr val="bg1">
                    <a:lumMod val="7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5668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A07B-1BFC-89BE-EC74-9965B95C3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rry image of green and red&#10;&#10;AI-generated content may be incorrect.">
            <a:extLst>
              <a:ext uri="{FF2B5EF4-FFF2-40B4-BE49-F238E27FC236}">
                <a16:creationId xmlns:a16="http://schemas.microsoft.com/office/drawing/2014/main" id="{C51290CF-FBC5-639B-4434-E3E489FCD5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4"/>
          <a:stretch/>
        </p:blipFill>
        <p:spPr>
          <a:xfrm rot="10800000" flipH="1" flipV="1">
            <a:off x="5844209" y="-6449"/>
            <a:ext cx="6347791" cy="16480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D721E5-E06E-A9F9-0243-65E8C83D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102451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200" b="1" dirty="0"/>
              <a:t>One button. Countless possibilities</a:t>
            </a:r>
            <a:endParaRPr lang="en-US" sz="42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B70048-1056-9694-D06B-859D33151FAB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D2496B7A-F53A-0F6C-C3C8-22F982F8DF51}"/>
              </a:ext>
            </a:extLst>
          </p:cNvPr>
          <p:cNvSpPr txBox="1">
            <a:spLocks/>
          </p:cNvSpPr>
          <p:nvPr/>
        </p:nvSpPr>
        <p:spPr>
          <a:xfrm>
            <a:off x="457200" y="1014984"/>
            <a:ext cx="11277600" cy="317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Customize your workflows with a programmable multi-function button</a:t>
            </a: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F6471C7E-AFCF-793B-9807-99EF44B29791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20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F5139C-493C-A0FE-87B6-80744DAFEEA9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ED04DD-72A9-75DD-3F45-D958F77EA8E8}"/>
              </a:ext>
            </a:extLst>
          </p:cNvPr>
          <p:cNvGrpSpPr/>
          <p:nvPr/>
        </p:nvGrpSpPr>
        <p:grpSpPr>
          <a:xfrm>
            <a:off x="478204" y="1606428"/>
            <a:ext cx="11255966" cy="4695561"/>
            <a:chOff x="478204" y="1606428"/>
            <a:chExt cx="11255966" cy="4695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8879FD-1C5D-5F46-B891-2D015DFAAF06}"/>
                </a:ext>
              </a:extLst>
            </p:cNvPr>
            <p:cNvGrpSpPr/>
            <p:nvPr/>
          </p:nvGrpSpPr>
          <p:grpSpPr>
            <a:xfrm>
              <a:off x="478204" y="1606428"/>
              <a:ext cx="11255966" cy="4695561"/>
              <a:chOff x="478204" y="1606428"/>
              <a:chExt cx="11255966" cy="4695561"/>
            </a:xfrm>
          </p:grpSpPr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F872D601-4671-36F2-3E1A-A15C589F60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204" y="2207711"/>
                <a:ext cx="11255966" cy="4094278"/>
              </a:xfrm>
              <a:prstGeom prst="roundRect">
                <a:avLst>
                  <a:gd name="adj" fmla="val 5707"/>
                </a:avLst>
              </a:prstGeom>
              <a:solidFill>
                <a:schemeClr val="bg2"/>
              </a:solidFill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000" dirty="0"/>
              </a:p>
            </p:txBody>
          </p:sp>
          <p:pic>
            <p:nvPicPr>
              <p:cNvPr id="8" name="Picture 7" descr="A black barcode scanner&#10;&#10;AI-generated content may be incorrect.">
                <a:extLst>
                  <a:ext uri="{FF2B5EF4-FFF2-40B4-BE49-F238E27FC236}">
                    <a16:creationId xmlns:a16="http://schemas.microsoft.com/office/drawing/2014/main" id="{043BBC95-FFDC-6F68-E81F-936B666A5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3030" y="1606428"/>
                <a:ext cx="5034751" cy="4695561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738163A-2EB4-6290-EF2A-B361265816CC}"/>
                  </a:ext>
                </a:extLst>
              </p:cNvPr>
              <p:cNvGrpSpPr/>
              <p:nvPr/>
            </p:nvGrpSpPr>
            <p:grpSpPr>
              <a:xfrm>
                <a:off x="1172825" y="2500309"/>
                <a:ext cx="4764582" cy="1194023"/>
                <a:chOff x="6759618" y="2977134"/>
                <a:chExt cx="4764582" cy="1194023"/>
              </a:xfrm>
            </p:grpSpPr>
            <p:sp>
              <p:nvSpPr>
                <p:cNvPr id="31" name="Text Placeholder 13">
                  <a:extLst>
                    <a:ext uri="{FF2B5EF4-FFF2-40B4-BE49-F238E27FC236}">
                      <a16:creationId xmlns:a16="http://schemas.microsoft.com/office/drawing/2014/main" id="{7BF6C593-F561-4301-80E3-F76DC91A62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82768" y="2977134"/>
                  <a:ext cx="4741432" cy="489324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ct val="100000"/>
                    </a:lnSpc>
                    <a:spcBef>
                      <a:spcPts val="18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/>
                      </a:solidFill>
                      <a:latin typeface="Zebra Sans Cnd ExtraBold" pitchFamily="2" charset="77"/>
                      <a:ea typeface="+mn-ea"/>
                      <a:cs typeface="+mn-cs"/>
                    </a:defRPr>
                  </a:lvl1pPr>
                  <a:lvl2pPr marL="0" indent="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tabLst/>
                    <a:defRPr sz="12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2pPr>
                  <a:lvl3pPr marL="14288" indent="0" algn="ctr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Font typeface="Arial"/>
                    <a:buNone/>
                    <a:tabLst/>
                    <a:defRPr sz="14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3pPr>
                  <a:lvl4pPr marL="347663" indent="-174625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Font typeface="Arial"/>
                    <a:buChar char="–"/>
                    <a:tabLst/>
                    <a:defRPr sz="14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4pPr>
                  <a:lvl5pPr marL="347663" indent="-174625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Font typeface="Arial"/>
                    <a:buChar char="–"/>
                    <a:tabLst/>
                    <a:defRPr sz="14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5pPr>
                  <a:lvl6pPr marL="460375" indent="-117475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tabLst/>
                    <a:defRPr sz="1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512763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tabLst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511425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tabLst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90000"/>
                    </a:lnSpc>
                  </a:pPr>
                  <a:r>
                    <a:rPr lang="en-US" sz="3200" dirty="0">
                      <a:solidFill>
                        <a:schemeClr val="accent4"/>
                      </a:solidFill>
                    </a:rPr>
                    <a:t>Built for flexibility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4B2850C-BC8E-D52D-733F-9EB395192A4B}"/>
                    </a:ext>
                  </a:extLst>
                </p:cNvPr>
                <p:cNvSpPr txBox="1"/>
                <p:nvPr/>
              </p:nvSpPr>
              <p:spPr>
                <a:xfrm>
                  <a:off x="6759618" y="3432493"/>
                  <a:ext cx="4741432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11113"/>
                  <a:r>
                    <a:rPr lang="en-US" sz="1600" dirty="0">
                      <a:latin typeface="Zebra Sans" pitchFamily="2" charset="77"/>
                    </a:rPr>
                    <a:t>Easily customizable to support complex workflows; meet two different workflows (e.g. inventory and POS) with the same scanner 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24D21DD-8CAC-2AF4-08C1-4A8028E596D3}"/>
                  </a:ext>
                </a:extLst>
              </p:cNvPr>
              <p:cNvGrpSpPr/>
              <p:nvPr/>
            </p:nvGrpSpPr>
            <p:grpSpPr>
              <a:xfrm>
                <a:off x="1195975" y="4093928"/>
                <a:ext cx="5387055" cy="1955312"/>
                <a:chOff x="6812074" y="4193532"/>
                <a:chExt cx="5387055" cy="1955312"/>
              </a:xfrm>
            </p:grpSpPr>
            <p:sp>
              <p:nvSpPr>
                <p:cNvPr id="34" name="Text Placeholder 13">
                  <a:extLst>
                    <a:ext uri="{FF2B5EF4-FFF2-40B4-BE49-F238E27FC236}">
                      <a16:creationId xmlns:a16="http://schemas.microsoft.com/office/drawing/2014/main" id="{CD859C4D-01C4-868B-51C3-D734BAC91A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23648" y="4193532"/>
                  <a:ext cx="4804193" cy="351544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ct val="100000"/>
                    </a:lnSpc>
                    <a:spcBef>
                      <a:spcPts val="18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/>
                      </a:solidFill>
                      <a:latin typeface="Zebra Sans Cnd ExtraBold" pitchFamily="2" charset="77"/>
                      <a:ea typeface="+mn-ea"/>
                      <a:cs typeface="+mn-cs"/>
                    </a:defRPr>
                  </a:lvl1pPr>
                  <a:lvl2pPr marL="0" indent="0" algn="ctr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tabLst/>
                    <a:defRPr sz="12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2pPr>
                  <a:lvl3pPr marL="14288" indent="0" algn="ctr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Font typeface="Arial"/>
                    <a:buNone/>
                    <a:tabLst/>
                    <a:defRPr sz="14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3pPr>
                  <a:lvl4pPr marL="347663" indent="-174625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Font typeface="Arial"/>
                    <a:buChar char="–"/>
                    <a:tabLst/>
                    <a:defRPr sz="14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4pPr>
                  <a:lvl5pPr marL="347663" indent="-174625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Font typeface="Arial"/>
                    <a:buChar char="–"/>
                    <a:tabLst/>
                    <a:defRPr sz="1400" b="0" i="0" kern="1200">
                      <a:solidFill>
                        <a:schemeClr val="tx1"/>
                      </a:solidFill>
                      <a:latin typeface="Zebra Sans" pitchFamily="2" charset="77"/>
                      <a:ea typeface="+mn-ea"/>
                      <a:cs typeface="+mn-cs"/>
                    </a:defRPr>
                  </a:lvl5pPr>
                  <a:lvl6pPr marL="460375" indent="-117475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tabLst/>
                    <a:defRPr sz="1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512763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tabLst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511425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tabLst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90000"/>
                    </a:lnSpc>
                  </a:pPr>
                  <a:r>
                    <a:rPr lang="en-US" sz="3200" dirty="0">
                      <a:solidFill>
                        <a:schemeClr val="accent4"/>
                      </a:solidFill>
                      <a:ea typeface="+mj-ea"/>
                      <a:cs typeface="+mj-cs"/>
                    </a:rPr>
                    <a:t>Speed up your workflows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5BA661F-4CBA-E8FC-FABA-8FDDF9FC85A7}"/>
                    </a:ext>
                  </a:extLst>
                </p:cNvPr>
                <p:cNvSpPr txBox="1"/>
                <p:nvPr/>
              </p:nvSpPr>
              <p:spPr>
                <a:xfrm>
                  <a:off x="6812074" y="4671516"/>
                  <a:ext cx="5387055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296863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Zebra Sans" pitchFamily="2" charset="77"/>
                    </a:rPr>
                    <a:t>Use it as an RFID trigger (DS82 Series RFID models)</a:t>
                  </a:r>
                </a:p>
                <a:p>
                  <a:pPr marL="296863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Zebra Sans" pitchFamily="2" charset="77"/>
                    </a:rPr>
                    <a:t>Use it for image capture/camera trigger</a:t>
                  </a:r>
                </a:p>
                <a:p>
                  <a:pPr marL="296863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Zebra Sans" pitchFamily="2" charset="77"/>
                    </a:rPr>
                    <a:t>Use it as a “Page button” to locate the cradle</a:t>
                  </a:r>
                </a:p>
                <a:p>
                  <a:pPr marL="296863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Zebra Sans" pitchFamily="2" charset="77"/>
                    </a:rPr>
                    <a:t>Toggle features such as Apple keypad</a:t>
                  </a:r>
                </a:p>
                <a:p>
                  <a:pPr marL="296863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Zebra Sans" pitchFamily="2" charset="77"/>
                    </a:rPr>
                    <a:t>Define Advanced Data Formatting (ADF) rules for primary or secondary trigger</a:t>
                  </a:r>
                </a:p>
              </p:txBody>
            </p:sp>
          </p:grp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5D8E155-A480-AD1D-93EF-368D7DBC575E}"/>
                </a:ext>
              </a:extLst>
            </p:cNvPr>
            <p:cNvCxnSpPr/>
            <p:nvPr/>
          </p:nvCxnSpPr>
          <p:spPr>
            <a:xfrm>
              <a:off x="1172825" y="3878197"/>
              <a:ext cx="4741432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75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18BD0-2BA8-AF8C-E5A9-6B66F6129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6A0FCC6-C9CB-D276-8BBE-2BCE693052EA}"/>
              </a:ext>
            </a:extLst>
          </p:cNvPr>
          <p:cNvSpPr/>
          <p:nvPr/>
        </p:nvSpPr>
        <p:spPr>
          <a:xfrm>
            <a:off x="455611" y="4280631"/>
            <a:ext cx="3474720" cy="1764360"/>
          </a:xfrm>
          <a:prstGeom prst="roundRect">
            <a:avLst>
              <a:gd name="adj" fmla="val 104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sz="20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34F1FF-6A06-FB8E-0183-E5B592DCE7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tabLst>
                <a:tab pos="3476625" algn="l"/>
              </a:tabLst>
            </a:pPr>
            <a:r>
              <a:rPr lang="en-US" dirty="0"/>
              <a:t>Cutting-edge features make it easier to use and manage cordless scanners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F953E1C-6E67-12BC-0CBA-A7B532DC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r>
              <a:rPr lang="en-US" dirty="0"/>
              <a:t>Unleash productivity with better cordless technology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0CB5E5-E1CC-4157-7618-6AB5C1D3036B}"/>
              </a:ext>
            </a:extLst>
          </p:cNvPr>
          <p:cNvSpPr/>
          <p:nvPr/>
        </p:nvSpPr>
        <p:spPr>
          <a:xfrm>
            <a:off x="8415237" y="1775969"/>
            <a:ext cx="3319563" cy="4269021"/>
          </a:xfrm>
          <a:prstGeom prst="roundRect">
            <a:avLst>
              <a:gd name="adj" fmla="val 589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spcBef>
                <a:spcPts val="300"/>
              </a:spcBef>
            </a:pPr>
            <a:endParaRPr lang="en-US" dirty="0">
              <a:solidFill>
                <a:schemeClr val="tx1"/>
              </a:solidFill>
              <a:latin typeface="Zebra Sans" pitchFamily="2" charset="77"/>
            </a:endParaRPr>
          </a:p>
          <a:p>
            <a:pPr>
              <a:spcBef>
                <a:spcPts val="300"/>
              </a:spcBef>
            </a:pPr>
            <a:endParaRPr lang="en-US" dirty="0">
              <a:solidFill>
                <a:schemeClr val="tx1"/>
              </a:solidFill>
              <a:latin typeface="Zebra Sans" pitchFamily="2" charset="77"/>
            </a:endParaRPr>
          </a:p>
          <a:p>
            <a:pPr>
              <a:spcBef>
                <a:spcPts val="300"/>
              </a:spcBef>
            </a:pPr>
            <a:endParaRPr lang="en-US" b="1" dirty="0">
              <a:solidFill>
                <a:schemeClr val="bg1"/>
              </a:solidFill>
              <a:latin typeface="Zebra Sans Bold" pitchFamily="2" charset="77"/>
            </a:endParaRPr>
          </a:p>
          <a:p>
            <a:pPr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  <a:latin typeface="Zebra Sans Bold" pitchFamily="2" charset="77"/>
              </a:rPr>
              <a:t>Maintenance-free contactless charging </a:t>
            </a:r>
            <a:r>
              <a:rPr lang="en-US" dirty="0">
                <a:latin typeface="Zebra Sans" pitchFamily="2" charset="77"/>
              </a:rPr>
              <a:t>Wirelessly charge your scanners with inductive technology, making it </a:t>
            </a:r>
            <a:br>
              <a:rPr lang="en-US" dirty="0">
                <a:latin typeface="Zebra Sans" pitchFamily="2" charset="77"/>
              </a:rPr>
            </a:br>
            <a:r>
              <a:rPr lang="en-US" dirty="0">
                <a:latin typeface="Zebra Sans" pitchFamily="2" charset="77"/>
              </a:rPr>
              <a:t>easier to clean, reducing wear and tear, and extending the lifespan </a:t>
            </a:r>
            <a:br>
              <a:rPr lang="en-US" dirty="0">
                <a:latin typeface="Zebra Sans" pitchFamily="2" charset="77"/>
              </a:rPr>
            </a:br>
            <a:r>
              <a:rPr lang="en-US" dirty="0">
                <a:latin typeface="Zebra Sans" pitchFamily="2" charset="77"/>
              </a:rPr>
              <a:t>of both the device </a:t>
            </a:r>
            <a:br>
              <a:rPr lang="en-US" dirty="0">
                <a:latin typeface="Zebra Sans" pitchFamily="2" charset="77"/>
              </a:rPr>
            </a:br>
            <a:r>
              <a:rPr lang="en-US" dirty="0">
                <a:latin typeface="Zebra Sans" pitchFamily="2" charset="77"/>
              </a:rPr>
              <a:t>and cradle.</a:t>
            </a:r>
            <a:endParaRPr lang="en-US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0DA197-606E-72F3-1EAD-CEC2DE77F3A3}"/>
              </a:ext>
            </a:extLst>
          </p:cNvPr>
          <p:cNvSpPr/>
          <p:nvPr/>
        </p:nvSpPr>
        <p:spPr>
          <a:xfrm>
            <a:off x="455611" y="1775969"/>
            <a:ext cx="3474720" cy="2381735"/>
          </a:xfrm>
          <a:prstGeom prst="roundRect">
            <a:avLst>
              <a:gd name="adj" fmla="val 84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sz="20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89F979-DBD6-D6A1-76CB-1357B0D0124F}"/>
              </a:ext>
            </a:extLst>
          </p:cNvPr>
          <p:cNvSpPr/>
          <p:nvPr/>
        </p:nvSpPr>
        <p:spPr>
          <a:xfrm>
            <a:off x="669006" y="2671623"/>
            <a:ext cx="288858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Zebra Sans Bold" pitchFamily="2" charset="77"/>
                <a:ea typeface="MS PGothic" pitchFamily="34" charset="-128"/>
              </a:rPr>
              <a:t>Scans on a single charge </a:t>
            </a:r>
            <a:r>
              <a:rPr lang="en-US" dirty="0">
                <a:solidFill>
                  <a:schemeClr val="bg1"/>
                </a:solidFill>
                <a:latin typeface="Zebra Sans" pitchFamily="2" charset="77"/>
                <a:ea typeface="MS PGothic" pitchFamily="34" charset="-128"/>
              </a:rPr>
              <a:t>with the </a:t>
            </a:r>
            <a:r>
              <a:rPr lang="en-US" dirty="0" err="1">
                <a:solidFill>
                  <a:schemeClr val="bg1"/>
                </a:solidFill>
                <a:latin typeface="Zebra Sans" pitchFamily="2" charset="77"/>
                <a:ea typeface="MS PGothic" pitchFamily="34" charset="-128"/>
              </a:rPr>
              <a:t>PowerPrecision</a:t>
            </a:r>
            <a:r>
              <a:rPr lang="en-US" dirty="0">
                <a:solidFill>
                  <a:schemeClr val="bg1"/>
                </a:solidFill>
                <a:latin typeface="Zebra Sans" pitchFamily="2" charset="77"/>
                <a:ea typeface="MS PGothic" pitchFamily="34" charset="-128"/>
              </a:rPr>
              <a:t>+ battery–25% more than closest competitor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6F5102-058D-8B59-6BD1-DC35DF2C4384}"/>
              </a:ext>
            </a:extLst>
          </p:cNvPr>
          <p:cNvSpPr txBox="1"/>
          <p:nvPr/>
        </p:nvSpPr>
        <p:spPr>
          <a:xfrm>
            <a:off x="669006" y="2040356"/>
            <a:ext cx="2670542" cy="6853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Zebra Sans Bold"/>
              </a:rPr>
              <a:t>100,000</a:t>
            </a:r>
            <a:endParaRPr lang="en-US" sz="4400" b="1" i="0" u="none" strike="noStrike" kern="1200" cap="none" spc="0" normalizeH="0" baseline="30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Zebra Sans Bol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46F09D1-B277-A4F7-7B3A-6C355AA29CC8}"/>
              </a:ext>
            </a:extLst>
          </p:cNvPr>
          <p:cNvSpPr/>
          <p:nvPr/>
        </p:nvSpPr>
        <p:spPr>
          <a:xfrm>
            <a:off x="708762" y="4994197"/>
            <a:ext cx="267054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Zebra Sans Bold" pitchFamily="2" charset="77"/>
                <a:ea typeface="MS PGothic" pitchFamily="34" charset="-128"/>
              </a:rPr>
              <a:t>more supercapacitor power </a:t>
            </a:r>
            <a:r>
              <a:rPr lang="en-US" dirty="0">
                <a:solidFill>
                  <a:schemeClr val="bg1"/>
                </a:solidFill>
                <a:latin typeface="Zebra Sans" pitchFamily="2" charset="77"/>
                <a:ea typeface="MS PGothic" pitchFamily="34" charset="-128"/>
              </a:rPr>
              <a:t>than the competition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7998DE-B905-9D96-023F-DB97CCD3B1A2}"/>
              </a:ext>
            </a:extLst>
          </p:cNvPr>
          <p:cNvSpPr txBox="1"/>
          <p:nvPr/>
        </p:nvSpPr>
        <p:spPr>
          <a:xfrm>
            <a:off x="708761" y="4376362"/>
            <a:ext cx="2171910" cy="6771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Zebra Sans Bold"/>
                <a:ea typeface="MS PGothic"/>
              </a:rPr>
              <a:t>8x </a:t>
            </a:r>
            <a:endParaRPr lang="en-US" sz="4400" dirty="0">
              <a:solidFill>
                <a:schemeClr val="accent2"/>
              </a:solidFill>
              <a:latin typeface="Zebra Sans Bold"/>
              <a:ea typeface="MS PGothic"/>
            </a:endParaRPr>
          </a:p>
        </p:txBody>
      </p:sp>
      <p:pic>
        <p:nvPicPr>
          <p:cNvPr id="13" name="Picture Placeholder 421">
            <a:extLst>
              <a:ext uri="{FF2B5EF4-FFF2-40B4-BE49-F238E27FC236}">
                <a16:creationId xmlns:a16="http://schemas.microsoft.com/office/drawing/2014/main" id="{02703968-4570-9827-ACC4-BE146429BE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129" y="1935484"/>
            <a:ext cx="1031352" cy="1031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83E59-3073-6CBB-04AE-A891E6A1A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971" y="1775969"/>
            <a:ext cx="4113518" cy="4269021"/>
          </a:xfrm>
          <a:prstGeom prst="roundRect">
            <a:avLst>
              <a:gd name="adj" fmla="val 5552"/>
            </a:avLst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88C44DD3-E3BB-A626-DFCA-289602DE34D5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21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4793D8-2711-D124-9321-797E012E3296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41970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AAC7-AA14-666B-79FE-84EEFE7E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31376F-AA8D-B191-0497-3B603568C4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86424"/>
            <a:ext cx="8472488" cy="585214"/>
          </a:xfrm>
        </p:spPr>
        <p:txBody>
          <a:bodyPr/>
          <a:lstStyle/>
          <a:p>
            <a:pPr>
              <a:tabLst>
                <a:tab pos="3476625" algn="l"/>
              </a:tabLst>
            </a:pPr>
            <a:r>
              <a:rPr lang="en-US" dirty="0"/>
              <a:t>Two interchangeable power options make it easy to choose the right power solution for your workflows – and switch any time your needs change </a:t>
            </a:r>
            <a:endParaRPr lang="en-US" sz="18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941CCE9-7CD2-D23C-3E0D-504D6EB2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r>
              <a:rPr lang="en-US" dirty="0"/>
              <a:t>Swappable power sources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5500E7-86F2-D12F-49E6-5EFBE47D3A19}"/>
              </a:ext>
            </a:extLst>
          </p:cNvPr>
          <p:cNvGrpSpPr/>
          <p:nvPr/>
        </p:nvGrpSpPr>
        <p:grpSpPr>
          <a:xfrm>
            <a:off x="457198" y="1993644"/>
            <a:ext cx="11277599" cy="4194589"/>
            <a:chOff x="457200" y="1877366"/>
            <a:chExt cx="10113312" cy="4194589"/>
          </a:xfrm>
        </p:grpSpPr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F9E94133-7D87-AD03-E01F-D2414BE076BC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1877366"/>
              <a:ext cx="4986338" cy="4194589"/>
            </a:xfrm>
            <a:prstGeom prst="roundRect">
              <a:avLst>
                <a:gd name="adj" fmla="val 593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82880" bIns="274320" anchor="b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2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1pPr>
              <a:lvl2pPr marL="173038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2pPr>
              <a:lvl3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3pPr>
              <a:lvl4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4pPr>
              <a:lvl5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5pPr>
              <a:lvl6pPr marL="460375" indent="-1174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5127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511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US" sz="2400" b="1" spc="40" dirty="0" err="1">
                  <a:solidFill>
                    <a:schemeClr val="accent4"/>
                  </a:solidFill>
                  <a:latin typeface="Zebra Sans Cnd ExtraBold" pitchFamily="2" charset="77"/>
                  <a:ea typeface="+mj-ea"/>
                  <a:cs typeface="+mj-cs"/>
                </a:rPr>
                <a:t>PowerPrecision</a:t>
              </a:r>
              <a:r>
                <a:rPr lang="en-US" sz="2400" b="1" spc="40" dirty="0">
                  <a:solidFill>
                    <a:schemeClr val="accent4"/>
                  </a:solidFill>
                  <a:latin typeface="Zebra Sans Cnd ExtraBold" pitchFamily="2" charset="77"/>
                  <a:ea typeface="+mj-ea"/>
                  <a:cs typeface="+mj-cs"/>
                </a:rPr>
                <a:t>+ battery</a:t>
              </a:r>
            </a:p>
            <a:p>
              <a:pPr>
                <a:spcBef>
                  <a:spcPts val="0"/>
                </a:spcBef>
                <a:spcAft>
                  <a:spcPts val="900"/>
                </a:spcAft>
                <a:buClr>
                  <a:schemeClr val="accent1"/>
                </a:buClr>
              </a:pPr>
              <a:r>
                <a:rPr lang="en-US" sz="1400" dirty="0"/>
                <a:t>Over three full days of 24x7 scanning (100,000 scans)</a:t>
              </a:r>
            </a:p>
            <a:p>
              <a:pPr>
                <a:spcBef>
                  <a:spcPts val="0"/>
                </a:spcBef>
                <a:spcAft>
                  <a:spcPts val="900"/>
                </a:spcAft>
                <a:buClr>
                  <a:schemeClr val="accent1"/>
                </a:buClr>
              </a:pPr>
              <a:r>
                <a:rPr lang="en-US" sz="1400" dirty="0"/>
                <a:t>Up to 25% longer battery life than the closest competitor</a:t>
              </a:r>
            </a:p>
            <a:p>
              <a:pPr>
                <a:spcBef>
                  <a:spcPts val="0"/>
                </a:spcBef>
                <a:spcAft>
                  <a:spcPts val="900"/>
                </a:spcAft>
                <a:buClr>
                  <a:schemeClr val="accent1"/>
                </a:buClr>
              </a:pPr>
              <a:r>
                <a:rPr lang="en-US" sz="1400" dirty="0"/>
                <a:t>A wealth of battery metrics for better management ⎯ and optional battery maintenance services </a:t>
              </a:r>
            </a:p>
            <a:p>
              <a:pPr>
                <a:spcBef>
                  <a:spcPts val="0"/>
                </a:spcBef>
                <a:spcAft>
                  <a:spcPts val="900"/>
                </a:spcAft>
                <a:buClr>
                  <a:schemeClr val="accent1"/>
                </a:buClr>
              </a:pPr>
              <a:r>
                <a:rPr lang="en-US" sz="1400" dirty="0"/>
                <a:t>Gives users the flexibility to be away from a charging cradle </a:t>
              </a:r>
              <a:br>
                <a:rPr lang="en-US" sz="1400" dirty="0"/>
              </a:br>
              <a:r>
                <a:rPr lang="en-US" sz="1400" dirty="0"/>
                <a:t>for extended periods</a:t>
              </a:r>
            </a:p>
          </p:txBody>
        </p: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55319CE6-917D-855A-9955-045DA741968B}"/>
                </a:ext>
              </a:extLst>
            </p:cNvPr>
            <p:cNvSpPr txBox="1">
              <a:spLocks/>
            </p:cNvSpPr>
            <p:nvPr/>
          </p:nvSpPr>
          <p:spPr>
            <a:xfrm>
              <a:off x="5584174" y="1877366"/>
              <a:ext cx="4986338" cy="4194589"/>
            </a:xfrm>
            <a:prstGeom prst="roundRect">
              <a:avLst>
                <a:gd name="adj" fmla="val 593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82880" bIns="274320" anchor="b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2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1pPr>
              <a:lvl2pPr marL="173038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2pPr>
              <a:lvl3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3pPr>
              <a:lvl4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4pPr>
              <a:lvl5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5pPr>
              <a:lvl6pPr marL="460375" indent="-1174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5127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511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US" sz="2400" b="1" spc="40" dirty="0" err="1">
                  <a:solidFill>
                    <a:schemeClr val="accent4"/>
                  </a:solidFill>
                  <a:latin typeface="Zebra Sans Cnd ExtraBold" pitchFamily="2" charset="77"/>
                  <a:ea typeface="+mj-ea"/>
                  <a:cs typeface="+mj-cs"/>
                </a:rPr>
                <a:t>PowerCap</a:t>
              </a:r>
              <a:r>
                <a:rPr lang="en-US" sz="2400" b="1" spc="40" dirty="0">
                  <a:solidFill>
                    <a:schemeClr val="accent4"/>
                  </a:solidFill>
                  <a:latin typeface="Zebra Sans Cnd ExtraBold" pitchFamily="2" charset="77"/>
                  <a:ea typeface="+mj-ea"/>
                  <a:cs typeface="+mj-cs"/>
                </a:rPr>
                <a:t>™ supercapacitor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400" dirty="0"/>
                <a:t>Greener alternative; designed for longevity so there are no batteries to manage or dispose of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rgbClr val="221E1F"/>
                  </a:solidFill>
                </a:rPr>
                <a:t>Up to 6,000 scans per charge, 8x more than competing models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rgbClr val="221E1F"/>
                  </a:solidFill>
                </a:rPr>
                <a:t>Ultra-fast charging minimizes downtime: ready for 100 scans in just 35 seconds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rgbClr val="221E1F"/>
                  </a:solidFill>
                </a:rPr>
                <a:t>Capable of holding a charge for several hours</a:t>
              </a:r>
            </a:p>
          </p:txBody>
        </p:sp>
      </p:grp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E9FCDFA4-77F1-B69C-3F0A-8C9C77DE41BC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22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5564B-873A-2C23-3DD6-D17D6059F72A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pic>
        <p:nvPicPr>
          <p:cNvPr id="6" name="Picture 5" descr="A battery with green label&#10;&#10;AI-generated content may be incorrect.">
            <a:extLst>
              <a:ext uri="{FF2B5EF4-FFF2-40B4-BE49-F238E27FC236}">
                <a16:creationId xmlns:a16="http://schemas.microsoft.com/office/drawing/2014/main" id="{A7229B78-A37B-E197-A270-8F691D33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564" y="1086424"/>
            <a:ext cx="5158662" cy="3877953"/>
          </a:xfrm>
          <a:prstGeom prst="rect">
            <a:avLst/>
          </a:prstGeom>
        </p:spPr>
      </p:pic>
      <p:pic>
        <p:nvPicPr>
          <p:cNvPr id="7" name="Picture 6" descr="A black battery with white text and yellow buttons&#10;&#10;AI-generated content may be incorrect.">
            <a:extLst>
              <a:ext uri="{FF2B5EF4-FFF2-40B4-BE49-F238E27FC236}">
                <a16:creationId xmlns:a16="http://schemas.microsoft.com/office/drawing/2014/main" id="{DFC956AC-E2EE-C382-1F95-3E0275B5D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27" y="1379031"/>
            <a:ext cx="4526032" cy="34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37149-7122-7F5F-598E-CF4FA06CB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F7D7131-AC06-FC1B-0988-A7855D6B38E2}"/>
              </a:ext>
            </a:extLst>
          </p:cNvPr>
          <p:cNvSpPr txBox="1">
            <a:spLocks/>
          </p:cNvSpPr>
          <p:nvPr/>
        </p:nvSpPr>
        <p:spPr>
          <a:xfrm>
            <a:off x="457198" y="1993644"/>
            <a:ext cx="11277600" cy="4194589"/>
          </a:xfrm>
          <a:prstGeom prst="roundRect">
            <a:avLst>
              <a:gd name="adj" fmla="val 59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82880" bIns="274320"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FE895A-91AA-D5EC-D0F4-7979447FF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86424"/>
            <a:ext cx="11277600" cy="317500"/>
          </a:xfrm>
        </p:spPr>
        <p:txBody>
          <a:bodyPr/>
          <a:lstStyle/>
          <a:p>
            <a:pPr>
              <a:tabLst>
                <a:tab pos="3476625" algn="l"/>
              </a:tabLst>
            </a:pPr>
            <a:r>
              <a:rPr lang="en-US" sz="2000" dirty="0"/>
              <a:t>Intelligent extras, fine-tuned for real-world use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6A728C3-17B5-5D50-5FCC-B231BBB5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r>
              <a:rPr lang="en-US" dirty="0"/>
              <a:t>Smarter cordless by design ⎯ down to the details </a:t>
            </a:r>
          </a:p>
        </p:txBody>
      </p:sp>
      <p:sp>
        <p:nvSpPr>
          <p:cNvPr id="27" name="object 43">
            <a:extLst>
              <a:ext uri="{FF2B5EF4-FFF2-40B4-BE49-F238E27FC236}">
                <a16:creationId xmlns:a16="http://schemas.microsoft.com/office/drawing/2014/main" id="{90EB599E-9440-D348-E782-FBA2A1A279BC}"/>
              </a:ext>
            </a:extLst>
          </p:cNvPr>
          <p:cNvSpPr txBox="1"/>
          <p:nvPr/>
        </p:nvSpPr>
        <p:spPr>
          <a:xfrm>
            <a:off x="4331318" y="2217079"/>
            <a:ext cx="3251710" cy="772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Dedicated power gauge</a:t>
            </a:r>
          </a:p>
          <a:p>
            <a:pPr marR="4232"/>
            <a:r>
              <a:rPr lang="en-US" sz="1200" dirty="0">
                <a:latin typeface="Zebra Sans" pitchFamily="2" charset="77"/>
                <a:cs typeface="Arial"/>
              </a:rPr>
              <a:t>See at-a-glance if the battery or </a:t>
            </a:r>
            <a:r>
              <a:rPr lang="en-US" sz="1200" dirty="0" err="1">
                <a:latin typeface="Zebra Sans" pitchFamily="2" charset="77"/>
                <a:cs typeface="Arial"/>
              </a:rPr>
              <a:t>PowerCap</a:t>
            </a:r>
            <a:r>
              <a:rPr lang="en-US" sz="1200" dirty="0">
                <a:latin typeface="Zebra Sans" pitchFamily="2" charset="77"/>
                <a:cs typeface="Arial"/>
              </a:rPr>
              <a:t> supercapacitor are sufficiently charged to reduce downtime</a:t>
            </a:r>
            <a:endParaRPr lang="en-US" sz="1050" dirty="0">
              <a:latin typeface="Zebra Sans" pitchFamily="2" charset="77"/>
              <a:cs typeface="Arial"/>
            </a:endParaRPr>
          </a:p>
        </p:txBody>
      </p:sp>
      <p:sp>
        <p:nvSpPr>
          <p:cNvPr id="30" name="object 43">
            <a:extLst>
              <a:ext uri="{FF2B5EF4-FFF2-40B4-BE49-F238E27FC236}">
                <a16:creationId xmlns:a16="http://schemas.microsoft.com/office/drawing/2014/main" id="{A999130D-6527-5E83-A8C9-CFB3C4E1BF8B}"/>
              </a:ext>
            </a:extLst>
          </p:cNvPr>
          <p:cNvSpPr txBox="1"/>
          <p:nvPr/>
        </p:nvSpPr>
        <p:spPr>
          <a:xfrm>
            <a:off x="7814349" y="3273145"/>
            <a:ext cx="3646264" cy="58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Wi-Fi Friendly mode</a:t>
            </a:r>
          </a:p>
          <a:p>
            <a:pPr marR="4232"/>
            <a:r>
              <a:rPr lang="en-US" sz="1200" dirty="0">
                <a:latin typeface="Zebra Sans" pitchFamily="2" charset="77"/>
                <a:cs typeface="Arial"/>
              </a:rPr>
              <a:t>Bluetooth scanners won’t interfere with </a:t>
            </a:r>
            <a:br>
              <a:rPr lang="en-US" sz="1200" dirty="0">
                <a:latin typeface="Zebra Sans" pitchFamily="2" charset="77"/>
                <a:cs typeface="Arial"/>
              </a:rPr>
            </a:br>
            <a:r>
              <a:rPr lang="en-US" sz="1200" dirty="0">
                <a:latin typeface="Zebra Sans" pitchFamily="2" charset="77"/>
                <a:cs typeface="Arial"/>
              </a:rPr>
              <a:t>your Wi-Fi network</a:t>
            </a:r>
            <a:endParaRPr sz="1050" dirty="0">
              <a:latin typeface="Zebra Sans" pitchFamily="2" charset="77"/>
              <a:cs typeface="Arial"/>
            </a:endParaRPr>
          </a:p>
        </p:txBody>
      </p:sp>
      <p:sp>
        <p:nvSpPr>
          <p:cNvPr id="31" name="object 43">
            <a:extLst>
              <a:ext uri="{FF2B5EF4-FFF2-40B4-BE49-F238E27FC236}">
                <a16:creationId xmlns:a16="http://schemas.microsoft.com/office/drawing/2014/main" id="{9AB02DE0-4A9B-4F0C-7740-1C6931114678}"/>
              </a:ext>
            </a:extLst>
          </p:cNvPr>
          <p:cNvSpPr txBox="1"/>
          <p:nvPr/>
        </p:nvSpPr>
        <p:spPr>
          <a:xfrm>
            <a:off x="7793258" y="5137043"/>
            <a:ext cx="3646263" cy="972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Virtual tether</a:t>
            </a:r>
          </a:p>
          <a:p>
            <a:pPr marR="4232"/>
            <a:r>
              <a:rPr lang="en-US" sz="1200" spc="-17" dirty="0">
                <a:latin typeface="Zebra Sans" pitchFamily="2" charset="77"/>
                <a:cs typeface="Arial"/>
              </a:rPr>
              <a:t>Keep cordless scanners where they belong; </a:t>
            </a:r>
            <a:r>
              <a:rPr lang="en-US" sz="1200" dirty="0">
                <a:latin typeface="Zebra Sans" pitchFamily="2" charset="77"/>
              </a:rPr>
              <a:t>If a scanner is taken out of range or left out of the cradle too long, both the scanner and cradle emit alerts</a:t>
            </a:r>
          </a:p>
          <a:p>
            <a:pPr marR="4232">
              <a:lnSpc>
                <a:spcPts val="1666"/>
              </a:lnSpc>
            </a:pPr>
            <a:endParaRPr sz="1200" spc="-17" dirty="0">
              <a:latin typeface="Zebra Sans" pitchFamily="2" charset="77"/>
              <a:cs typeface="Arial"/>
            </a:endParaRPr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id="{CB0952C9-448D-5D99-D8D5-DE6EB430DCDD}"/>
              </a:ext>
            </a:extLst>
          </p:cNvPr>
          <p:cNvSpPr txBox="1"/>
          <p:nvPr/>
        </p:nvSpPr>
        <p:spPr>
          <a:xfrm>
            <a:off x="7814349" y="4190348"/>
            <a:ext cx="3387047" cy="78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Paging button</a:t>
            </a:r>
          </a:p>
          <a:p>
            <a:pPr marR="4232"/>
            <a:r>
              <a:rPr lang="en-US" sz="1200" spc="-17" dirty="0">
                <a:latin typeface="Zebra Sans" pitchFamily="2" charset="77"/>
                <a:cs typeface="Arial"/>
              </a:rPr>
              <a:t>Missing a scanner? Press the cradle’s paging button to instantly locate it</a:t>
            </a:r>
            <a:endParaRPr lang="en-US" sz="1200" dirty="0">
              <a:latin typeface="Zebra Sans" pitchFamily="2" charset="77"/>
            </a:endParaRPr>
          </a:p>
          <a:p>
            <a:pPr marR="4232">
              <a:lnSpc>
                <a:spcPts val="1666"/>
              </a:lnSpc>
            </a:pPr>
            <a:endParaRPr sz="1200" spc="-17" dirty="0">
              <a:latin typeface="Zebra Sans" pitchFamily="2" charset="77"/>
              <a:cs typeface="Arial"/>
            </a:endParaRPr>
          </a:p>
        </p:txBody>
      </p:sp>
      <p:sp>
        <p:nvSpPr>
          <p:cNvPr id="33" name="object 43">
            <a:extLst>
              <a:ext uri="{FF2B5EF4-FFF2-40B4-BE49-F238E27FC236}">
                <a16:creationId xmlns:a16="http://schemas.microsoft.com/office/drawing/2014/main" id="{DC030C86-7E1B-AD8B-6820-75BD4CDA8C8F}"/>
              </a:ext>
            </a:extLst>
          </p:cNvPr>
          <p:cNvSpPr txBox="1"/>
          <p:nvPr/>
        </p:nvSpPr>
        <p:spPr>
          <a:xfrm>
            <a:off x="4331318" y="4190348"/>
            <a:ext cx="3041027" cy="58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 err="1">
                <a:solidFill>
                  <a:schemeClr val="accent4"/>
                </a:solidFill>
                <a:latin typeface="Zebra Sans" pitchFamily="2" charset="77"/>
                <a:cs typeface="Arial"/>
              </a:rPr>
              <a:t>AutoConfig</a:t>
            </a: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 cradle</a:t>
            </a:r>
          </a:p>
          <a:p>
            <a:pPr marR="4232"/>
            <a:r>
              <a:rPr lang="en-US" sz="1200" spc="-17" dirty="0">
                <a:latin typeface="Zebra Sans" pitchFamily="2" charset="77"/>
                <a:cs typeface="Arial"/>
              </a:rPr>
              <a:t>Switch workflows and host apps by simply pairing to a different cradle</a:t>
            </a:r>
            <a:endParaRPr lang="en-US" sz="1050" spc="-17" dirty="0">
              <a:latin typeface="Zebra Sans" pitchFamily="2" charset="77"/>
              <a:cs typeface="Arial"/>
            </a:endParaRPr>
          </a:p>
        </p:txBody>
      </p:sp>
      <p:sp>
        <p:nvSpPr>
          <p:cNvPr id="35" name="object 43">
            <a:extLst>
              <a:ext uri="{FF2B5EF4-FFF2-40B4-BE49-F238E27FC236}">
                <a16:creationId xmlns:a16="http://schemas.microsoft.com/office/drawing/2014/main" id="{25355372-8805-96D8-2251-E664391ECE65}"/>
              </a:ext>
            </a:extLst>
          </p:cNvPr>
          <p:cNvSpPr txBox="1"/>
          <p:nvPr/>
        </p:nvSpPr>
        <p:spPr>
          <a:xfrm>
            <a:off x="4331317" y="3273145"/>
            <a:ext cx="3192057" cy="78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Contactless charging</a:t>
            </a:r>
          </a:p>
          <a:p>
            <a:pPr marR="4232"/>
            <a:r>
              <a:rPr lang="en-US" sz="1200" spc="-17" dirty="0">
                <a:latin typeface="Zebra Sans" pitchFamily="2" charset="77"/>
                <a:cs typeface="Arial"/>
              </a:rPr>
              <a:t>Available for both the battery and </a:t>
            </a:r>
            <a:br>
              <a:rPr lang="en-US" sz="1200" spc="-17" dirty="0">
                <a:latin typeface="Zebra Sans" pitchFamily="2" charset="77"/>
                <a:cs typeface="Arial"/>
              </a:rPr>
            </a:br>
            <a:r>
              <a:rPr lang="en-US" sz="1200" spc="-17" dirty="0" err="1">
                <a:latin typeface="Zebra Sans" pitchFamily="2" charset="77"/>
                <a:cs typeface="Arial"/>
              </a:rPr>
              <a:t>PowerCap</a:t>
            </a:r>
            <a:r>
              <a:rPr lang="en-US" sz="1200" spc="-17" dirty="0">
                <a:latin typeface="Zebra Sans" pitchFamily="2" charset="77"/>
                <a:cs typeface="Arial"/>
              </a:rPr>
              <a:t> supercapacitor</a:t>
            </a:r>
            <a:endParaRPr lang="en-US" sz="1200" dirty="0">
              <a:latin typeface="Zebra Sans" pitchFamily="2" charset="77"/>
            </a:endParaRPr>
          </a:p>
          <a:p>
            <a:pPr marR="4232">
              <a:lnSpc>
                <a:spcPts val="1666"/>
              </a:lnSpc>
            </a:pPr>
            <a:endParaRPr sz="1200" spc="-17" dirty="0">
              <a:latin typeface="Zebra Sans" pitchFamily="2" charset="77"/>
              <a:cs typeface="Arial"/>
            </a:endParaRPr>
          </a:p>
        </p:txBody>
      </p:sp>
      <p:sp>
        <p:nvSpPr>
          <p:cNvPr id="36" name="object 43">
            <a:extLst>
              <a:ext uri="{FF2B5EF4-FFF2-40B4-BE49-F238E27FC236}">
                <a16:creationId xmlns:a16="http://schemas.microsoft.com/office/drawing/2014/main" id="{C78389BF-849C-3534-3A73-4290C82A8EC8}"/>
              </a:ext>
            </a:extLst>
          </p:cNvPr>
          <p:cNvSpPr txBox="1"/>
          <p:nvPr/>
        </p:nvSpPr>
        <p:spPr>
          <a:xfrm>
            <a:off x="7814349" y="2217079"/>
            <a:ext cx="3646264" cy="772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Choice of cradles</a:t>
            </a:r>
          </a:p>
          <a:p>
            <a:pPr marR="4232"/>
            <a:r>
              <a:rPr lang="en-US" sz="1200" dirty="0">
                <a:latin typeface="Zebra Sans" pitchFamily="2" charset="77"/>
                <a:cs typeface="Arial"/>
              </a:rPr>
              <a:t>Compact Presentation Cradle for hands-free scanning; Standard Cradle sits on a desktop or </a:t>
            </a:r>
          </a:p>
          <a:p>
            <a:pPr marR="4232"/>
            <a:r>
              <a:rPr lang="en-US" sz="1200" dirty="0">
                <a:latin typeface="Zebra Sans" pitchFamily="2" charset="77"/>
                <a:cs typeface="Arial"/>
              </a:rPr>
              <a:t>can be mounted on a wall</a:t>
            </a:r>
          </a:p>
        </p:txBody>
      </p:sp>
      <p:sp>
        <p:nvSpPr>
          <p:cNvPr id="37" name="object 43">
            <a:extLst>
              <a:ext uri="{FF2B5EF4-FFF2-40B4-BE49-F238E27FC236}">
                <a16:creationId xmlns:a16="http://schemas.microsoft.com/office/drawing/2014/main" id="{85337C98-558B-FB94-D5D9-E55D9011F0F2}"/>
              </a:ext>
            </a:extLst>
          </p:cNvPr>
          <p:cNvSpPr txBox="1"/>
          <p:nvPr/>
        </p:nvSpPr>
        <p:spPr>
          <a:xfrm>
            <a:off x="4331317" y="5137043"/>
            <a:ext cx="3166664" cy="58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32">
              <a:lnSpc>
                <a:spcPts val="1666"/>
              </a:lnSpc>
            </a:pPr>
            <a:r>
              <a:rPr lang="en-US" sz="1200" dirty="0">
                <a:solidFill>
                  <a:schemeClr val="accent4"/>
                </a:solidFill>
                <a:latin typeface="Zebra Sans" pitchFamily="2" charset="77"/>
                <a:cs typeface="Arial"/>
              </a:rPr>
              <a:t>FIPS security</a:t>
            </a:r>
          </a:p>
          <a:p>
            <a:pPr marR="4232"/>
            <a:r>
              <a:rPr lang="en-US" sz="1200" dirty="0">
                <a:latin typeface="Zebra Sans" pitchFamily="2" charset="77"/>
                <a:cs typeface="Arial"/>
              </a:rPr>
              <a:t>Government-grade security safeguards sensitive data</a:t>
            </a:r>
            <a:endParaRPr lang="en-US" sz="1050" dirty="0">
              <a:latin typeface="Zebra Sans" pitchFamily="2" charset="77"/>
              <a:cs typeface="Arial"/>
            </a:endParaRPr>
          </a:p>
        </p:txBody>
      </p: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F8B95C89-3F9D-02F5-D2AF-B37F9C09F090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23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55A04-DC99-E169-2403-2984C3AB71CF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496680-6AD9-2D42-905D-5B25BDA5F3A7}"/>
              </a:ext>
            </a:extLst>
          </p:cNvPr>
          <p:cNvGrpSpPr/>
          <p:nvPr/>
        </p:nvGrpSpPr>
        <p:grpSpPr>
          <a:xfrm>
            <a:off x="924575" y="2471524"/>
            <a:ext cx="2962342" cy="3361276"/>
            <a:chOff x="924575" y="2471524"/>
            <a:chExt cx="2962342" cy="336127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6A8B9DB-19E7-CF33-CDBC-21BB917A90B9}"/>
                </a:ext>
              </a:extLst>
            </p:cNvPr>
            <p:cNvSpPr/>
            <p:nvPr/>
          </p:nvSpPr>
          <p:spPr>
            <a:xfrm>
              <a:off x="1144678" y="4384147"/>
              <a:ext cx="2424617" cy="1352791"/>
            </a:xfrm>
            <a:prstGeom prst="roundRect">
              <a:avLst>
                <a:gd name="adj" fmla="val 545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1B1E6B5-601F-8E90-6726-31A38592622F}"/>
                </a:ext>
              </a:extLst>
            </p:cNvPr>
            <p:cNvGrpSpPr/>
            <p:nvPr/>
          </p:nvGrpSpPr>
          <p:grpSpPr>
            <a:xfrm>
              <a:off x="924575" y="2471524"/>
              <a:ext cx="2962342" cy="3361276"/>
              <a:chOff x="897190" y="2321210"/>
              <a:chExt cx="3258576" cy="3697404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7F58CFF1-5B07-C4A5-5708-C6105481D16A}"/>
                  </a:ext>
                </a:extLst>
              </p:cNvPr>
              <p:cNvSpPr/>
              <p:nvPr/>
            </p:nvSpPr>
            <p:spPr>
              <a:xfrm>
                <a:off x="1139303" y="2321210"/>
                <a:ext cx="2667079" cy="1890707"/>
              </a:xfrm>
              <a:prstGeom prst="roundRect">
                <a:avLst>
                  <a:gd name="adj" fmla="val 545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300"/>
                  </a:spcBef>
                </a:pPr>
                <a:endParaRPr lang="en-US" dirty="0">
                  <a:solidFill>
                    <a:schemeClr val="tx1"/>
                  </a:solidFill>
                  <a:latin typeface="Zebra Sans" pitchFamily="2" charset="77"/>
                </a:endParaRPr>
              </a:p>
            </p:txBody>
          </p:sp>
          <p:pic>
            <p:nvPicPr>
              <p:cNvPr id="3" name="Picture 2" descr="A close-up of a barcode scanner&#10;&#10;AI-generated content may be incorrect.">
                <a:extLst>
                  <a:ext uri="{FF2B5EF4-FFF2-40B4-BE49-F238E27FC236}">
                    <a16:creationId xmlns:a16="http://schemas.microsoft.com/office/drawing/2014/main" id="{706C23B5-67C2-6FFD-E9C9-25F371A4C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849482">
                <a:off x="897190" y="2705556"/>
                <a:ext cx="3258576" cy="33130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16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A5A3D-6DAB-A5AA-F314-1041F8F9D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B93540-C297-5463-34F9-18EB1CA9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2"/>
            <a:ext cx="9269730" cy="5327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Future-ready to support vision 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8B6A4-F8C0-CF3C-D7EE-D3DCB6E78EDA}"/>
              </a:ext>
            </a:extLst>
          </p:cNvPr>
          <p:cNvSpPr txBox="1"/>
          <p:nvPr/>
        </p:nvSpPr>
        <p:spPr>
          <a:xfrm>
            <a:off x="6146800" y="6527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>
              <a:latin typeface="Zebra Sa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437DA8-5815-6C4B-394A-E7DAD5407F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98804"/>
            <a:ext cx="11277600" cy="317500"/>
          </a:xfrm>
        </p:spPr>
        <p:txBody>
          <a:bodyPr/>
          <a:lstStyle/>
          <a:p>
            <a:r>
              <a:rPr lang="en-US" dirty="0"/>
              <a:t>Third-party vision applications can leverage the exclusive 2 MP sensor to enhance functionality 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CF54736B-701F-3C82-97A1-9D16D124A51D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24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8BAA6E-8ACA-2D80-FCD8-86FEE45C9D93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F94652-CF97-2E91-5F85-38FDED36EE86}"/>
              </a:ext>
            </a:extLst>
          </p:cNvPr>
          <p:cNvSpPr txBox="1"/>
          <p:nvPr/>
        </p:nvSpPr>
        <p:spPr>
          <a:xfrm>
            <a:off x="605790" y="1775311"/>
            <a:ext cx="5579110" cy="4654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b="1" spc="50" dirty="0">
                <a:solidFill>
                  <a:schemeClr val="accent4"/>
                </a:solidFill>
                <a:latin typeface="Zebra Sans Cnd ExtraBold" pitchFamily="2" charset="77"/>
                <a:ea typeface="+mj-ea"/>
                <a:cs typeface="+mj-cs"/>
              </a:rPr>
              <a:t>Get the flexibility to support new use cases </a:t>
            </a:r>
            <a:br>
              <a:rPr lang="en-US" sz="2400" b="1" spc="50" dirty="0">
                <a:solidFill>
                  <a:schemeClr val="accent4"/>
                </a:solidFill>
                <a:latin typeface="Zebra Sans Cnd ExtraBold" pitchFamily="2" charset="77"/>
                <a:ea typeface="+mj-ea"/>
                <a:cs typeface="+mj-cs"/>
              </a:rPr>
            </a:br>
            <a:r>
              <a:rPr lang="en-US" sz="2400" b="1" spc="50" dirty="0">
                <a:solidFill>
                  <a:schemeClr val="accent4"/>
                </a:solidFill>
                <a:latin typeface="Zebra Sans Cnd ExtraBold" pitchFamily="2" charset="77"/>
                <a:ea typeface="+mj-ea"/>
                <a:cs typeface="+mj-cs"/>
              </a:rPr>
              <a:t>with vision applications, such as…</a:t>
            </a:r>
          </a:p>
          <a:p>
            <a:pPr algn="l">
              <a:spcBef>
                <a:spcPts val="300"/>
              </a:spcBef>
            </a:pPr>
            <a:endParaRPr lang="en-US" dirty="0">
              <a:latin typeface="Zebra Sans" pitchFamily="2" charset="77"/>
            </a:endParaRPr>
          </a:p>
          <a:p>
            <a:pPr algn="l">
              <a:spcBef>
                <a:spcPts val="300"/>
              </a:spcBef>
            </a:pPr>
            <a:r>
              <a:rPr lang="en-US" dirty="0">
                <a:latin typeface="Zebra Sans" pitchFamily="2" charset="77"/>
              </a:rPr>
              <a:t>Enhanced loss prevention</a:t>
            </a:r>
          </a:p>
          <a:p>
            <a:pPr marL="127000" indent="-127000" algn="l"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Detect mismatches between items and scanned barcodes</a:t>
            </a:r>
          </a:p>
          <a:p>
            <a:pPr marL="127000" indent="-127000" algn="l"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Flag suspicious transactions in real time</a:t>
            </a:r>
          </a:p>
          <a:p>
            <a:pPr algn="l">
              <a:spcBef>
                <a:spcPts val="300"/>
              </a:spcBef>
            </a:pPr>
            <a:endParaRPr lang="en-US" dirty="0">
              <a:latin typeface="Zebra Sans" pitchFamily="2" charset="77"/>
            </a:endParaRPr>
          </a:p>
          <a:p>
            <a:pPr algn="l">
              <a:spcBef>
                <a:spcPts val="300"/>
              </a:spcBef>
            </a:pPr>
            <a:r>
              <a:rPr lang="en-US" dirty="0">
                <a:latin typeface="Zebra Sans" pitchFamily="2" charset="77"/>
              </a:rPr>
              <a:t>Smoother checkouts</a:t>
            </a:r>
          </a:p>
          <a:p>
            <a:pPr marL="127000" indent="-127000"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Recognize products in real time with computer vision</a:t>
            </a:r>
          </a:p>
          <a:p>
            <a:pPr marL="127000" indent="-127000"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Zebra Sans" pitchFamily="2" charset="77"/>
            </a:endParaRPr>
          </a:p>
          <a:p>
            <a:pPr algn="l">
              <a:spcBef>
                <a:spcPts val="300"/>
              </a:spcBef>
            </a:pPr>
            <a:r>
              <a:rPr lang="en-US" dirty="0">
                <a:latin typeface="Zebra Sans" pitchFamily="2" charset="77"/>
              </a:rPr>
              <a:t>Future-ready flexibility</a:t>
            </a:r>
          </a:p>
          <a:p>
            <a:pPr marL="127000" indent="-127000"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Supports emerging vision applications, making it a smart investment for forward-thinking retailers</a:t>
            </a:r>
          </a:p>
        </p:txBody>
      </p:sp>
      <p:pic>
        <p:nvPicPr>
          <p:cNvPr id="34" name="Picture 33" descr="A person standing at a cashier&#10;&#10;AI-generated content may be incorrect.">
            <a:extLst>
              <a:ext uri="{FF2B5EF4-FFF2-40B4-BE49-F238E27FC236}">
                <a16:creationId xmlns:a16="http://schemas.microsoft.com/office/drawing/2014/main" id="{58BB1807-FC0D-69CF-44F4-FC5BEDEC8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3230" y="2230791"/>
            <a:ext cx="4044203" cy="3429000"/>
          </a:xfrm>
          <a:prstGeom prst="roundRect">
            <a:avLst>
              <a:gd name="adj" fmla="val 7084"/>
            </a:avLst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6CE0D5C-1943-2EBD-C46B-99A5199BB4B9}"/>
              </a:ext>
            </a:extLst>
          </p:cNvPr>
          <p:cNvCxnSpPr>
            <a:cxnSpLocks/>
          </p:cNvCxnSpPr>
          <p:nvPr/>
        </p:nvCxnSpPr>
        <p:spPr>
          <a:xfrm>
            <a:off x="557507" y="3882392"/>
            <a:ext cx="6071946" cy="0"/>
          </a:xfrm>
          <a:prstGeom prst="line">
            <a:avLst/>
          </a:prstGeom>
          <a:ln w="9525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5201B4-E14B-16CE-A82D-D2A3289D7573}"/>
              </a:ext>
            </a:extLst>
          </p:cNvPr>
          <p:cNvCxnSpPr>
            <a:cxnSpLocks/>
          </p:cNvCxnSpPr>
          <p:nvPr/>
        </p:nvCxnSpPr>
        <p:spPr>
          <a:xfrm>
            <a:off x="557507" y="4766413"/>
            <a:ext cx="6071946" cy="0"/>
          </a:xfrm>
          <a:prstGeom prst="line">
            <a:avLst/>
          </a:prstGeom>
          <a:ln w="9525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7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1545A-ADCE-3D1B-05CE-10D90F3D1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36758D-5E9B-E1A2-DB73-AA722A9E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2"/>
            <a:ext cx="10332720" cy="5327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Optimized for hands-free and handheld efficiency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9AE71D-D380-5CF5-B5F8-4529DBBBD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60704"/>
            <a:ext cx="11277600" cy="317500"/>
          </a:xfrm>
        </p:spPr>
        <p:txBody>
          <a:bodyPr/>
          <a:lstStyle/>
          <a:p>
            <a:r>
              <a:rPr lang="en-US" sz="2000" dirty="0"/>
              <a:t>Scan with ease, whether you choose corded or cordless, hands-free or handheld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6C4D4F2D-13AF-B75B-17AD-087315AEBB7E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25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B5220C-AF5D-83C9-2D50-A9461467FE0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BC9C59-6FEA-F901-DD0A-DCDC7C29DD1E}"/>
              </a:ext>
            </a:extLst>
          </p:cNvPr>
          <p:cNvGrpSpPr/>
          <p:nvPr/>
        </p:nvGrpSpPr>
        <p:grpSpPr>
          <a:xfrm>
            <a:off x="457201" y="1346674"/>
            <a:ext cx="11277599" cy="4826805"/>
            <a:chOff x="457201" y="1446690"/>
            <a:chExt cx="11277599" cy="4826805"/>
          </a:xfrm>
        </p:grpSpPr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B1676554-6919-3E97-58D9-80BBBAC1B5BC}"/>
                </a:ext>
              </a:extLst>
            </p:cNvPr>
            <p:cNvSpPr txBox="1">
              <a:spLocks/>
            </p:cNvSpPr>
            <p:nvPr/>
          </p:nvSpPr>
          <p:spPr>
            <a:xfrm>
              <a:off x="4264786" y="3871242"/>
              <a:ext cx="3544548" cy="2379393"/>
            </a:xfrm>
            <a:prstGeom prst="roundRect">
              <a:avLst>
                <a:gd name="adj" fmla="val 593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lIns="182880" tIns="91440" rIns="0" bIns="18288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2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1pPr>
              <a:lvl2pPr marL="173038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2pPr>
              <a:lvl3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3pPr>
              <a:lvl4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4pPr>
              <a:lvl5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5pPr>
              <a:lvl6pPr marL="460375" indent="-1174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5127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511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Keep cordless scanners charged and in use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The Presentation Cradle charges cordless scanners while in hands-free mode and automatically switches to manual scanning when the device is picked up.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 Placeholder 3">
              <a:extLst>
                <a:ext uri="{FF2B5EF4-FFF2-40B4-BE49-F238E27FC236}">
                  <a16:creationId xmlns:a16="http://schemas.microsoft.com/office/drawing/2014/main" id="{86BB21A0-2030-25F3-94DF-B5A372F6954A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3871242"/>
              <a:ext cx="3544548" cy="2402253"/>
            </a:xfrm>
            <a:prstGeom prst="roundRect">
              <a:avLst>
                <a:gd name="adj" fmla="val 593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182880" tIns="91440" rIns="0" bIns="18288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2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1pPr>
              <a:lvl2pPr marL="173038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2pPr>
              <a:lvl3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3pPr>
              <a:lvl4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4pPr>
              <a:lvl5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5pPr>
              <a:lvl6pPr marL="460375" indent="-1174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5127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511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All-day comfort in handheld mode</a:t>
              </a:r>
            </a:p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updated ergonomic design is sleek, lightweight, and well-balanced—reducing fatigue and delivering maximum comfort, even in the most scan-intensive environments.</a:t>
              </a:r>
            </a:p>
          </p:txBody>
        </p:sp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D8A37E5B-28A6-2021-BA28-6D0315E7844D}"/>
                </a:ext>
              </a:extLst>
            </p:cNvPr>
            <p:cNvSpPr txBox="1">
              <a:spLocks/>
            </p:cNvSpPr>
            <p:nvPr/>
          </p:nvSpPr>
          <p:spPr>
            <a:xfrm>
              <a:off x="8072372" y="3871242"/>
              <a:ext cx="3662428" cy="2379393"/>
            </a:xfrm>
            <a:prstGeom prst="roundRect">
              <a:avLst>
                <a:gd name="adj" fmla="val 593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182880" tIns="91440" rIns="0" bIns="182880" anchor="t" anchorCtr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2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1pPr>
              <a:lvl2pPr marL="173038" indent="-173038" algn="l" defTabSz="914400" rtl="0" eaLnBrk="1" latinLnBrk="0" hangingPunct="1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2pPr>
              <a:lvl3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3pPr>
              <a:lvl4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4pPr>
              <a:lvl5pPr marL="347663" indent="-17462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/>
                <a:buChar char="–"/>
                <a:tabLst/>
                <a:defRPr sz="1400" b="0" i="0" kern="1200">
                  <a:solidFill>
                    <a:schemeClr val="tx1"/>
                  </a:solidFill>
                  <a:latin typeface="Zebra Sans" pitchFamily="2" charset="77"/>
                  <a:ea typeface="+mn-ea"/>
                  <a:cs typeface="+mn-cs"/>
                </a:defRPr>
              </a:lvl5pPr>
              <a:lvl6pPr marL="460375" indent="-11747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5127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5114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2000" dirty="0"/>
                <a:t>Switch between handheld, hands-free on the fly</a:t>
              </a:r>
            </a:p>
            <a:p>
              <a:r>
                <a:rPr lang="en-US" sz="1400" dirty="0"/>
                <a:t>Simply place the corded scanner in the optional </a:t>
              </a:r>
              <a:r>
                <a:rPr lang="en-US" sz="1400" dirty="0" err="1"/>
                <a:t>Intellistand</a:t>
              </a:r>
              <a:r>
                <a:rPr lang="en-US" sz="1400" dirty="0"/>
                <a:t> to automatically switch to hands-free mode; pick up the scanner for handheld mode—no </a:t>
              </a:r>
              <a:br>
                <a:rPr lang="en-US" sz="1400" dirty="0"/>
              </a:br>
              <a:r>
                <a:rPr lang="en-US" sz="1400" dirty="0"/>
                <a:t>change of settings is required.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0" name="Picture 9" descr="A black scanner with a black background&#10;&#10;AI-generated content may be incorrect.">
              <a:extLst>
                <a:ext uri="{FF2B5EF4-FFF2-40B4-BE49-F238E27FC236}">
                  <a16:creationId xmlns:a16="http://schemas.microsoft.com/office/drawing/2014/main" id="{F447F007-A2D7-433A-A3D5-82F056958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0647" y="1446690"/>
              <a:ext cx="1969055" cy="2625406"/>
            </a:xfrm>
            <a:prstGeom prst="rect">
              <a:avLst/>
            </a:prstGeom>
          </p:spPr>
        </p:pic>
        <p:pic>
          <p:nvPicPr>
            <p:cNvPr id="15" name="Picture 14" descr="A black barcode scanner&#10;&#10;AI-generated content may be incorrect.">
              <a:extLst>
                <a:ext uri="{FF2B5EF4-FFF2-40B4-BE49-F238E27FC236}">
                  <a16:creationId xmlns:a16="http://schemas.microsoft.com/office/drawing/2014/main" id="{4C0AE9A9-E339-01DB-04ED-6CA85A29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160" y="1507931"/>
              <a:ext cx="1969055" cy="2625407"/>
            </a:xfrm>
            <a:prstGeom prst="rect">
              <a:avLst/>
            </a:prstGeom>
          </p:spPr>
        </p:pic>
        <p:pic>
          <p:nvPicPr>
            <p:cNvPr id="19" name="Picture 18" descr="A black barcode scanner on a black background&#10;&#10;AI-generated content may be incorrect.">
              <a:extLst>
                <a:ext uri="{FF2B5EF4-FFF2-40B4-BE49-F238E27FC236}">
                  <a16:creationId xmlns:a16="http://schemas.microsoft.com/office/drawing/2014/main" id="{38132728-6DCE-34AD-F215-371708F9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0627" y="1533294"/>
              <a:ext cx="1829293" cy="243905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62504E-B494-28EF-F171-4627666EB3EA}"/>
              </a:ext>
            </a:extLst>
          </p:cNvPr>
          <p:cNvSpPr txBox="1"/>
          <p:nvPr/>
        </p:nvSpPr>
        <p:spPr>
          <a:xfrm>
            <a:off x="14162567" y="26581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 err="1">
              <a:latin typeface="Zebra Sans" pitchFamily="2" charset="77"/>
            </a:endParaRPr>
          </a:p>
        </p:txBody>
      </p:sp>
      <p:pic>
        <p:nvPicPr>
          <p:cNvPr id="9" name="Picture 8" descr="A black barcode scanner&#10;&#10;AI-generated content may be incorrect.">
            <a:extLst>
              <a:ext uri="{FF2B5EF4-FFF2-40B4-BE49-F238E27FC236}">
                <a16:creationId xmlns:a16="http://schemas.microsoft.com/office/drawing/2014/main" id="{43764064-B802-3493-CE10-FB02807224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18" y="1448458"/>
            <a:ext cx="2077806" cy="277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057AE-732A-18E0-6ABC-A9B8EAD68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762438C-830B-E90A-E671-184EDE1B7A56}"/>
              </a:ext>
            </a:extLst>
          </p:cNvPr>
          <p:cNvSpPr/>
          <p:nvPr/>
        </p:nvSpPr>
        <p:spPr>
          <a:xfrm>
            <a:off x="7394279" y="1315714"/>
            <a:ext cx="4316671" cy="4883855"/>
          </a:xfrm>
          <a:prstGeom prst="roundRect">
            <a:avLst>
              <a:gd name="adj" fmla="val 35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A29368F-E3F7-022C-4B93-CA284D66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1D6EDA0-AD9D-DA66-764E-C60B2A103ED2}"/>
              </a:ext>
            </a:extLst>
          </p:cNvPr>
          <p:cNvSpPr txBox="1">
            <a:spLocks/>
          </p:cNvSpPr>
          <p:nvPr/>
        </p:nvSpPr>
        <p:spPr>
          <a:xfrm>
            <a:off x="7858029" y="2876587"/>
            <a:ext cx="3567439" cy="17906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Zebra Sans Cnd ExtraBold" pitchFamily="2" charset="77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Zebra Sans Italic" pitchFamily="2" charset="77"/>
                <a:ea typeface="+mn-ea"/>
                <a:cs typeface="+mn-cs"/>
              </a:defRPr>
            </a:lvl2pPr>
            <a:lvl3pPr marL="14288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400" b="0" i="0" kern="1200">
                <a:solidFill>
                  <a:schemeClr val="tx1"/>
                </a:solidFill>
                <a:latin typeface="Zebra Sans Italic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 Italic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 Italic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dirty="0">
                <a:solidFill>
                  <a:schemeClr val="accent2"/>
                </a:solidFill>
                <a:latin typeface="Zebra Sans Cnd ExtraBold"/>
              </a:rPr>
              <a:t>Less downtime. Fewer replacements. Lower total cost of ownership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E492D-9F41-84EF-1E06-29B49EE6B2BD}"/>
              </a:ext>
            </a:extLst>
          </p:cNvPr>
          <p:cNvSpPr txBox="1"/>
          <p:nvPr/>
        </p:nvSpPr>
        <p:spPr>
          <a:xfrm>
            <a:off x="665765" y="3286938"/>
            <a:ext cx="4075411" cy="819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2000" b="1" dirty="0">
                <a:latin typeface="Zebra Sans Bold" pitchFamily="2" charset="77"/>
              </a:rPr>
              <a:t>Built tough</a:t>
            </a:r>
            <a:endParaRPr lang="en-US" b="1" dirty="0">
              <a:latin typeface="Zebra Sans Bold" pitchFamily="2" charset="77"/>
            </a:endParaRPr>
          </a:p>
          <a:p>
            <a:pPr marL="285750" lvl="0" indent="-285750"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Zebra Sans" pitchFamily="2" charset="77"/>
                <a:ea typeface="MS PGothic" pitchFamily="34" charset="-128"/>
              </a:rPr>
              <a:t>10 ft. (3 m) Mil Spec drop</a:t>
            </a:r>
          </a:p>
          <a:p>
            <a:pPr marL="285750" lvl="0" indent="-285750"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Zebra Sans" pitchFamily="2" charset="77"/>
                <a:ea typeface="MS PGothic" pitchFamily="34" charset="-128"/>
              </a:rPr>
              <a:t>50 x 6 ft. (1.8 m) drops to concrete </a:t>
            </a:r>
            <a:br>
              <a:rPr lang="en-US" sz="1600" dirty="0">
                <a:solidFill>
                  <a:srgbClr val="000000"/>
                </a:solidFill>
                <a:latin typeface="Zebra Sans" pitchFamily="2" charset="77"/>
                <a:ea typeface="MS PGothic" pitchFamily="34" charset="-128"/>
              </a:rPr>
            </a:br>
            <a:r>
              <a:rPr lang="en-US" sz="1600" dirty="0">
                <a:solidFill>
                  <a:srgbClr val="000000"/>
                </a:solidFill>
                <a:latin typeface="Zebra Sans" pitchFamily="2" charset="77"/>
                <a:ea typeface="MS PGothic" pitchFamily="34" charset="-128"/>
              </a:rPr>
              <a:t>across the temperature range</a:t>
            </a:r>
          </a:p>
          <a:p>
            <a:pPr marL="285750" lvl="0" indent="-285750" fontAlgn="base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Zebra Sans" pitchFamily="2" charset="77"/>
                <a:ea typeface="MS PGothic" pitchFamily="34" charset="-128"/>
              </a:rPr>
              <a:t>2,000 tumbles in punishing tumble test </a:t>
            </a:r>
          </a:p>
          <a:p>
            <a:pPr algn="l">
              <a:spcBef>
                <a:spcPts val="300"/>
              </a:spcBef>
            </a:pPr>
            <a:endParaRPr lang="en-US" sz="2000" b="1" dirty="0">
              <a:latin typeface="Zebra Sans 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A86D5-DC5F-E04E-DBEA-CE03735F189E}"/>
              </a:ext>
            </a:extLst>
          </p:cNvPr>
          <p:cNvSpPr txBox="1"/>
          <p:nvPr/>
        </p:nvSpPr>
        <p:spPr>
          <a:xfrm>
            <a:off x="665765" y="5087273"/>
            <a:ext cx="3745991" cy="7713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latin typeface="Zebra Sans Bold" pitchFamily="2" charset="77"/>
              </a:rPr>
              <a:t>Recessed scan window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1600" dirty="0">
                <a:latin typeface="Zebra Sans" pitchFamily="2" charset="77"/>
                <a:ea typeface="MS PGothic" pitchFamily="34" charset="-128"/>
              </a:rPr>
              <a:t>Protects against scratches, smudges, and dirt build up that can impact performance</a:t>
            </a:r>
          </a:p>
          <a:p>
            <a:pPr algn="l">
              <a:spcBef>
                <a:spcPts val="300"/>
              </a:spcBef>
            </a:pPr>
            <a:endParaRPr lang="en-US" sz="2000" b="1" dirty="0">
              <a:latin typeface="Zebra Sans 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A174B0-DFC7-6793-DDA2-E94AFF781F88}"/>
              </a:ext>
            </a:extLst>
          </p:cNvPr>
          <p:cNvSpPr txBox="1"/>
          <p:nvPr/>
        </p:nvSpPr>
        <p:spPr>
          <a:xfrm>
            <a:off x="665765" y="2129704"/>
            <a:ext cx="3639844" cy="7801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2000" b="1" dirty="0">
                <a:latin typeface="Zebra Sans Bold" pitchFamily="2" charset="77"/>
              </a:rPr>
              <a:t>Sealed against dust and spills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latin typeface="Zebra Sans" pitchFamily="2" charset="77"/>
                <a:ea typeface="MS PGothic" pitchFamily="34" charset="-128"/>
              </a:rPr>
              <a:t>IP52 sealing protects against spills on the checkout counter</a:t>
            </a:r>
          </a:p>
          <a:p>
            <a:pPr algn="l">
              <a:spcBef>
                <a:spcPts val="300"/>
              </a:spcBef>
            </a:pPr>
            <a:endParaRPr lang="en-US" sz="2000" b="1" dirty="0">
              <a:latin typeface="Zebra Sans Bold" pitchFamily="2" charset="77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142B9F-9482-605E-3ED8-2E09985A08E1}"/>
              </a:ext>
            </a:extLst>
          </p:cNvPr>
          <p:cNvCxnSpPr>
            <a:cxnSpLocks/>
          </p:cNvCxnSpPr>
          <p:nvPr/>
        </p:nvCxnSpPr>
        <p:spPr>
          <a:xfrm flipH="1">
            <a:off x="4384085" y="2516995"/>
            <a:ext cx="25367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90A991-591C-8457-3B0A-F6CB7879C6E4}"/>
              </a:ext>
            </a:extLst>
          </p:cNvPr>
          <p:cNvCxnSpPr>
            <a:cxnSpLocks/>
          </p:cNvCxnSpPr>
          <p:nvPr/>
        </p:nvCxnSpPr>
        <p:spPr>
          <a:xfrm flipH="1">
            <a:off x="4384085" y="4042830"/>
            <a:ext cx="31900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095517-EE3E-9506-BE77-45A39F244118}"/>
              </a:ext>
            </a:extLst>
          </p:cNvPr>
          <p:cNvCxnSpPr>
            <a:cxnSpLocks/>
          </p:cNvCxnSpPr>
          <p:nvPr/>
        </p:nvCxnSpPr>
        <p:spPr>
          <a:xfrm flipH="1">
            <a:off x="4384085" y="5728103"/>
            <a:ext cx="25367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7C4CD55-2FD1-6A0D-99A0-1807A8D0429E}"/>
              </a:ext>
            </a:extLst>
          </p:cNvPr>
          <p:cNvCxnSpPr>
            <a:cxnSpLocks/>
          </p:cNvCxnSpPr>
          <p:nvPr/>
        </p:nvCxnSpPr>
        <p:spPr>
          <a:xfrm flipV="1">
            <a:off x="6920824" y="2516995"/>
            <a:ext cx="0" cy="32070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CFE0C2E2-FBD9-72A5-E89D-7C2B91183C0A}"/>
              </a:ext>
            </a:extLst>
          </p:cNvPr>
          <p:cNvSpPr txBox="1">
            <a:spLocks/>
          </p:cNvSpPr>
          <p:nvPr/>
        </p:nvSpPr>
        <p:spPr>
          <a:xfrm>
            <a:off x="457199" y="556011"/>
            <a:ext cx="7116945" cy="765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Designed to withstand </a:t>
            </a:r>
            <a:br>
              <a:rPr lang="en-US" dirty="0"/>
            </a:br>
            <a:r>
              <a:rPr lang="en-US" dirty="0"/>
              <a:t>real-world demands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B76F80A-130C-7302-8D3B-BA7320964416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26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742F1-B928-29FD-4471-FDF6FBF32B38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4302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27BB7-E345-16B8-B9F2-710B1BA40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83204AE5-F477-813B-6D3F-30CA253FBE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6F53000-734B-454D-928E-83F1C7010CD1}"/>
              </a:ext>
            </a:extLst>
          </p:cNvPr>
          <p:cNvSpPr txBox="1">
            <a:spLocks/>
          </p:cNvSpPr>
          <p:nvPr/>
        </p:nvSpPr>
        <p:spPr>
          <a:xfrm>
            <a:off x="574040" y="2556163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Product tour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8B84EE-9EBF-0D3A-9BD2-BFEBDF0FF6D5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scanner with a black background&#10;&#10;AI-generated content may be incorrect.">
            <a:extLst>
              <a:ext uri="{FF2B5EF4-FFF2-40B4-BE49-F238E27FC236}">
                <a16:creationId xmlns:a16="http://schemas.microsoft.com/office/drawing/2014/main" id="{B77B66AB-6B5F-B42C-051D-FE7525C9CE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59623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0FE9E-264E-B45D-878F-3C8FBA16A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9FD2AE-34F2-BC10-6AFF-005EF27882D5}"/>
              </a:ext>
            </a:extLst>
          </p:cNvPr>
          <p:cNvSpPr/>
          <p:nvPr/>
        </p:nvSpPr>
        <p:spPr>
          <a:xfrm>
            <a:off x="3343052" y="2480648"/>
            <a:ext cx="4915113" cy="3437459"/>
          </a:xfrm>
          <a:prstGeom prst="roundRect">
            <a:avLst>
              <a:gd name="adj" fmla="val 69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>
              <a:spcAft>
                <a:spcPts val="3600"/>
              </a:spcAft>
              <a:buClr>
                <a:srgbClr val="0073E6"/>
              </a:buClr>
            </a:pPr>
            <a:endParaRPr lang="en-US" sz="16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3A8F51B3-C206-4F16-73FA-4209012A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AFC3C27-A864-F7DF-1BE9-5FEEAC3C8897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28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E0C36-11F5-650C-8F56-0E4D8E48DB8D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F0910DA-310D-C25B-BEA9-10C375F2CA13}"/>
              </a:ext>
            </a:extLst>
          </p:cNvPr>
          <p:cNvSpPr txBox="1">
            <a:spLocks/>
          </p:cNvSpPr>
          <p:nvPr/>
        </p:nvSpPr>
        <p:spPr>
          <a:xfrm>
            <a:off x="457199" y="556011"/>
            <a:ext cx="7116945" cy="765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Product tour: </a:t>
            </a:r>
            <a:r>
              <a:rPr lang="en-US" dirty="0">
                <a:solidFill>
                  <a:srgbClr val="FF0000"/>
                </a:solidFill>
              </a:rPr>
              <a:t>DS8208 Corded </a:t>
            </a:r>
          </a:p>
        </p:txBody>
      </p:sp>
      <p:pic>
        <p:nvPicPr>
          <p:cNvPr id="23" name="Picture 22" descr="A black barcode scanner&#10;&#10;Description automatically generated">
            <a:extLst>
              <a:ext uri="{FF2B5EF4-FFF2-40B4-BE49-F238E27FC236}">
                <a16:creationId xmlns:a16="http://schemas.microsoft.com/office/drawing/2014/main" id="{72335208-ACAB-F78E-E5AF-9100EC55B2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358" y="3011994"/>
            <a:ext cx="2222214" cy="36351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EF6C42-DFF5-772E-5CD6-AB4702C02F59}"/>
              </a:ext>
            </a:extLst>
          </p:cNvPr>
          <p:cNvGrpSpPr/>
          <p:nvPr/>
        </p:nvGrpSpPr>
        <p:grpSpPr>
          <a:xfrm>
            <a:off x="979383" y="3923553"/>
            <a:ext cx="3099192" cy="623248"/>
            <a:chOff x="1448346" y="3687694"/>
            <a:chExt cx="3099192" cy="62324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6B813B-4505-76EE-6150-E098005D7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3477" y="3824467"/>
              <a:ext cx="1494061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81FBBE-C305-9346-6C70-5F881FA8515C}"/>
                </a:ext>
              </a:extLst>
            </p:cNvPr>
            <p:cNvSpPr txBox="1"/>
            <p:nvPr/>
          </p:nvSpPr>
          <p:spPr>
            <a:xfrm>
              <a:off x="1448346" y="3687694"/>
              <a:ext cx="229288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EASY TO GRIP HANDLE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Ergonomic design, well-balanced to reduce fatigue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03DCC5-5277-6524-6D09-9A55E484737D}"/>
              </a:ext>
            </a:extLst>
          </p:cNvPr>
          <p:cNvGrpSpPr/>
          <p:nvPr/>
        </p:nvGrpSpPr>
        <p:grpSpPr>
          <a:xfrm>
            <a:off x="8855295" y="4312121"/>
            <a:ext cx="3116611" cy="469359"/>
            <a:chOff x="8928465" y="4076174"/>
            <a:chExt cx="3116611" cy="46935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380507-A3A1-D0D2-02FB-88897052C86B}"/>
                </a:ext>
              </a:extLst>
            </p:cNvPr>
            <p:cNvSpPr txBox="1"/>
            <p:nvPr/>
          </p:nvSpPr>
          <p:spPr>
            <a:xfrm>
              <a:off x="10005152" y="4076174"/>
              <a:ext cx="2039924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GOOD DECODE LED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Easy to see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7BF84A1-35EB-8B5B-E63C-C7E525BC36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8465" y="4198789"/>
              <a:ext cx="1076687" cy="0"/>
            </a:xfrm>
            <a:prstGeom prst="line">
              <a:avLst/>
            </a:prstGeom>
            <a:ln w="9525">
              <a:solidFill>
                <a:schemeClr val="accent4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black barcode scanner&#10;&#10;AI-generated content may be incorrect.">
            <a:extLst>
              <a:ext uri="{FF2B5EF4-FFF2-40B4-BE49-F238E27FC236}">
                <a16:creationId xmlns:a16="http://schemas.microsoft.com/office/drawing/2014/main" id="{B766209F-D276-A5BF-9A74-78F5A4E29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204" y="740984"/>
            <a:ext cx="51435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3527B8-A8FF-6683-B062-6C604C3AC7DF}"/>
              </a:ext>
            </a:extLst>
          </p:cNvPr>
          <p:cNvGrpSpPr/>
          <p:nvPr/>
        </p:nvGrpSpPr>
        <p:grpSpPr>
          <a:xfrm>
            <a:off x="982132" y="1993608"/>
            <a:ext cx="3330957" cy="777136"/>
            <a:chOff x="1216581" y="1738300"/>
            <a:chExt cx="3330957" cy="77713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E526CC9-302E-9E06-CA24-95CE1813FC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1712" y="1854965"/>
              <a:ext cx="1725826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E86D9F-F893-8203-7D69-DFA88418FACD}"/>
                </a:ext>
              </a:extLst>
            </p:cNvPr>
            <p:cNvSpPr txBox="1"/>
            <p:nvPr/>
          </p:nvSpPr>
          <p:spPr>
            <a:xfrm>
              <a:off x="1216581" y="1738300"/>
              <a:ext cx="2039924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defTabSz="913852">
                <a:lnSpc>
                  <a:spcPct val="100000"/>
                </a:lnSpc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MULTI-FUNCTION KEY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Programmable, use it as a second trigger, interface with a different host app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226ACE-0AB4-51E7-2593-434B4D83D67C}"/>
              </a:ext>
            </a:extLst>
          </p:cNvPr>
          <p:cNvGrpSpPr/>
          <p:nvPr/>
        </p:nvGrpSpPr>
        <p:grpSpPr>
          <a:xfrm>
            <a:off x="997606" y="5144510"/>
            <a:ext cx="3210718" cy="623248"/>
            <a:chOff x="1336820" y="3693011"/>
            <a:chExt cx="3210718" cy="62324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1D625E-9DB6-6249-8D3C-6549E3169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2214" y="3824467"/>
              <a:ext cx="1795324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39B66-C98E-46B1-C336-3110ABD71A6C}"/>
                </a:ext>
              </a:extLst>
            </p:cNvPr>
            <p:cNvSpPr txBox="1"/>
            <p:nvPr/>
          </p:nvSpPr>
          <p:spPr>
            <a:xfrm>
              <a:off x="1336820" y="3693011"/>
              <a:ext cx="229288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HAPTIC FEEDBACK 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Ideal for noisy or sound-sensitive environments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</p:grpSp>
      <p:pic>
        <p:nvPicPr>
          <p:cNvPr id="36" name="Picture 35" descr="A black barcode scanner&#10;&#10;AI-generated content may be incorrect.">
            <a:extLst>
              <a:ext uri="{FF2B5EF4-FFF2-40B4-BE49-F238E27FC236}">
                <a16:creationId xmlns:a16="http://schemas.microsoft.com/office/drawing/2014/main" id="{A63B76E5-CF4A-8852-AB49-67EDD37E71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1014" y="320871"/>
            <a:ext cx="42616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6029A-7A5F-6EAB-F2BF-487F65A302FB}"/>
              </a:ext>
            </a:extLst>
          </p:cNvPr>
          <p:cNvSpPr txBox="1"/>
          <p:nvPr/>
        </p:nvSpPr>
        <p:spPr>
          <a:xfrm>
            <a:off x="9203205" y="1255387"/>
            <a:ext cx="20399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RIDGED CANOPY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Protects internal components for enhanced durability 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BF3D1E-2DBA-0712-DE74-3103812C8730}"/>
              </a:ext>
            </a:extLst>
          </p:cNvPr>
          <p:cNvCxnSpPr>
            <a:cxnSpLocks/>
          </p:cNvCxnSpPr>
          <p:nvPr/>
        </p:nvCxnSpPr>
        <p:spPr>
          <a:xfrm flipH="1">
            <a:off x="7673844" y="1506715"/>
            <a:ext cx="1494061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9814DC-355E-BA72-3882-B59FA6D6FC1C}"/>
              </a:ext>
            </a:extLst>
          </p:cNvPr>
          <p:cNvCxnSpPr>
            <a:cxnSpLocks/>
          </p:cNvCxnSpPr>
          <p:nvPr/>
        </p:nvCxnSpPr>
        <p:spPr>
          <a:xfrm flipH="1">
            <a:off x="7673844" y="2184054"/>
            <a:ext cx="1494061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10C7B0-048C-9667-89CB-0AA2DB7903C6}"/>
              </a:ext>
            </a:extLst>
          </p:cNvPr>
          <p:cNvSpPr txBox="1"/>
          <p:nvPr/>
        </p:nvSpPr>
        <p:spPr>
          <a:xfrm>
            <a:off x="9203205" y="1982647"/>
            <a:ext cx="203992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2 MP SENSOR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Enhanced scan performance and ready for third-party vision applications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75EFFC-2B25-8017-433F-83A91B03D623}"/>
              </a:ext>
            </a:extLst>
          </p:cNvPr>
          <p:cNvCxnSpPr>
            <a:cxnSpLocks/>
          </p:cNvCxnSpPr>
          <p:nvPr/>
        </p:nvCxnSpPr>
        <p:spPr>
          <a:xfrm flipH="1">
            <a:off x="7673844" y="2965150"/>
            <a:ext cx="1494061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D64132-2291-9998-E0DC-17066C7CB079}"/>
              </a:ext>
            </a:extLst>
          </p:cNvPr>
          <p:cNvSpPr txBox="1"/>
          <p:nvPr/>
        </p:nvSpPr>
        <p:spPr>
          <a:xfrm>
            <a:off x="9203205" y="2874563"/>
            <a:ext cx="23574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DEEPLY RECESSED SCAN WINDOW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Protects against scratches and other damage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7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118FE-0FFE-BAF9-61BE-97909B608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DEEEECD-3C61-80AA-43C5-159972AC5ED2}"/>
              </a:ext>
            </a:extLst>
          </p:cNvPr>
          <p:cNvSpPr/>
          <p:nvPr/>
        </p:nvSpPr>
        <p:spPr>
          <a:xfrm>
            <a:off x="3343052" y="2480648"/>
            <a:ext cx="4915113" cy="3437459"/>
          </a:xfrm>
          <a:prstGeom prst="roundRect">
            <a:avLst>
              <a:gd name="adj" fmla="val 69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>
              <a:spcAft>
                <a:spcPts val="3600"/>
              </a:spcAft>
              <a:buClr>
                <a:srgbClr val="0073E6"/>
              </a:buClr>
            </a:pPr>
            <a:endParaRPr lang="en-US" sz="16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19BD11-61EA-514B-9DE9-D8C648DD4589}"/>
              </a:ext>
            </a:extLst>
          </p:cNvPr>
          <p:cNvSpPr txBox="1"/>
          <p:nvPr/>
        </p:nvSpPr>
        <p:spPr>
          <a:xfrm>
            <a:off x="9203205" y="1463933"/>
            <a:ext cx="20399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RIDGED CANOPY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Protects internal components for enhanced durability 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pic>
        <p:nvPicPr>
          <p:cNvPr id="42" name="Picture 41" descr="A black barcode scanner&#10;&#10;AI-generated content may be incorrect.">
            <a:extLst>
              <a:ext uri="{FF2B5EF4-FFF2-40B4-BE49-F238E27FC236}">
                <a16:creationId xmlns:a16="http://schemas.microsoft.com/office/drawing/2014/main" id="{FFC22A6A-3D65-AD3A-B8BE-816792D429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56" y="502178"/>
            <a:ext cx="4915113" cy="65534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59A0D3-A72A-DEF2-B3EA-AAB78DEA948D}"/>
              </a:ext>
            </a:extLst>
          </p:cNvPr>
          <p:cNvSpPr txBox="1"/>
          <p:nvPr/>
        </p:nvSpPr>
        <p:spPr>
          <a:xfrm>
            <a:off x="944202" y="5462188"/>
            <a:ext cx="232295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INTERCHANGEABLE </a:t>
            </a:r>
            <a:b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</a:b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POWER OPTIONS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3500 </a:t>
            </a:r>
            <a:r>
              <a:rPr lang="en-GB" sz="1000" dirty="0" err="1">
                <a:latin typeface="Zebra Sans" pitchFamily="2" charset="77"/>
                <a:ea typeface="MS PGothic" pitchFamily="34" charset="-128"/>
              </a:rPr>
              <a:t>mAh</a:t>
            </a:r>
            <a:r>
              <a:rPr lang="en-GB" sz="1000" dirty="0">
                <a:latin typeface="Zebra Sans" pitchFamily="2" charset="77"/>
                <a:ea typeface="MS PGothic" pitchFamily="34" charset="-128"/>
              </a:rPr>
              <a:t> smart Li-Ion battery</a:t>
            </a:r>
            <a:br>
              <a:rPr lang="en-GB" sz="1000" dirty="0">
                <a:latin typeface="Zebra Sans" pitchFamily="2" charset="77"/>
                <a:ea typeface="MS PGothic" pitchFamily="34" charset="-128"/>
              </a:rPr>
            </a:br>
            <a:r>
              <a:rPr lang="en-GB" sz="1000" dirty="0">
                <a:latin typeface="Zebra Sans" pitchFamily="2" charset="77"/>
                <a:ea typeface="MS PGothic" pitchFamily="34" charset="-128"/>
              </a:rPr>
              <a:t>or 1000F supercapacitor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E1DC80DA-881B-BC36-8A6F-C6AAF9CA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CC10FCA-F2BD-662D-4544-500C5806C5A2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29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0241E-5319-153C-892B-FF76360B91DD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5662AA0-12C3-AB9A-CF75-EB9DBEF5E8A0}"/>
              </a:ext>
            </a:extLst>
          </p:cNvPr>
          <p:cNvSpPr txBox="1">
            <a:spLocks/>
          </p:cNvSpPr>
          <p:nvPr/>
        </p:nvSpPr>
        <p:spPr>
          <a:xfrm>
            <a:off x="457199" y="556011"/>
            <a:ext cx="7116945" cy="765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Product tour: </a:t>
            </a:r>
            <a:r>
              <a:rPr lang="en-US" dirty="0">
                <a:solidFill>
                  <a:srgbClr val="FF0000"/>
                </a:solidFill>
              </a:rPr>
              <a:t>DS8288 Cordless </a:t>
            </a:r>
          </a:p>
        </p:txBody>
      </p:sp>
      <p:pic>
        <p:nvPicPr>
          <p:cNvPr id="23" name="Picture 22" descr="A black barcode scanner&#10;&#10;Description automatically generated">
            <a:extLst>
              <a:ext uri="{FF2B5EF4-FFF2-40B4-BE49-F238E27FC236}">
                <a16:creationId xmlns:a16="http://schemas.microsoft.com/office/drawing/2014/main" id="{83922053-BA2D-3248-5CD5-C9CD49989A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904" y="3222845"/>
            <a:ext cx="2222214" cy="363515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3519CE-BF04-BA51-66BF-8C32528FD123}"/>
              </a:ext>
            </a:extLst>
          </p:cNvPr>
          <p:cNvGrpSpPr/>
          <p:nvPr/>
        </p:nvGrpSpPr>
        <p:grpSpPr>
          <a:xfrm>
            <a:off x="9054773" y="4541865"/>
            <a:ext cx="2908201" cy="469359"/>
            <a:chOff x="8928465" y="4092103"/>
            <a:chExt cx="2908201" cy="46935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44AA7D-861F-382F-15AE-C98B61ACC335}"/>
                </a:ext>
              </a:extLst>
            </p:cNvPr>
            <p:cNvSpPr txBox="1"/>
            <p:nvPr/>
          </p:nvSpPr>
          <p:spPr>
            <a:xfrm>
              <a:off x="9796742" y="4092103"/>
              <a:ext cx="2039924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GOOD DECODE LED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Easy to see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AB0D865-4DDA-D1B5-F0E9-D9BAD5010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8465" y="4198789"/>
              <a:ext cx="868277" cy="0"/>
            </a:xfrm>
            <a:prstGeom prst="line">
              <a:avLst/>
            </a:prstGeom>
            <a:ln w="9525">
              <a:solidFill>
                <a:schemeClr val="accent4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A black barcode scanner&#10;&#10;AI-generated content may be incorrect.">
            <a:extLst>
              <a:ext uri="{FF2B5EF4-FFF2-40B4-BE49-F238E27FC236}">
                <a16:creationId xmlns:a16="http://schemas.microsoft.com/office/drawing/2014/main" id="{125A82FF-CFD9-4A24-543A-59E23C051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795" y="625387"/>
            <a:ext cx="4915113" cy="655348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35BCA5-048C-5F64-7622-9D0779D850F3}"/>
              </a:ext>
            </a:extLst>
          </p:cNvPr>
          <p:cNvCxnSpPr>
            <a:cxnSpLocks/>
          </p:cNvCxnSpPr>
          <p:nvPr/>
        </p:nvCxnSpPr>
        <p:spPr>
          <a:xfrm flipH="1">
            <a:off x="7673844" y="1715261"/>
            <a:ext cx="1494061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3C29B9-ACDD-04F9-EF46-123281A2C40A}"/>
              </a:ext>
            </a:extLst>
          </p:cNvPr>
          <p:cNvCxnSpPr>
            <a:cxnSpLocks/>
          </p:cNvCxnSpPr>
          <p:nvPr/>
        </p:nvCxnSpPr>
        <p:spPr>
          <a:xfrm flipH="1">
            <a:off x="7673844" y="2344474"/>
            <a:ext cx="1494061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EEC1AF5-268A-353A-F3D5-A7D909E9D127}"/>
              </a:ext>
            </a:extLst>
          </p:cNvPr>
          <p:cNvSpPr txBox="1"/>
          <p:nvPr/>
        </p:nvSpPr>
        <p:spPr>
          <a:xfrm>
            <a:off x="9203205" y="2143067"/>
            <a:ext cx="203992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2 MP SENSOR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Enhanced scan performance and ready for third-party vision applications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351C15-0006-1256-15A7-38C9CAF5DC40}"/>
              </a:ext>
            </a:extLst>
          </p:cNvPr>
          <p:cNvGrpSpPr/>
          <p:nvPr/>
        </p:nvGrpSpPr>
        <p:grpSpPr>
          <a:xfrm>
            <a:off x="1017669" y="4393421"/>
            <a:ext cx="3228755" cy="1398929"/>
            <a:chOff x="1483883" y="4394038"/>
            <a:chExt cx="3228755" cy="13989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92D8B9-E088-15DF-66C8-B704BD64B0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89014" y="4530811"/>
              <a:ext cx="1623624" cy="11671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2C7732-F93B-8E4D-63CA-4F1691083717}"/>
                </a:ext>
              </a:extLst>
            </p:cNvPr>
            <p:cNvSpPr txBox="1"/>
            <p:nvPr/>
          </p:nvSpPr>
          <p:spPr>
            <a:xfrm>
              <a:off x="1483883" y="4394038"/>
              <a:ext cx="229288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EASY TO GRIP HANDLE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Ergonomic design, well-balanced to reduce fatigue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5B440A-2E5F-0C5C-C89F-EF43B70E02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6814" y="5792967"/>
              <a:ext cx="1985824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B35580-B6EB-AE76-946C-47B198FA326C}"/>
              </a:ext>
            </a:extLst>
          </p:cNvPr>
          <p:cNvGrpSpPr/>
          <p:nvPr/>
        </p:nvGrpSpPr>
        <p:grpSpPr>
          <a:xfrm>
            <a:off x="1005933" y="1805690"/>
            <a:ext cx="3330957" cy="777136"/>
            <a:chOff x="1216581" y="1738300"/>
            <a:chExt cx="3330957" cy="77713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90A44CD-2D0B-D0F8-3EF0-29177BF610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1712" y="1854965"/>
              <a:ext cx="1725826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D89828-56D7-133F-48EC-B57894125365}"/>
                </a:ext>
              </a:extLst>
            </p:cNvPr>
            <p:cNvSpPr txBox="1"/>
            <p:nvPr/>
          </p:nvSpPr>
          <p:spPr>
            <a:xfrm>
              <a:off x="1216581" y="1738300"/>
              <a:ext cx="2039924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defTabSz="913852">
                <a:lnSpc>
                  <a:spcPct val="100000"/>
                </a:lnSpc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MULTI-FUNCTION KEY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Programmable, use it as a second trigger, interface with a different host app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753F6E-00EB-AC12-D07B-B4793A82E762}"/>
              </a:ext>
            </a:extLst>
          </p:cNvPr>
          <p:cNvGrpSpPr/>
          <p:nvPr/>
        </p:nvGrpSpPr>
        <p:grpSpPr>
          <a:xfrm>
            <a:off x="1032519" y="3361433"/>
            <a:ext cx="2983152" cy="623248"/>
            <a:chOff x="1564386" y="3706232"/>
            <a:chExt cx="2983152" cy="62324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8927E3-C232-4EC7-8B20-2F4B56D91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1067" y="3824467"/>
              <a:ext cx="1526471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4A05B0-F9D8-E844-8DD6-A1C939A2EE4E}"/>
                </a:ext>
              </a:extLst>
            </p:cNvPr>
            <p:cNvSpPr txBox="1"/>
            <p:nvPr/>
          </p:nvSpPr>
          <p:spPr>
            <a:xfrm>
              <a:off x="1564386" y="3706232"/>
              <a:ext cx="229288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HAPTIC FEEDBACK 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Ideal for noisy or sound-sensitive environments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EEAB05B-2B8A-567E-AC72-3E0450F21673}"/>
              </a:ext>
            </a:extLst>
          </p:cNvPr>
          <p:cNvCxnSpPr>
            <a:cxnSpLocks/>
          </p:cNvCxnSpPr>
          <p:nvPr/>
        </p:nvCxnSpPr>
        <p:spPr>
          <a:xfrm flipH="1">
            <a:off x="7673844" y="3093486"/>
            <a:ext cx="1494061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312ACB4-6216-C091-2ECF-14B20E52D46F}"/>
              </a:ext>
            </a:extLst>
          </p:cNvPr>
          <p:cNvSpPr txBox="1"/>
          <p:nvPr/>
        </p:nvSpPr>
        <p:spPr>
          <a:xfrm>
            <a:off x="9203205" y="3002899"/>
            <a:ext cx="23574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DEEPLY RECESSED SCAN WINDOW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Protects against scratches and other damage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5E5B8-FD42-B0AB-7C37-A12EF85C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28749B61-CB1B-B778-2ABE-19B5356CB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5B32795-CD9C-DCD4-D9F9-5AF52E81DC8E}"/>
              </a:ext>
            </a:extLst>
          </p:cNvPr>
          <p:cNvSpPr txBox="1">
            <a:spLocks/>
          </p:cNvSpPr>
          <p:nvPr/>
        </p:nvSpPr>
        <p:spPr>
          <a:xfrm>
            <a:off x="574040" y="2556163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Challenge and solution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C9F2FA-DCA0-0301-3BAB-85BD86E09A09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barcode scanner&#10;&#10;AI-generated content may be incorrect.">
            <a:extLst>
              <a:ext uri="{FF2B5EF4-FFF2-40B4-BE49-F238E27FC236}">
                <a16:creationId xmlns:a16="http://schemas.microsoft.com/office/drawing/2014/main" id="{7ABB618C-2C5B-8DD6-A9A6-6DC1E5A037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410" y="0"/>
            <a:ext cx="5143500" cy="6858000"/>
          </a:xfrm>
          <a:prstGeom prst="rect">
            <a:avLst/>
          </a:prstGeom>
        </p:spPr>
      </p:pic>
      <p:pic>
        <p:nvPicPr>
          <p:cNvPr id="6" name="Picture 5" descr="A black barcode scanner&#10;&#10;AI-generated content may be incorrect.">
            <a:extLst>
              <a:ext uri="{FF2B5EF4-FFF2-40B4-BE49-F238E27FC236}">
                <a16:creationId xmlns:a16="http://schemas.microsoft.com/office/drawing/2014/main" id="{47B011A0-BF8D-6953-C66E-247642D8E6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1204541"/>
            <a:ext cx="5143500" cy="53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F7473-445E-4EF5-D664-D8FCE6821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CC0CC784-44DA-02AB-1714-C58BEB88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BCBFA37-A99D-A659-BD6C-A9E68D861948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30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FEFA7-F37D-6B53-ABB9-A1D780C2FC98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CD3F85F-6773-EFFC-A29D-35D9CA508116}"/>
              </a:ext>
            </a:extLst>
          </p:cNvPr>
          <p:cNvSpPr txBox="1">
            <a:spLocks/>
          </p:cNvSpPr>
          <p:nvPr/>
        </p:nvSpPr>
        <p:spPr>
          <a:xfrm>
            <a:off x="457199" y="556011"/>
            <a:ext cx="7116945" cy="765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Product tour: </a:t>
            </a:r>
            <a:r>
              <a:rPr lang="en-US" dirty="0">
                <a:solidFill>
                  <a:srgbClr val="FF0000"/>
                </a:solidFill>
              </a:rPr>
              <a:t>Presentation Cradle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D2E780B-9577-EA75-808E-3CBD8FEE9024}"/>
              </a:ext>
            </a:extLst>
          </p:cNvPr>
          <p:cNvSpPr/>
          <p:nvPr/>
        </p:nvSpPr>
        <p:spPr>
          <a:xfrm>
            <a:off x="3212153" y="2284740"/>
            <a:ext cx="3442644" cy="3559273"/>
          </a:xfrm>
          <a:prstGeom prst="roundRect">
            <a:avLst>
              <a:gd name="adj" fmla="val 69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>
              <a:spcAft>
                <a:spcPts val="3600"/>
              </a:spcAft>
              <a:buClr>
                <a:srgbClr val="0073E6"/>
              </a:buClr>
            </a:pPr>
            <a:endParaRPr lang="en-US" sz="1600" dirty="0">
              <a:solidFill>
                <a:schemeClr val="tx1"/>
              </a:solidFill>
              <a:latin typeface="Zebra Sans" pitchFamily="2" charset="77"/>
            </a:endParaRPr>
          </a:p>
        </p:txBody>
      </p:sp>
      <p:pic>
        <p:nvPicPr>
          <p:cNvPr id="12" name="Picture 11" descr="A black scanner with a black background&#10;&#10;AI-generated content may be incorrect.">
            <a:extLst>
              <a:ext uri="{FF2B5EF4-FFF2-40B4-BE49-F238E27FC236}">
                <a16:creationId xmlns:a16="http://schemas.microsoft.com/office/drawing/2014/main" id="{FE6A9616-E017-4E48-03F3-59E80074AC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861" y="1321760"/>
            <a:ext cx="3261540" cy="4982467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BA045F-22C1-BBE0-3D75-01D928D85037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5793488" y="3786323"/>
            <a:ext cx="1570065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75F37F-20D0-87C7-D3EC-2A6CAF99C9F9}"/>
              </a:ext>
            </a:extLst>
          </p:cNvPr>
          <p:cNvSpPr txBox="1"/>
          <p:nvPr/>
        </p:nvSpPr>
        <p:spPr>
          <a:xfrm>
            <a:off x="1143434" y="5028116"/>
            <a:ext cx="203992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DUAL-SIDED LEDs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Easy to see 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F583A4-456D-A293-9B42-3AFA887B1C97}"/>
              </a:ext>
            </a:extLst>
          </p:cNvPr>
          <p:cNvCxnSpPr>
            <a:cxnSpLocks/>
          </p:cNvCxnSpPr>
          <p:nvPr/>
        </p:nvCxnSpPr>
        <p:spPr>
          <a:xfrm flipH="1">
            <a:off x="6571297" y="2652063"/>
            <a:ext cx="792256" cy="8367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9B1855-778A-8E5D-3837-8655ABBE4C75}"/>
              </a:ext>
            </a:extLst>
          </p:cNvPr>
          <p:cNvSpPr txBox="1"/>
          <p:nvPr/>
        </p:nvSpPr>
        <p:spPr>
          <a:xfrm>
            <a:off x="7363553" y="3551643"/>
            <a:ext cx="203992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HANDLE SCOOP</a:t>
            </a:r>
          </a:p>
          <a:p>
            <a:pPr marL="68263" marR="0" lvl="0" indent="-68263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" pitchFamily="2" charset="77"/>
                <a:ea typeface="MS PGothic" pitchFamily="34" charset="-128"/>
              </a:rPr>
              <a:t>Provides additional stability </a:t>
            </a:r>
            <a:endParaRPr kumimoji="0" lang="en-US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Zebra Sans" pitchFamily="2" charset="77"/>
              <a:ea typeface="MS PGothic" pitchFamily="34" charset="-12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966733-45DC-7A63-E9F9-CC8D47490154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846632" y="5075931"/>
            <a:ext cx="1557315" cy="1693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A34C7C-4FE6-13B9-8A8D-C3839D45D561}"/>
              </a:ext>
            </a:extLst>
          </p:cNvPr>
          <p:cNvSpPr txBox="1"/>
          <p:nvPr/>
        </p:nvSpPr>
        <p:spPr>
          <a:xfrm>
            <a:off x="7403947" y="4841251"/>
            <a:ext cx="281527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PAGER BUTTON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Track down a misplaced scanner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DE208-9956-3BF4-8CA1-C7266F7C29E6}"/>
              </a:ext>
            </a:extLst>
          </p:cNvPr>
          <p:cNvSpPr txBox="1"/>
          <p:nvPr/>
        </p:nvSpPr>
        <p:spPr>
          <a:xfrm>
            <a:off x="7449803" y="5767201"/>
            <a:ext cx="281527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CABLE MANAGEMENT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Zebra Sans" pitchFamily="2" charset="77"/>
                <a:ea typeface="MS PGothic" pitchFamily="34" charset="-128"/>
              </a:rPr>
              <a:t>1 front cable exit, 2 rear cable exits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83A210-989A-680D-2148-F6D1BA48BCF4}"/>
              </a:ext>
            </a:extLst>
          </p:cNvPr>
          <p:cNvCxnSpPr>
            <a:cxnSpLocks/>
          </p:cNvCxnSpPr>
          <p:nvPr/>
        </p:nvCxnSpPr>
        <p:spPr>
          <a:xfrm flipH="1">
            <a:off x="2514600" y="5310610"/>
            <a:ext cx="1742107" cy="0"/>
          </a:xfrm>
          <a:prstGeom prst="line">
            <a:avLst/>
          </a:prstGeom>
          <a:ln w="9525">
            <a:solidFill>
              <a:schemeClr val="accent4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FF69C6F-74CA-5886-F2A7-C1201ADDE5FB}"/>
              </a:ext>
            </a:extLst>
          </p:cNvPr>
          <p:cNvSpPr txBox="1"/>
          <p:nvPr/>
        </p:nvSpPr>
        <p:spPr>
          <a:xfrm>
            <a:off x="941181" y="4079837"/>
            <a:ext cx="203992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COMPACT FOOTPRINT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Zebra Sans" pitchFamily="2" charset="77"/>
                <a:ea typeface="MS PGothic" pitchFamily="34" charset="-128"/>
              </a:rPr>
              <a:t>75mm x 125mm x 94mm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150BD5-DE93-A16D-79ED-6D81DEF22BC3}"/>
              </a:ext>
            </a:extLst>
          </p:cNvPr>
          <p:cNvCxnSpPr>
            <a:cxnSpLocks/>
          </p:cNvCxnSpPr>
          <p:nvPr/>
        </p:nvCxnSpPr>
        <p:spPr>
          <a:xfrm flipH="1">
            <a:off x="2514600" y="4329126"/>
            <a:ext cx="1399207" cy="0"/>
          </a:xfrm>
          <a:prstGeom prst="line">
            <a:avLst/>
          </a:prstGeom>
          <a:ln w="9525">
            <a:solidFill>
              <a:schemeClr val="accent4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95ECDD-B50F-667F-45A4-817C13F7BFBE}"/>
              </a:ext>
            </a:extLst>
          </p:cNvPr>
          <p:cNvCxnSpPr>
            <a:cxnSpLocks/>
          </p:cNvCxnSpPr>
          <p:nvPr/>
        </p:nvCxnSpPr>
        <p:spPr>
          <a:xfrm>
            <a:off x="5793488" y="5839461"/>
            <a:ext cx="0" cy="231139"/>
          </a:xfrm>
          <a:prstGeom prst="line">
            <a:avLst/>
          </a:prstGeom>
          <a:ln w="9525">
            <a:solidFill>
              <a:schemeClr val="accent4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E6C28F-F29C-0C96-DAF8-7869DF8C7805}"/>
              </a:ext>
            </a:extLst>
          </p:cNvPr>
          <p:cNvCxnSpPr>
            <a:cxnSpLocks/>
          </p:cNvCxnSpPr>
          <p:nvPr/>
        </p:nvCxnSpPr>
        <p:spPr>
          <a:xfrm flipH="1">
            <a:off x="5793488" y="6070600"/>
            <a:ext cx="1656315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D4AB470-A1E6-FED1-88B0-46DC1867E212}"/>
              </a:ext>
            </a:extLst>
          </p:cNvPr>
          <p:cNvSpPr txBox="1"/>
          <p:nvPr/>
        </p:nvSpPr>
        <p:spPr>
          <a:xfrm>
            <a:off x="7427052" y="2446743"/>
            <a:ext cx="3723547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IR SENSOR	</a:t>
            </a:r>
          </a:p>
          <a:p>
            <a:pPr marL="68263" marR="0" lvl="0" indent="-68263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" pitchFamily="2" charset="77"/>
                <a:ea typeface="MS PGothic" pitchFamily="34" charset="-128"/>
              </a:rPr>
              <a:t>Wakes up illumination only when an object is present to reduce excess lighting and lower energy costs</a:t>
            </a:r>
            <a:endParaRPr kumimoji="0" lang="en-US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Zebra Sans" pitchFamily="2" charset="77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26870-773C-7AE4-5008-08AB30570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B96994-948F-BEE4-9D2F-A1CC07D16A7A}"/>
              </a:ext>
            </a:extLst>
          </p:cNvPr>
          <p:cNvSpPr/>
          <p:nvPr/>
        </p:nvSpPr>
        <p:spPr>
          <a:xfrm>
            <a:off x="8825023" y="1410603"/>
            <a:ext cx="2936787" cy="1688133"/>
          </a:xfrm>
          <a:prstGeom prst="roundRect">
            <a:avLst>
              <a:gd name="adj" fmla="val 69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>
              <a:spcAft>
                <a:spcPts val="3600"/>
              </a:spcAft>
              <a:buClr>
                <a:srgbClr val="0073E6"/>
              </a:buClr>
            </a:pPr>
            <a:endParaRPr lang="en-US" sz="1600" dirty="0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0D4AD183-3638-CB2E-EB65-50D16AA8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369947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D2DBACA-8226-24F7-FF64-F0BC0D2EA7FC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31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4D27A-9D9C-135F-8B81-1A4AFD2377DF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DB15717-58C4-D705-9AC3-111347FD01F2}"/>
              </a:ext>
            </a:extLst>
          </p:cNvPr>
          <p:cNvSpPr txBox="1">
            <a:spLocks/>
          </p:cNvSpPr>
          <p:nvPr/>
        </p:nvSpPr>
        <p:spPr>
          <a:xfrm>
            <a:off x="457199" y="556011"/>
            <a:ext cx="8367824" cy="765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 spc="0" baseline="0">
                <a:solidFill>
                  <a:schemeClr val="tx1"/>
                </a:solidFill>
                <a:latin typeface="Zebra Sans Cnd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Product tour: </a:t>
            </a:r>
            <a:r>
              <a:rPr lang="en-US" dirty="0">
                <a:solidFill>
                  <a:srgbClr val="FF0000"/>
                </a:solidFill>
              </a:rPr>
              <a:t>Standard/Desktop Cradle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9B8C600-DC08-92FB-BEE9-C1121F7EB674}"/>
              </a:ext>
            </a:extLst>
          </p:cNvPr>
          <p:cNvGrpSpPr/>
          <p:nvPr/>
        </p:nvGrpSpPr>
        <p:grpSpPr>
          <a:xfrm rot="5400000" flipH="1">
            <a:off x="9093836" y="1443449"/>
            <a:ext cx="162541" cy="2147588"/>
            <a:chOff x="9372025" y="3250779"/>
            <a:chExt cx="162541" cy="144742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81436CF-B5B5-E901-75B7-4E2642C1F9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48314" y="3974490"/>
              <a:ext cx="1447421" cy="0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8691BA0-F4FE-58E5-02BB-45CB0F58B2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453295" y="4616931"/>
              <a:ext cx="1" cy="162540"/>
            </a:xfrm>
            <a:prstGeom prst="line">
              <a:avLst/>
            </a:prstGeom>
            <a:ln w="9525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AE25038-E5E4-4A6C-EC6F-7E9B6E2B3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800" y="1030130"/>
            <a:ext cx="2957924" cy="28650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F3337F-1232-3DE0-4095-130BFDF188B5}"/>
              </a:ext>
            </a:extLst>
          </p:cNvPr>
          <p:cNvSpPr txBox="1"/>
          <p:nvPr/>
        </p:nvSpPr>
        <p:spPr>
          <a:xfrm>
            <a:off x="6695988" y="1677831"/>
            <a:ext cx="20399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CONTACTLESS CHARGING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Easy to clean, reduces wear and tear and maintenance 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7249BE3-87E2-5933-B2E9-D922EDDF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5638" y="3895172"/>
            <a:ext cx="1357774" cy="25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2A6431-A3E8-B13B-FAF0-E77E7361CECF}"/>
              </a:ext>
            </a:extLst>
          </p:cNvPr>
          <p:cNvCxnSpPr>
            <a:cxnSpLocks/>
          </p:cNvCxnSpPr>
          <p:nvPr/>
        </p:nvCxnSpPr>
        <p:spPr>
          <a:xfrm flipH="1">
            <a:off x="7112000" y="5865944"/>
            <a:ext cx="517660" cy="0"/>
          </a:xfrm>
          <a:prstGeom prst="line">
            <a:avLst/>
          </a:prstGeom>
          <a:ln w="9525">
            <a:solidFill>
              <a:schemeClr val="accent4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669EF38-21C6-B107-B562-60684BAF34FB}"/>
              </a:ext>
            </a:extLst>
          </p:cNvPr>
          <p:cNvSpPr txBox="1"/>
          <p:nvPr/>
        </p:nvSpPr>
        <p:spPr>
          <a:xfrm>
            <a:off x="6292167" y="5729229"/>
            <a:ext cx="174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MOD JACK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AE6B5C-725C-E699-01E2-63024A278224}"/>
              </a:ext>
            </a:extLst>
          </p:cNvPr>
          <p:cNvGrpSpPr/>
          <p:nvPr/>
        </p:nvGrpSpPr>
        <p:grpSpPr>
          <a:xfrm>
            <a:off x="284993" y="1751641"/>
            <a:ext cx="8890113" cy="4470109"/>
            <a:chOff x="1099451" y="1747063"/>
            <a:chExt cx="8890113" cy="4470109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47874F9-E834-C3C0-E1D1-CD843CD90097}"/>
                </a:ext>
              </a:extLst>
            </p:cNvPr>
            <p:cNvSpPr/>
            <p:nvPr/>
          </p:nvSpPr>
          <p:spPr>
            <a:xfrm>
              <a:off x="2008986" y="2705291"/>
              <a:ext cx="3771986" cy="2168225"/>
            </a:xfrm>
            <a:prstGeom prst="roundRect">
              <a:avLst>
                <a:gd name="adj" fmla="val 69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rtlCol="0" anchor="t"/>
            <a:lstStyle/>
            <a:p>
              <a:pPr>
                <a:spcAft>
                  <a:spcPts val="3600"/>
                </a:spcAft>
                <a:buClr>
                  <a:srgbClr val="0073E6"/>
                </a:buClr>
              </a:pPr>
              <a:endParaRPr lang="en-US" sz="1600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4C2CE15-6FB7-F317-CB62-213F16A59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3644" y="1747063"/>
              <a:ext cx="3444496" cy="361658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F87E7E-16C2-D09E-A7CE-EDFD18BAFCF2}"/>
                </a:ext>
              </a:extLst>
            </p:cNvPr>
            <p:cNvSpPr txBox="1"/>
            <p:nvPr/>
          </p:nvSpPr>
          <p:spPr>
            <a:xfrm>
              <a:off x="6133767" y="4522157"/>
              <a:ext cx="20399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PAGER BUTTON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Track down a </a:t>
              </a:r>
              <a:br>
                <a:rPr lang="en-GB" sz="1000" dirty="0">
                  <a:latin typeface="Zebra Sans" pitchFamily="2" charset="77"/>
                  <a:ea typeface="MS PGothic" pitchFamily="34" charset="-128"/>
                </a:rPr>
              </a:b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misplaced scanner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1D00BC-B96C-7C23-2BAB-CBD224DAE885}"/>
                </a:ext>
              </a:extLst>
            </p:cNvPr>
            <p:cNvSpPr txBox="1"/>
            <p:nvPr/>
          </p:nvSpPr>
          <p:spPr>
            <a:xfrm>
              <a:off x="6133767" y="3555357"/>
              <a:ext cx="2039924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DUAL-SIDED LEDs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Easy to see 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4756B1-F7EE-FF4E-9ACB-44EE7654CD70}"/>
                </a:ext>
              </a:extLst>
            </p:cNvPr>
            <p:cNvCxnSpPr>
              <a:cxnSpLocks/>
            </p:cNvCxnSpPr>
            <p:nvPr/>
          </p:nvCxnSpPr>
          <p:spPr>
            <a:xfrm>
              <a:off x="2981771" y="3675627"/>
              <a:ext cx="0" cy="1670725"/>
            </a:xfrm>
            <a:prstGeom prst="line">
              <a:avLst/>
            </a:prstGeom>
            <a:ln w="9525">
              <a:solidFill>
                <a:schemeClr val="accent4"/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93FF43-A9EB-EBAF-F1E9-CDFACA1ABC5E}"/>
                </a:ext>
              </a:extLst>
            </p:cNvPr>
            <p:cNvSpPr txBox="1"/>
            <p:nvPr/>
          </p:nvSpPr>
          <p:spPr>
            <a:xfrm>
              <a:off x="2823917" y="5442061"/>
              <a:ext cx="2039924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ADDITIONAL LED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Easy viewing inside a cubby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CFD4635-DFF1-463F-D7C0-39197135D60A}"/>
                </a:ext>
              </a:extLst>
            </p:cNvPr>
            <p:cNvGrpSpPr/>
            <p:nvPr/>
          </p:nvGrpSpPr>
          <p:grpSpPr>
            <a:xfrm rot="5400000">
              <a:off x="1524658" y="4207180"/>
              <a:ext cx="1712534" cy="565812"/>
              <a:chOff x="9372024" y="3786456"/>
              <a:chExt cx="1712534" cy="565812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866A9FD-57AA-B203-B2D3-D2519CD5C4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24" y="3786456"/>
                <a:ext cx="0" cy="565812"/>
              </a:xfrm>
              <a:prstGeom prst="line">
                <a:avLst/>
              </a:prstGeom>
              <a:ln w="9525">
                <a:solidFill>
                  <a:schemeClr val="accent4"/>
                </a:solidFill>
                <a:headEnd type="oval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A76CAC7-A674-28E9-9AF2-1C57D07413C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10220237" y="3487948"/>
                <a:ext cx="16109" cy="1712532"/>
              </a:xfrm>
              <a:prstGeom prst="line">
                <a:avLst/>
              </a:prstGeom>
              <a:ln w="9525"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EDC9E5C-FBAD-22EB-7E4A-D84C2B54E729}"/>
                </a:ext>
              </a:extLst>
            </p:cNvPr>
            <p:cNvGrpSpPr/>
            <p:nvPr/>
          </p:nvGrpSpPr>
          <p:grpSpPr>
            <a:xfrm>
              <a:off x="4439685" y="3911137"/>
              <a:ext cx="1656315" cy="705937"/>
              <a:chOff x="9372024" y="3786456"/>
              <a:chExt cx="1656315" cy="705937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3EB8D77-FA7D-9DDE-2798-DB2C29FF5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024" y="3786456"/>
                <a:ext cx="0" cy="705937"/>
              </a:xfrm>
              <a:prstGeom prst="line">
                <a:avLst/>
              </a:prstGeom>
              <a:ln w="9525">
                <a:solidFill>
                  <a:schemeClr val="accent4"/>
                </a:solidFill>
                <a:headEnd type="oval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2A509E0-792E-6497-C777-FD1A736AB6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72024" y="4492393"/>
                <a:ext cx="1656315" cy="0"/>
              </a:xfrm>
              <a:prstGeom prst="line">
                <a:avLst/>
              </a:prstGeom>
              <a:ln w="9525"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02AFFB-8528-0E3C-DA95-7CD2540973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1144" y="6001650"/>
              <a:ext cx="1058420" cy="15136"/>
            </a:xfrm>
            <a:prstGeom prst="line">
              <a:avLst/>
            </a:prstGeom>
            <a:ln w="9525">
              <a:solidFill>
                <a:schemeClr val="accent4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67EE15-6326-70F2-2DAE-94A58BFCA585}"/>
                </a:ext>
              </a:extLst>
            </p:cNvPr>
            <p:cNvSpPr txBox="1"/>
            <p:nvPr/>
          </p:nvSpPr>
          <p:spPr>
            <a:xfrm>
              <a:off x="1099451" y="5440036"/>
              <a:ext cx="1745861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852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chemeClr val="accent4"/>
                  </a:solidFill>
                  <a:latin typeface="Zebra Mono Medium" pitchFamily="2" charset="77"/>
                </a:rPr>
                <a:t>SECURE FOOT POCKET</a:t>
              </a:r>
            </a:p>
            <a:p>
              <a:pPr marL="68263" indent="-68263" defTabSz="914126">
                <a:buFont typeface="Arial" panose="020B0604020202020204" pitchFamily="34" charset="0"/>
                <a:buChar char="•"/>
                <a:defRPr/>
              </a:pPr>
              <a:r>
                <a:rPr lang="en-GB" sz="1000" dirty="0">
                  <a:latin typeface="Zebra Sans" pitchFamily="2" charset="77"/>
                  <a:ea typeface="MS PGothic" pitchFamily="34" charset="-128"/>
                </a:rPr>
                <a:t>Taller foot pocket holds the foot in place more securely </a:t>
              </a:r>
              <a:endParaRPr lang="en-US" sz="1000" dirty="0">
                <a:latin typeface="Zebra Sans" pitchFamily="2" charset="77"/>
                <a:ea typeface="MS PGothic" pitchFamily="34" charset="-128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DECBD4-E086-629A-CFDE-9A39844F18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58144" y="5569850"/>
              <a:ext cx="931420" cy="13320"/>
            </a:xfrm>
            <a:prstGeom prst="line">
              <a:avLst/>
            </a:prstGeom>
            <a:ln w="9525">
              <a:solidFill>
                <a:schemeClr val="accent4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5DBD5AC-A17C-4FB4-C8EA-D52524FD38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3244" y="3715650"/>
              <a:ext cx="669074" cy="9568"/>
            </a:xfrm>
            <a:prstGeom prst="line">
              <a:avLst/>
            </a:prstGeom>
            <a:ln w="9525">
              <a:solidFill>
                <a:schemeClr val="accent4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B881A12-70EF-139E-E2A9-3B562819BAA1}"/>
              </a:ext>
            </a:extLst>
          </p:cNvPr>
          <p:cNvSpPr txBox="1"/>
          <p:nvPr/>
        </p:nvSpPr>
        <p:spPr>
          <a:xfrm>
            <a:off x="9194359" y="5232666"/>
            <a:ext cx="203992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USB-C 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Can be used for power in conjunction with Mod Jack 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E7EB1F-E52C-C08E-F84B-9D7887EC371E}"/>
              </a:ext>
            </a:extLst>
          </p:cNvPr>
          <p:cNvSpPr txBox="1"/>
          <p:nvPr/>
        </p:nvSpPr>
        <p:spPr>
          <a:xfrm>
            <a:off x="9194359" y="5928727"/>
            <a:ext cx="203992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>
              <a:spcAft>
                <a:spcPts val="300"/>
              </a:spcAft>
              <a:defRPr/>
            </a:pPr>
            <a:r>
              <a:rPr lang="en-GB" sz="1200" b="1" dirty="0">
                <a:solidFill>
                  <a:schemeClr val="accent4"/>
                </a:solidFill>
                <a:latin typeface="Zebra Mono Medium" pitchFamily="2" charset="77"/>
              </a:rPr>
              <a:t>MOUNTING HOLES</a:t>
            </a:r>
          </a:p>
          <a:p>
            <a:pPr marL="68263" indent="-68263" defTabSz="914126"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Zebra Sans" pitchFamily="2" charset="77"/>
                <a:ea typeface="MS PGothic" pitchFamily="34" charset="-128"/>
              </a:rPr>
              <a:t>Matches DS8178 cradle </a:t>
            </a:r>
            <a:endParaRPr lang="en-US" sz="1000" dirty="0">
              <a:latin typeface="Zebra Sans" pitchFamily="2" charset="77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4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71A11-2235-7CE5-BFA0-B1363EBCA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80A2D4C2-10D7-BE2A-4F45-E1477E4550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F41DC87-E091-B8E4-68C4-DC5ADED665DA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ubtitle 3">
            <a:extLst>
              <a:ext uri="{FF2B5EF4-FFF2-40B4-BE49-F238E27FC236}">
                <a16:creationId xmlns:a16="http://schemas.microsoft.com/office/drawing/2014/main" id="{DF6FF750-32B4-C98D-675A-4D07920970F9}"/>
              </a:ext>
            </a:extLst>
          </p:cNvPr>
          <p:cNvSpPr txBox="1">
            <a:spLocks/>
          </p:cNvSpPr>
          <p:nvPr/>
        </p:nvSpPr>
        <p:spPr>
          <a:xfrm>
            <a:off x="638253" y="2957129"/>
            <a:ext cx="6110186" cy="4643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Set Up. Secure. Manage. Optimize.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652E45C-1393-7011-753F-3883ABAA66E3}"/>
              </a:ext>
            </a:extLst>
          </p:cNvPr>
          <p:cNvSpPr txBox="1">
            <a:spLocks/>
          </p:cNvSpPr>
          <p:nvPr/>
        </p:nvSpPr>
        <p:spPr>
          <a:xfrm>
            <a:off x="729695" y="2183060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Zebra DNA</a:t>
            </a:r>
          </a:p>
        </p:txBody>
      </p:sp>
      <p:pic>
        <p:nvPicPr>
          <p:cNvPr id="8" name="Picture 7" descr="A black barcode scanner&#10;&#10;AI-generated content may be incorrect.">
            <a:extLst>
              <a:ext uri="{FF2B5EF4-FFF2-40B4-BE49-F238E27FC236}">
                <a16:creationId xmlns:a16="http://schemas.microsoft.com/office/drawing/2014/main" id="{68221C19-82CA-DFE5-D056-4287EC375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8327" y="1075359"/>
            <a:ext cx="2616231" cy="55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C1E39B-8387-479D-4D1A-432D7339F4D9}"/>
              </a:ext>
            </a:extLst>
          </p:cNvPr>
          <p:cNvSpPr txBox="1"/>
          <p:nvPr/>
        </p:nvSpPr>
        <p:spPr>
          <a:xfrm>
            <a:off x="548640" y="1314450"/>
            <a:ext cx="7443788" cy="44894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Empower your workforce. </a:t>
            </a:r>
            <a:br>
              <a:rPr lang="en-US" sz="4800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</a:br>
            <a:r>
              <a:rPr lang="en-US" sz="4800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Drive results. </a:t>
            </a:r>
          </a:p>
          <a:p>
            <a:pPr>
              <a:lnSpc>
                <a:spcPct val="85000"/>
              </a:lnSpc>
              <a:spcBef>
                <a:spcPct val="0"/>
              </a:spcBef>
              <a:tabLst>
                <a:tab pos="1028700" algn="l"/>
              </a:tabLst>
            </a:pPr>
            <a:r>
              <a:rPr lang="en-US" sz="4800" dirty="0">
                <a:solidFill>
                  <a:schemeClr val="accent2"/>
                </a:solidFill>
                <a:latin typeface="Zebra Sans Cnd ExtraBold" pitchFamily="2" charset="77"/>
                <a:ea typeface="+mj-ea"/>
                <a:cs typeface="+mj-cs"/>
              </a:rPr>
              <a:t>Intelligence made simple </a:t>
            </a:r>
            <a:br>
              <a:rPr lang="en-US" sz="4800" dirty="0">
                <a:solidFill>
                  <a:schemeClr val="accent2"/>
                </a:solidFill>
                <a:latin typeface="Zebra Sans Cnd ExtraBold" pitchFamily="2" charset="77"/>
                <a:ea typeface="+mj-ea"/>
                <a:cs typeface="+mj-cs"/>
              </a:rPr>
            </a:br>
            <a:r>
              <a:rPr lang="en-US" sz="4800" dirty="0">
                <a:solidFill>
                  <a:schemeClr val="accent2"/>
                </a:solidFill>
                <a:latin typeface="Zebra Sans Cnd ExtraBold" pitchFamily="2" charset="77"/>
                <a:ea typeface="+mj-ea"/>
                <a:cs typeface="+mj-cs"/>
              </a:rPr>
              <a:t>in every Zebra device. 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4800" dirty="0" err="1">
              <a:solidFill>
                <a:schemeClr val="bg1"/>
              </a:solidFill>
              <a:latin typeface="Zebra Sans Cnd ExtraBold" pitchFamily="2" charset="77"/>
              <a:ea typeface="+mj-ea"/>
              <a:cs typeface="+mj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A3C200-9BBF-6DEA-8C04-F4798E0F2334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>
                    <a:lumMod val="75000"/>
                  </a:schemeClr>
                </a:solidFill>
                <a:latin typeface="Zebra Sans" pitchFamily="2" charset="77"/>
              </a:rPr>
              <a:pPr algn="r"/>
              <a:t>33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F0419-2B4F-61BF-8383-B07B7A6C787D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970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5BFF-4505-DE5F-0677-E5E5FF44C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11253-6BBC-8A57-10AB-D12EEC13D8D4}"/>
              </a:ext>
            </a:extLst>
          </p:cNvPr>
          <p:cNvGrpSpPr/>
          <p:nvPr/>
        </p:nvGrpSpPr>
        <p:grpSpPr>
          <a:xfrm>
            <a:off x="0" y="4353085"/>
            <a:ext cx="12192000" cy="2504913"/>
            <a:chOff x="0" y="4503099"/>
            <a:chExt cx="12192000" cy="23902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89F80E-0E35-E3C8-8814-AD8885C2A2B2}"/>
                </a:ext>
              </a:extLst>
            </p:cNvPr>
            <p:cNvSpPr/>
            <p:nvPr/>
          </p:nvSpPr>
          <p:spPr>
            <a:xfrm>
              <a:off x="0" y="4503099"/>
              <a:ext cx="9313503" cy="2390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12" name="Picture 11" descr="A colorful background with black background&#10;&#10;AI-generated content may be incorrect.">
              <a:extLst>
                <a:ext uri="{FF2B5EF4-FFF2-40B4-BE49-F238E27FC236}">
                  <a16:creationId xmlns:a16="http://schemas.microsoft.com/office/drawing/2014/main" id="{CD2C3A02-A78D-022F-4323-01AFDAB48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8800" y="4505622"/>
              <a:ext cx="5283200" cy="238775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A02228-658D-B00B-037E-8FCAC882047E}"/>
              </a:ext>
            </a:extLst>
          </p:cNvPr>
          <p:cNvGrpSpPr/>
          <p:nvPr/>
        </p:nvGrpSpPr>
        <p:grpSpPr>
          <a:xfrm>
            <a:off x="457198" y="1683725"/>
            <a:ext cx="11277601" cy="2519202"/>
            <a:chOff x="457199" y="1900115"/>
            <a:chExt cx="14003315" cy="2845588"/>
          </a:xfrm>
          <a:solidFill>
            <a:schemeClr val="accent3"/>
          </a:solidFill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BCE5A29-A36F-8310-E760-618BBC026603}"/>
                </a:ext>
              </a:extLst>
            </p:cNvPr>
            <p:cNvSpPr/>
            <p:nvPr/>
          </p:nvSpPr>
          <p:spPr>
            <a:xfrm>
              <a:off x="457199" y="1900115"/>
              <a:ext cx="2671249" cy="2845588"/>
            </a:xfrm>
            <a:prstGeom prst="roundRect">
              <a:avLst>
                <a:gd name="adj" fmla="val 69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rtlCol="0" anchor="t"/>
            <a:lstStyle/>
            <a:p>
              <a:pPr>
                <a:spcAft>
                  <a:spcPts val="3600"/>
                </a:spcAft>
                <a:buClr>
                  <a:srgbClr val="0073E6"/>
                </a:buClr>
              </a:pPr>
              <a:r>
                <a:rPr lang="en-US" sz="1600" dirty="0">
                  <a:solidFill>
                    <a:schemeClr val="tx1"/>
                  </a:solidFill>
                  <a:latin typeface="Zebra Sans" pitchFamily="2" charset="77"/>
                </a:rPr>
                <a:t>123Scan</a:t>
              </a:r>
              <a:br>
                <a:rPr lang="en-US" sz="1600" dirty="0">
                  <a:solidFill>
                    <a:schemeClr val="tx1"/>
                  </a:solidFill>
                  <a:latin typeface="Zebra Sans" pitchFamily="2" charset="77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Simplify scanner setup and deployment </a:t>
              </a:r>
              <a:b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with intuitive configuration wizard that delivers time-saving features </a:t>
              </a:r>
              <a:b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and functionality</a:t>
              </a:r>
              <a: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.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DDF70F0-0BBC-0D4B-F0FE-238E7C05F639}"/>
                </a:ext>
              </a:extLst>
            </p:cNvPr>
            <p:cNvSpPr/>
            <p:nvPr/>
          </p:nvSpPr>
          <p:spPr>
            <a:xfrm>
              <a:off x="3290215" y="1900115"/>
              <a:ext cx="2671249" cy="2845588"/>
            </a:xfrm>
            <a:prstGeom prst="roundRect">
              <a:avLst>
                <a:gd name="adj" fmla="val 69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rtlCol="0" anchor="t"/>
            <a:lstStyle/>
            <a:p>
              <a:pPr>
                <a:spcAft>
                  <a:spcPts val="3600"/>
                </a:spcAft>
                <a:buClr>
                  <a:srgbClr val="0073E6"/>
                </a:buClr>
              </a:pPr>
              <a: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IoT Connector</a:t>
              </a:r>
              <a:b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Collect enterprise data and route to your preferred </a:t>
              </a:r>
              <a:b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IoT endpoint to analyze and act to make data-driven decisions in </a:t>
              </a:r>
              <a:b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real time.</a:t>
              </a:r>
            </a:p>
            <a:p>
              <a:pPr>
                <a:spcAft>
                  <a:spcPts val="3600"/>
                </a:spcAft>
                <a:buClr>
                  <a:srgbClr val="0073E6"/>
                </a:buClr>
              </a:pPr>
              <a:endParaRPr lang="en-US" sz="1600" dirty="0">
                <a:solidFill>
                  <a:schemeClr val="tx1"/>
                </a:solidFill>
                <a:latin typeface="Zebra Sans" pitchFamily="2" charset="77"/>
                <a:cs typeface="Arial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B4DD501-19F2-8B22-B706-9E82F44633AA}"/>
                </a:ext>
              </a:extLst>
            </p:cNvPr>
            <p:cNvSpPr/>
            <p:nvPr/>
          </p:nvSpPr>
          <p:spPr>
            <a:xfrm>
              <a:off x="6123232" y="1900115"/>
              <a:ext cx="2671249" cy="2845588"/>
            </a:xfrm>
            <a:prstGeom prst="roundRect">
              <a:avLst>
                <a:gd name="adj" fmla="val 69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rtlCol="0" anchor="t"/>
            <a:lstStyle/>
            <a:p>
              <a:pPr>
                <a:spcAft>
                  <a:spcPts val="3600"/>
                </a:spcAft>
                <a:buClr>
                  <a:srgbClr val="0073E6"/>
                </a:buClr>
              </a:pPr>
              <a:r>
                <a:rPr lang="en-US" sz="1600" dirty="0" err="1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DataWedge</a:t>
              </a:r>
              <a: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 for Scanners</a:t>
              </a:r>
              <a:b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Seamlessly handle multiple workflows in real time, </a:t>
              </a: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</a:rPr>
                <a:t>automatically formatting captured data for the designated screen and host application.</a:t>
              </a:r>
              <a:endParaRPr lang="en-US" sz="140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endParaRPr>
            </a:p>
            <a:p>
              <a:pPr>
                <a:spcAft>
                  <a:spcPts val="3600"/>
                </a:spcAft>
                <a:buClr>
                  <a:srgbClr val="0073E6"/>
                </a:buClr>
              </a:pPr>
              <a:endParaRPr lang="en-US" sz="1600" dirty="0">
                <a:solidFill>
                  <a:schemeClr val="tx1"/>
                </a:solidFill>
                <a:latin typeface="Zebra Sans" pitchFamily="2" charset="77"/>
                <a:cs typeface="Arial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B865317-208B-2B1C-ED43-E43FE29F2AB7}"/>
                </a:ext>
              </a:extLst>
            </p:cNvPr>
            <p:cNvSpPr/>
            <p:nvPr/>
          </p:nvSpPr>
          <p:spPr>
            <a:xfrm>
              <a:off x="8956248" y="1900115"/>
              <a:ext cx="2671249" cy="2845588"/>
            </a:xfrm>
            <a:prstGeom prst="roundRect">
              <a:avLst>
                <a:gd name="adj" fmla="val 69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rtlCol="0" anchor="t"/>
            <a:lstStyle/>
            <a:p>
              <a:pPr>
                <a:spcAft>
                  <a:spcPts val="3600"/>
                </a:spcAft>
                <a:buClr>
                  <a:srgbClr val="0073E6"/>
                </a:buClr>
              </a:pPr>
              <a: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Virtual Tether</a:t>
              </a:r>
              <a:b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Receive alerts when a scanner is taken beyond its Bluetooth range or left off the charger for a predefined length </a:t>
              </a:r>
              <a:b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of time. </a:t>
              </a:r>
              <a:endParaRPr lang="en-US" sz="160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6D84F8D-F179-BACC-F5BD-9BE10EB227F6}"/>
                </a:ext>
              </a:extLst>
            </p:cNvPr>
            <p:cNvSpPr/>
            <p:nvPr/>
          </p:nvSpPr>
          <p:spPr>
            <a:xfrm>
              <a:off x="11789265" y="1900115"/>
              <a:ext cx="2671249" cy="2845588"/>
            </a:xfrm>
            <a:prstGeom prst="roundRect">
              <a:avLst>
                <a:gd name="adj" fmla="val 69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rtlCol="0" anchor="t"/>
            <a:lstStyle/>
            <a:p>
              <a:pPr>
                <a:spcAft>
                  <a:spcPts val="3600"/>
                </a:spcAft>
                <a:buClr>
                  <a:srgbClr val="0073E6"/>
                </a:buClr>
              </a:pPr>
              <a: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  <a:t>Label Parse+</a:t>
              </a:r>
              <a:br>
                <a:rPr lang="en-US" sz="1600" dirty="0">
                  <a:solidFill>
                    <a:schemeClr val="tx1"/>
                  </a:solidFill>
                  <a:latin typeface="Zebra Sans" pitchFamily="2" charset="77"/>
                  <a:cs typeface="Arial"/>
                </a:rPr>
              </a:br>
              <a:r>
                <a:rPr lang="en-US" sz="1400" dirty="0">
                  <a:solidFill>
                    <a:schemeClr val="tx1"/>
                  </a:solidFill>
                  <a:latin typeface="Zebra Sans" pitchFamily="2" charset="77"/>
                  <a:cs typeface="Arial" panose="020B0604020202020204" pitchFamily="34" charset="0"/>
                </a:rPr>
                <a:t>Capture up to 10+ barcodes on a single label. Data is captured, parsed, properly formatted, and sent to your application in under a second.</a:t>
              </a:r>
            </a:p>
            <a:p>
              <a:pPr>
                <a:spcAft>
                  <a:spcPts val="3600"/>
                </a:spcAft>
                <a:buClr>
                  <a:srgbClr val="0073E6"/>
                </a:buClr>
              </a:pPr>
              <a:endParaRPr lang="en-US" sz="1600" dirty="0">
                <a:solidFill>
                  <a:schemeClr val="tx1"/>
                </a:solidFill>
                <a:latin typeface="Zebra Sans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EA52-F60F-8E2B-72A5-8CB6E3731C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0550" y="4821221"/>
            <a:ext cx="7010400" cy="9760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accent2"/>
                </a:solidFill>
                <a:latin typeface="Zebra Sans Cnd ExtraBold" pitchFamily="2" charset="77"/>
              </a:rPr>
              <a:t>Zebra DNA </a:t>
            </a:r>
            <a:r>
              <a:rPr lang="en-US" sz="3600" b="1" dirty="0">
                <a:solidFill>
                  <a:schemeClr val="bg1"/>
                </a:solidFill>
                <a:latin typeface="Zebra Sans Cnd ExtraBold" pitchFamily="2" charset="77"/>
              </a:rPr>
              <a:t>empowers your </a:t>
            </a:r>
            <a:br>
              <a:rPr lang="en-US" sz="3600" b="1" dirty="0">
                <a:solidFill>
                  <a:schemeClr val="bg1"/>
                </a:solidFill>
                <a:latin typeface="Zebra Sans Cnd ExtraBold" pitchFamily="2" charset="77"/>
              </a:rPr>
            </a:br>
            <a:r>
              <a:rPr lang="en-US" sz="3600" b="1" dirty="0">
                <a:solidFill>
                  <a:schemeClr val="bg1"/>
                </a:solidFill>
                <a:latin typeface="Zebra Sans Cnd ExtraBold" pitchFamily="2" charset="77"/>
              </a:rPr>
              <a:t>scanners with unmatched </a:t>
            </a:r>
            <a:br>
              <a:rPr lang="en-US" sz="3600" b="1" dirty="0">
                <a:solidFill>
                  <a:schemeClr val="bg1"/>
                </a:solidFill>
                <a:latin typeface="Zebra Sans Cnd ExtraBold" pitchFamily="2" charset="77"/>
              </a:rPr>
            </a:br>
            <a:r>
              <a:rPr lang="en-US" sz="3600" b="1" dirty="0">
                <a:solidFill>
                  <a:schemeClr val="bg1"/>
                </a:solidFill>
                <a:latin typeface="Zebra Sans Cnd ExtraBold" pitchFamily="2" charset="77"/>
              </a:rPr>
              <a:t>visibility, uptime, and adaptability</a:t>
            </a:r>
            <a:r>
              <a:rPr lang="en-US" sz="3600" dirty="0"/>
              <a:t>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8C6A112-CEA3-6F60-CC8E-573934EEDD89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>
                    <a:lumMod val="75000"/>
                  </a:schemeClr>
                </a:solidFill>
                <a:latin typeface="Zebra Sans" pitchFamily="2" charset="77"/>
              </a:rPr>
              <a:pPr algn="r"/>
              <a:t>34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Zebra Sans" pitchFamily="2" charset="77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0728582-C5FD-26BC-1053-61B81D571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2"/>
            <a:ext cx="10332720" cy="5327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Zebra DNA for Scanners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75EFB08-E487-79C6-B794-FF3F1A229518}"/>
              </a:ext>
            </a:extLst>
          </p:cNvPr>
          <p:cNvSpPr txBox="1">
            <a:spLocks/>
          </p:cNvSpPr>
          <p:nvPr/>
        </p:nvSpPr>
        <p:spPr>
          <a:xfrm>
            <a:off x="385760" y="1060704"/>
            <a:ext cx="11277600" cy="317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Simplify your scanning journey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486E44-8D24-F341-0125-29871DAB0779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BEBCE57-1190-AD44-3E2D-60351D9088F8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7935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47B3C-3D5D-8DB0-BAAE-5E7EE6136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AA47-3EF7-0BF5-F45A-ED1B779B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Zebra DNA for Scanners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529E8-7F5B-0919-E888-B5AC71445DA2}"/>
              </a:ext>
            </a:extLst>
          </p:cNvPr>
          <p:cNvSpPr txBox="1"/>
          <p:nvPr/>
        </p:nvSpPr>
        <p:spPr>
          <a:xfrm>
            <a:off x="457200" y="1150005"/>
            <a:ext cx="10972800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>
                <a:latin typeface="Zebra Sans" pitchFamily="2" charset="77"/>
              </a:rPr>
              <a:t>Make the most of every stage of your scanning journey from deployment to optimization. Zebra DNA lets you keep devices current and adapt them to your business needs for a stronger ROI across the full lifecycle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4D37A-005A-6101-8D8E-483551ADCB44}"/>
              </a:ext>
            </a:extLst>
          </p:cNvPr>
          <p:cNvSpPr/>
          <p:nvPr/>
        </p:nvSpPr>
        <p:spPr>
          <a:xfrm>
            <a:off x="227452" y="2563629"/>
            <a:ext cx="3444814" cy="509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91440" rIns="182880" bIns="91440" rtlCol="0" anchor="t"/>
          <a:lstStyle/>
          <a:p>
            <a:pPr marL="114300"/>
            <a:r>
              <a:rPr lang="en-US" sz="850" dirty="0">
                <a:solidFill>
                  <a:schemeClr val="tx1"/>
                </a:solidFill>
                <a:latin typeface="Zebra Sans" pitchFamily="2" charset="77"/>
                <a:ea typeface="Calibri"/>
                <a:cs typeface="Arial"/>
              </a:rPr>
              <a:t>DataWedge</a:t>
            </a:r>
            <a:r>
              <a:rPr lang="en-US" sz="850" dirty="0">
                <a:solidFill>
                  <a:schemeClr val="tx1"/>
                </a:solidFill>
                <a:effectLst/>
                <a:latin typeface="Zebra Sans" pitchFamily="2" charset="77"/>
                <a:ea typeface="Calibri"/>
                <a:cs typeface="Arial"/>
              </a:rPr>
              <a:t>: Easily capture data and send to </a:t>
            </a:r>
            <a:br>
              <a:rPr lang="en-US" sz="850" dirty="0">
                <a:solidFill>
                  <a:schemeClr val="tx1"/>
                </a:solidFill>
                <a:effectLst/>
                <a:latin typeface="Zebra Sans" pitchFamily="2" charset="77"/>
                <a:ea typeface="Calibri"/>
                <a:cs typeface="Arial"/>
              </a:rPr>
            </a:br>
            <a:r>
              <a:rPr lang="en-US" sz="850" dirty="0">
                <a:solidFill>
                  <a:schemeClr val="tx1"/>
                </a:solidFill>
                <a:effectLst/>
                <a:latin typeface="Zebra Sans" pitchFamily="2" charset="77"/>
                <a:ea typeface="Calibri"/>
                <a:cs typeface="Arial"/>
              </a:rPr>
              <a:t>your host applications without programming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6A79EB-675B-7EF2-6CAD-98FBB8D5753D}"/>
              </a:ext>
            </a:extLst>
          </p:cNvPr>
          <p:cNvGrpSpPr/>
          <p:nvPr/>
        </p:nvGrpSpPr>
        <p:grpSpPr>
          <a:xfrm>
            <a:off x="457200" y="1890136"/>
            <a:ext cx="11395388" cy="417724"/>
            <a:chOff x="457200" y="1912183"/>
            <a:chExt cx="11395388" cy="417724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2143FC2F-9F9B-F85E-EB48-EF6663A66CF7}"/>
                </a:ext>
              </a:extLst>
            </p:cNvPr>
            <p:cNvSpPr/>
            <p:nvPr/>
          </p:nvSpPr>
          <p:spPr>
            <a:xfrm>
              <a:off x="457200" y="1912183"/>
              <a:ext cx="11395388" cy="417724"/>
            </a:xfrm>
            <a:prstGeom prst="roundRect">
              <a:avLst>
                <a:gd name="adj" fmla="val 30699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Zebra Sans" pitchFamily="2" charset="77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F55340-9D86-3E07-6702-8E3D18B928B0}"/>
                </a:ext>
              </a:extLst>
            </p:cNvPr>
            <p:cNvSpPr/>
            <p:nvPr/>
          </p:nvSpPr>
          <p:spPr>
            <a:xfrm>
              <a:off x="1187929" y="1984611"/>
              <a:ext cx="1164171" cy="2861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pPr algn="ctr" defTabSz="913852">
                <a:lnSpc>
                  <a:spcPct val="90000"/>
                </a:lnSpc>
                <a:spcAft>
                  <a:spcPts val="1200"/>
                </a:spcAft>
                <a:buClr>
                  <a:srgbClr val="00A7FF"/>
                </a:buClr>
                <a:defRPr/>
              </a:pPr>
              <a:r>
                <a:rPr lang="en-US" sz="1400" noProof="1">
                  <a:solidFill>
                    <a:schemeClr val="bg1"/>
                  </a:solidFill>
                  <a:latin typeface="Zebra Sans" pitchFamily="2" charset="77"/>
                </a:rPr>
                <a:t>Set Up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9BF21C1-760C-6ED5-C310-86645457AC02}"/>
                </a:ext>
              </a:extLst>
            </p:cNvPr>
            <p:cNvSpPr/>
            <p:nvPr/>
          </p:nvSpPr>
          <p:spPr>
            <a:xfrm>
              <a:off x="4325441" y="1972493"/>
              <a:ext cx="1953066" cy="2862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pPr algn="ctr" defTabSz="913852">
                <a:lnSpc>
                  <a:spcPct val="90000"/>
                </a:lnSpc>
                <a:spcAft>
                  <a:spcPts val="1200"/>
                </a:spcAft>
                <a:buClr>
                  <a:srgbClr val="00A7FF"/>
                </a:buClr>
                <a:defRPr/>
              </a:pPr>
              <a:r>
                <a:rPr lang="en-US" sz="1400" noProof="1">
                  <a:solidFill>
                    <a:schemeClr val="bg1"/>
                  </a:solidFill>
                  <a:latin typeface="Zebra Sans" pitchFamily="2" charset="77"/>
                </a:rPr>
                <a:t>Secure and Manage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EFA89E6-42F8-83FC-FF01-E346C337BFD5}"/>
                </a:ext>
              </a:extLst>
            </p:cNvPr>
            <p:cNvSpPr/>
            <p:nvPr/>
          </p:nvSpPr>
          <p:spPr>
            <a:xfrm>
              <a:off x="8781793" y="1972207"/>
              <a:ext cx="1166156" cy="2861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pPr algn="ctr" defTabSz="913852">
                <a:lnSpc>
                  <a:spcPct val="90000"/>
                </a:lnSpc>
                <a:spcAft>
                  <a:spcPts val="1200"/>
                </a:spcAft>
                <a:buClr>
                  <a:srgbClr val="00A7FF"/>
                </a:buClr>
                <a:defRPr/>
              </a:pPr>
              <a:r>
                <a:rPr lang="en-US" sz="1400" noProof="1">
                  <a:solidFill>
                    <a:schemeClr val="bg1"/>
                  </a:solidFill>
                  <a:latin typeface="Zebra Sans" pitchFamily="2" charset="77"/>
                </a:rPr>
                <a:t>Optimize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ECCC98D-F92F-96F3-BE14-EAE80EB93C19}"/>
              </a:ext>
            </a:extLst>
          </p:cNvPr>
          <p:cNvSpPr txBox="1"/>
          <p:nvPr/>
        </p:nvSpPr>
        <p:spPr>
          <a:xfrm>
            <a:off x="10786533" y="-12123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 err="1">
              <a:latin typeface="Zebra Sans" pitchFamily="2" charset="77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06079BC-54A8-3265-A43B-C41ACFF9D104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35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BD91D-B930-ACDA-6FC2-C07C4C188FFA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E9197-EE89-A7BE-9625-D3E255F7ACE5}"/>
              </a:ext>
            </a:extLst>
          </p:cNvPr>
          <p:cNvSpPr txBox="1"/>
          <p:nvPr/>
        </p:nvSpPr>
        <p:spPr>
          <a:xfrm>
            <a:off x="-3272589" y="-83444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 err="1">
              <a:latin typeface="Zebra Sans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6C3F70-D449-DBC7-6251-717D05122C09}"/>
              </a:ext>
            </a:extLst>
          </p:cNvPr>
          <p:cNvGrpSpPr/>
          <p:nvPr/>
        </p:nvGrpSpPr>
        <p:grpSpPr>
          <a:xfrm>
            <a:off x="353590" y="2436492"/>
            <a:ext cx="3306633" cy="3958128"/>
            <a:chOff x="125329" y="2436492"/>
            <a:chExt cx="3306633" cy="39581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67A69EC-DF62-C548-BE32-7DA672651E4B}"/>
                </a:ext>
              </a:extLst>
            </p:cNvPr>
            <p:cNvGrpSpPr/>
            <p:nvPr/>
          </p:nvGrpSpPr>
          <p:grpSpPr>
            <a:xfrm>
              <a:off x="125329" y="2436492"/>
              <a:ext cx="3306633" cy="3958128"/>
              <a:chOff x="125329" y="2555940"/>
              <a:chExt cx="3306633" cy="3958128"/>
            </a:xfrm>
          </p:grpSpPr>
          <p:sp>
            <p:nvSpPr>
              <p:cNvPr id="72" name="Rectangle: Rounded Corners 14">
                <a:extLst>
                  <a:ext uri="{FF2B5EF4-FFF2-40B4-BE49-F238E27FC236}">
                    <a16:creationId xmlns:a16="http://schemas.microsoft.com/office/drawing/2014/main" id="{91D0E35E-F666-EE4E-95E2-6416CA0F96FE}"/>
                  </a:ext>
                </a:extLst>
              </p:cNvPr>
              <p:cNvSpPr/>
              <p:nvPr/>
            </p:nvSpPr>
            <p:spPr>
              <a:xfrm>
                <a:off x="239773" y="2555940"/>
                <a:ext cx="3192189" cy="3958128"/>
              </a:xfrm>
              <a:prstGeom prst="roundRect">
                <a:avLst>
                  <a:gd name="adj" fmla="val 3590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300"/>
                  </a:spcBef>
                </a:pPr>
                <a:endParaRPr lang="en-US" dirty="0" err="1">
                  <a:solidFill>
                    <a:schemeClr val="tx1"/>
                  </a:solidFill>
                  <a:latin typeface="Zebra Sans" pitchFamily="2" charset="77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764A947-D52D-F766-4D37-922F14BD4038}"/>
                  </a:ext>
                </a:extLst>
              </p:cNvPr>
              <p:cNvSpPr/>
              <p:nvPr/>
            </p:nvSpPr>
            <p:spPr>
              <a:xfrm>
                <a:off x="170300" y="3382266"/>
                <a:ext cx="3239927" cy="6773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14300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Remote Management: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Configure scanners remotely with two options: Scanner Management Service (SMS) or Windows Management Instrumentation (WMI).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/>
                  <a:cs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225094-AC00-47DC-C0AC-B8F9D345B8CA}"/>
                  </a:ext>
                </a:extLst>
              </p:cNvPr>
              <p:cNvSpPr/>
              <p:nvPr/>
            </p:nvSpPr>
            <p:spPr>
              <a:xfrm>
                <a:off x="147814" y="4041649"/>
                <a:ext cx="3239927" cy="6773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14300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Advanced Data Formatting: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Automate workflow decisions for front-line workers </a:t>
                </a:r>
                <a:b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</a:b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to improve productivity and data accuracy.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/>
                  <a:cs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54BC90-D64A-7322-F831-E410248256F5}"/>
                  </a:ext>
                </a:extLst>
              </p:cNvPr>
              <p:cNvSpPr/>
              <p:nvPr/>
            </p:nvSpPr>
            <p:spPr>
              <a:xfrm>
                <a:off x="147814" y="4658944"/>
                <a:ext cx="3239927" cy="6773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14300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Scan-to-Connect: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Rapidly connect scanners to a Bluetooth-enabled phone, tablet or PC in one step. 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/>
                  <a:cs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C0D70F2-D8A4-C646-6836-23698FCAFBA3}"/>
                  </a:ext>
                </a:extLst>
              </p:cNvPr>
              <p:cNvSpPr/>
              <p:nvPr/>
            </p:nvSpPr>
            <p:spPr>
              <a:xfrm>
                <a:off x="125329" y="5240563"/>
                <a:ext cx="3239927" cy="6773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14300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Wi-Fi Friendly Mode: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Ensure Bluetooth scanners don’t interfere with your Wi-Fi network.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/>
                  <a:cs typeface="Arial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4F21B28-BC9B-2247-B519-062B85BEB8FA}"/>
                </a:ext>
              </a:extLst>
            </p:cNvPr>
            <p:cNvSpPr/>
            <p:nvPr/>
          </p:nvSpPr>
          <p:spPr>
            <a:xfrm>
              <a:off x="170300" y="2614901"/>
              <a:ext cx="3106509" cy="509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tIns="91440" rIns="182880" bIns="91440" rtlCol="0" anchor="t"/>
            <a:lstStyle/>
            <a:p>
              <a:pPr marL="114300"/>
              <a:r>
                <a:rPr lang="en-US" sz="800" dirty="0">
                  <a:solidFill>
                    <a:schemeClr val="tx1"/>
                  </a:solidFill>
                  <a:latin typeface="Zebra Sans" pitchFamily="2" charset="77"/>
                  <a:ea typeface="Calibri"/>
                  <a:cs typeface="Arial"/>
                </a:rPr>
                <a:t>123Scan</a:t>
              </a:r>
              <a:r>
                <a:rPr lang="en-US" sz="800" dirty="0">
                  <a:solidFill>
                    <a:schemeClr val="tx1"/>
                  </a:solidFill>
                  <a:effectLst/>
                  <a:latin typeface="Zebra Sans" pitchFamily="2" charset="77"/>
                  <a:ea typeface="Calibri"/>
                  <a:cs typeface="Arial"/>
                </a:rPr>
                <a:t>: </a:t>
              </a:r>
              <a:r>
                <a:rPr lang="en-US" sz="800" dirty="0">
                  <a:solidFill>
                    <a:schemeClr val="tx1"/>
                  </a:solidFill>
                  <a:latin typeface="Zebra Sans" pitchFamily="2" charset="77"/>
                </a:rPr>
                <a:t>Configure your scanner using a wizard to program electronically or via a printed 2D barcode. Simultaneously stage up to 10 scanners locally.</a:t>
              </a:r>
              <a:endParaRPr lang="en-US" sz="800" dirty="0">
                <a:solidFill>
                  <a:schemeClr val="tx1"/>
                </a:solidFill>
                <a:effectLst/>
                <a:latin typeface="Zebra Sans" pitchFamily="2" charset="77"/>
                <a:ea typeface="Calibri"/>
                <a:cs typeface="Arial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A0980AA-2E4E-DE32-D9D2-C3D39E054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8418" y="2688569"/>
              <a:ext cx="381000" cy="3810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29E274E-508D-ABDA-046C-80C2ACAA6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8237" y="3384836"/>
              <a:ext cx="381000" cy="3810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36AEDF4-592B-11AC-F8B5-8E4A4FBC7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5092" y="4633295"/>
              <a:ext cx="381000" cy="38100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8AFE8779-A04B-8DEE-1A5F-D790C5860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5858" y="3983269"/>
              <a:ext cx="445758" cy="445758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91A60651-83D9-37C3-E6D7-6BC8017B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5858" y="5154288"/>
              <a:ext cx="448056" cy="44805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7D6F6DA-B1D4-30FC-CE97-F8A19A6F5607}"/>
              </a:ext>
            </a:extLst>
          </p:cNvPr>
          <p:cNvGrpSpPr/>
          <p:nvPr/>
        </p:nvGrpSpPr>
        <p:grpSpPr>
          <a:xfrm>
            <a:off x="3754213" y="2436492"/>
            <a:ext cx="3354678" cy="3958128"/>
            <a:chOff x="8609503" y="2574228"/>
            <a:chExt cx="3354678" cy="39581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401987-ECE6-4540-B5C6-AA0A93311E93}"/>
                </a:ext>
              </a:extLst>
            </p:cNvPr>
            <p:cNvGrpSpPr/>
            <p:nvPr/>
          </p:nvGrpSpPr>
          <p:grpSpPr>
            <a:xfrm>
              <a:off x="8609503" y="2574228"/>
              <a:ext cx="3354678" cy="3958128"/>
              <a:chOff x="8507903" y="2574228"/>
              <a:chExt cx="3354678" cy="3958128"/>
            </a:xfrm>
          </p:grpSpPr>
          <p:sp>
            <p:nvSpPr>
              <p:cNvPr id="76" name="Rectangle: Rounded Corners 14">
                <a:extLst>
                  <a:ext uri="{FF2B5EF4-FFF2-40B4-BE49-F238E27FC236}">
                    <a16:creationId xmlns:a16="http://schemas.microsoft.com/office/drawing/2014/main" id="{85FBA18F-9475-6F48-B87C-FE5119FB669A}"/>
                  </a:ext>
                </a:extLst>
              </p:cNvPr>
              <p:cNvSpPr/>
              <p:nvPr/>
            </p:nvSpPr>
            <p:spPr>
              <a:xfrm>
                <a:off x="8507903" y="2574228"/>
                <a:ext cx="3324984" cy="3958128"/>
              </a:xfrm>
              <a:prstGeom prst="roundRect">
                <a:avLst>
                  <a:gd name="adj" fmla="val 3590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300"/>
                  </a:spcBef>
                </a:pPr>
                <a:endParaRPr lang="en-US" dirty="0" err="1">
                  <a:solidFill>
                    <a:schemeClr val="tx1"/>
                  </a:solidFill>
                  <a:latin typeface="Zebra Sans" pitchFamily="2" charset="77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BA25CC9-10B8-72C3-5E83-0AB7D6E3904A}"/>
                  </a:ext>
                </a:extLst>
              </p:cNvPr>
              <p:cNvSpPr/>
              <p:nvPr/>
            </p:nvSpPr>
            <p:spPr>
              <a:xfrm>
                <a:off x="8537597" y="2672191"/>
                <a:ext cx="3324984" cy="5581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5875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IoT Connector: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Collect enterprise data and route to your preferred IoT endpoint to analyze and act to make data-driven decisions in real time.</a:t>
                </a:r>
                <a:r>
                  <a:rPr lang="en-US" sz="850" dirty="0">
                    <a:latin typeface="Zebra Sans" pitchFamily="2" charset="77"/>
                  </a:rPr>
                  <a:t>.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67FD4F1-5481-1544-AAEF-A8D9CCD8E0B4}"/>
                  </a:ext>
                </a:extLst>
              </p:cNvPr>
              <p:cNvSpPr/>
              <p:nvPr/>
            </p:nvSpPr>
            <p:spPr>
              <a:xfrm>
                <a:off x="8537596" y="3199874"/>
                <a:ext cx="3162496" cy="6025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5875"/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  <a:ea typeface="Calibri"/>
                    <a:cs typeface="Arial"/>
                  </a:rPr>
                  <a:t>Remote Diagnostics</a:t>
                </a:r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Troubleshoot without traveling to sites and resolve issues faster.​</a:t>
                </a:r>
              </a:p>
              <a:p>
                <a:pPr marL="15875"/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Remotely access asset information, health and statistics, configuration settings and barcode data. 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40B39D0-175D-77C4-9793-424A48854FDD}"/>
                  </a:ext>
                </a:extLst>
              </p:cNvPr>
              <p:cNvSpPr/>
              <p:nvPr/>
            </p:nvSpPr>
            <p:spPr>
              <a:xfrm>
                <a:off x="8537596" y="3966136"/>
                <a:ext cx="3246921" cy="6084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5875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Scanner Control Application: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Control Zebra cordless scanners from a phone or tablet.​</a:t>
                </a:r>
                <a:endPara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06EC617D-48B4-8EF6-7992-1B1502BA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844309" y="2768211"/>
              <a:ext cx="381000" cy="38100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6F30F5D4-18E6-292E-F3C0-20E7AACA9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839929" y="3349062"/>
              <a:ext cx="381000" cy="381000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6718D229-2AA0-AAF2-67E3-5E48FFA3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50556" y="3990255"/>
              <a:ext cx="381000" cy="381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75FA46-A994-24C1-DD7E-FF42456A1CC8}"/>
              </a:ext>
            </a:extLst>
          </p:cNvPr>
          <p:cNvGrpSpPr/>
          <p:nvPr/>
        </p:nvGrpSpPr>
        <p:grpSpPr>
          <a:xfrm>
            <a:off x="7064786" y="2436492"/>
            <a:ext cx="5051391" cy="3958128"/>
            <a:chOff x="7064786" y="2436492"/>
            <a:chExt cx="5051391" cy="39581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6BEF475-AD8B-CA47-B8E8-991A072E9C1F}"/>
                </a:ext>
              </a:extLst>
            </p:cNvPr>
            <p:cNvGrpSpPr/>
            <p:nvPr/>
          </p:nvGrpSpPr>
          <p:grpSpPr>
            <a:xfrm>
              <a:off x="7064786" y="2436492"/>
              <a:ext cx="5051391" cy="3958128"/>
              <a:chOff x="7064786" y="2436492"/>
              <a:chExt cx="5051391" cy="395812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9EE2CA1-FD5F-6693-65E6-14DC78ED49B0}"/>
                  </a:ext>
                </a:extLst>
              </p:cNvPr>
              <p:cNvGrpSpPr/>
              <p:nvPr/>
            </p:nvGrpSpPr>
            <p:grpSpPr>
              <a:xfrm>
                <a:off x="7079417" y="2436492"/>
                <a:ext cx="5036760" cy="3958128"/>
                <a:chOff x="7079417" y="2436492"/>
                <a:chExt cx="5036760" cy="3958128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BD2FB5F1-8BFA-7CE9-8E16-D30C3DB572DB}"/>
                    </a:ext>
                  </a:extLst>
                </p:cNvPr>
                <p:cNvGrpSpPr/>
                <p:nvPr/>
              </p:nvGrpSpPr>
              <p:grpSpPr>
                <a:xfrm>
                  <a:off x="7079417" y="2436492"/>
                  <a:ext cx="5036760" cy="3958128"/>
                  <a:chOff x="3480065" y="2603690"/>
                  <a:chExt cx="5036760" cy="3958128"/>
                </a:xfrm>
              </p:grpSpPr>
              <p:sp>
                <p:nvSpPr>
                  <p:cNvPr id="74" name="Rectangle: Rounded Corners 14">
                    <a:extLst>
                      <a:ext uri="{FF2B5EF4-FFF2-40B4-BE49-F238E27FC236}">
                        <a16:creationId xmlns:a16="http://schemas.microsoft.com/office/drawing/2014/main" id="{0C67C17B-5083-C647-8D4F-ABA0D12AF4CB}"/>
                      </a:ext>
                    </a:extLst>
                  </p:cNvPr>
                  <p:cNvSpPr/>
                  <p:nvPr/>
                </p:nvSpPr>
                <p:spPr>
                  <a:xfrm>
                    <a:off x="3592573" y="2603690"/>
                    <a:ext cx="4646485" cy="3958128"/>
                  </a:xfrm>
                  <a:prstGeom prst="roundRect">
                    <a:avLst>
                      <a:gd name="adj" fmla="val 359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300"/>
                      </a:spcBef>
                    </a:pPr>
                    <a:endParaRPr lang="en-US" dirty="0" err="1">
                      <a:solidFill>
                        <a:schemeClr val="tx1"/>
                      </a:solidFill>
                      <a:latin typeface="Zebra Sans" pitchFamily="2" charset="77"/>
                    </a:endParaRP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1313FAA-475E-C563-DF19-D4114BD527BB}"/>
                      </a:ext>
                    </a:extLst>
                  </p:cNvPr>
                  <p:cNvSpPr txBox="1"/>
                  <p:nvPr/>
                </p:nvSpPr>
                <p:spPr>
                  <a:xfrm>
                    <a:off x="4128672" y="3524140"/>
                    <a:ext cx="1789357" cy="61555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114300"/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PRZM Intelligent Imaging: F</a:t>
                    </a:r>
                    <a:r>
                      <a:rPr lang="en-US" sz="850" dirty="0">
                        <a:latin typeface="Zebra Sans" pitchFamily="2" charset="77"/>
                      </a:rPr>
                      <a:t>arther, faster, smarter imaging that can heighten productivity.</a:t>
                    </a:r>
                    <a:endPara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537B47F2-951D-41AD-6319-083C261CD8C9}"/>
                      </a:ext>
                    </a:extLst>
                  </p:cNvPr>
                  <p:cNvSpPr/>
                  <p:nvPr/>
                </p:nvSpPr>
                <p:spPr>
                  <a:xfrm>
                    <a:off x="5778413" y="4803627"/>
                    <a:ext cx="2473072" cy="5457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31520" tIns="91440" rIns="182880" bIns="91440" rtlCol="0" anchor="t"/>
                  <a:lstStyle/>
                  <a:p>
                    <a:pPr marL="114300"/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Label Parse+: I</a:t>
                    </a: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nstantly capture all the barcodes on </a:t>
                    </a:r>
                    <a:b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</a:b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a GS1 label.</a:t>
                    </a:r>
                    <a:endPara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4C4E0D7-1E56-10F5-E771-119D4799301E}"/>
                      </a:ext>
                    </a:extLst>
                  </p:cNvPr>
                  <p:cNvSpPr/>
                  <p:nvPr/>
                </p:nvSpPr>
                <p:spPr>
                  <a:xfrm>
                    <a:off x="3480065" y="5889949"/>
                    <a:ext cx="2849786" cy="4166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31520" tIns="91440" rIns="182880" bIns="91440" rtlCol="0" anchor="t"/>
                  <a:lstStyle/>
                  <a:p>
                    <a:pPr marL="114300"/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Blood Bag Parse+: </a:t>
                    </a: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With one trigger pull, instantly capture, parse and transmit data to your app.</a:t>
                    </a:r>
                    <a:endPara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01717A25-D932-C4E8-AA43-F66B3F9EB80E}"/>
                      </a:ext>
                    </a:extLst>
                  </p:cNvPr>
                  <p:cNvSpPr/>
                  <p:nvPr/>
                </p:nvSpPr>
                <p:spPr>
                  <a:xfrm>
                    <a:off x="5769588" y="4144762"/>
                    <a:ext cx="2747237" cy="9682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31520" tIns="91440" rIns="182880" bIns="91440" rtlCol="0" anchor="t"/>
                  <a:lstStyle/>
                  <a:p>
                    <a:pPr marL="114300"/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Preferred Symbol: </a:t>
                    </a: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Prioritize </a:t>
                    </a:r>
                    <a:b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</a:b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one barcode while excluding others without having to </a:t>
                    </a:r>
                    <a:b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</a:b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cover unwanted barcodes.</a:t>
                    </a:r>
                    <a:endPara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/>
                      <a:cs typeface="Arial"/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0C86A20B-3A03-DE6E-6FFF-DC37AF79B8C4}"/>
                      </a:ext>
                    </a:extLst>
                  </p:cNvPr>
                  <p:cNvSpPr/>
                  <p:nvPr/>
                </p:nvSpPr>
                <p:spPr>
                  <a:xfrm>
                    <a:off x="5778413" y="5337514"/>
                    <a:ext cx="2538170" cy="9292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31520" tIns="91440" rIns="182880" bIns="91440" rtlCol="0" anchor="t"/>
                  <a:lstStyle/>
                  <a:p>
                    <a:pPr marL="114300"/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Scanner Software Development Kit (SDK): </a:t>
                    </a:r>
                    <a:b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</a:br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E</a:t>
                    </a:r>
                    <a:r>
                      <a:rPr lang="en-US" sz="850" dirty="0">
                        <a:solidFill>
                          <a:schemeClr val="tx1"/>
                        </a:solidFill>
                        <a:latin typeface="Zebra Sans" pitchFamily="2" charset="77"/>
                      </a:rPr>
                      <a:t>asily create fully featured applications for Windows, Linux, Android, iOS and Chrome.</a:t>
                    </a:r>
                    <a:endPara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E837B21-DB9A-6DB5-849D-99144F64DC99}"/>
                      </a:ext>
                    </a:extLst>
                  </p:cNvPr>
                  <p:cNvSpPr txBox="1"/>
                  <p:nvPr/>
                </p:nvSpPr>
                <p:spPr>
                  <a:xfrm>
                    <a:off x="4128672" y="4842817"/>
                    <a:ext cx="1952355" cy="48474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114300"/>
                    <a:r>
                      <a:rPr lang="en-US" sz="850" dirty="0" err="1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DataWedge</a:t>
                    </a:r>
                    <a:r>
                      <a:rPr lang="en-US" sz="850" dirty="0">
                        <a:solidFill>
                          <a:schemeClr val="tx1"/>
                        </a:solidFill>
                        <a:effectLst/>
                        <a:latin typeface="Zebra Sans" pitchFamily="2" charset="77"/>
                        <a:ea typeface="Calibri"/>
                        <a:cs typeface="Arial"/>
                      </a:rPr>
                      <a:t> for Scanners: </a:t>
                    </a:r>
                    <a:r>
                      <a:rPr lang="en-US" sz="850" dirty="0">
                        <a:latin typeface="Zebra Sans" pitchFamily="2" charset="77"/>
                      </a:rPr>
                      <a:t>One scanner seamlessly works with multiple applications.</a:t>
                    </a:r>
                    <a:endPara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/>
                      <a:cs typeface="Arial"/>
                    </a:endParaRPr>
                  </a:p>
                </p:txBody>
              </p: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BC6DCB-EBC3-7812-4E72-59DFF630F692}"/>
                    </a:ext>
                  </a:extLst>
                </p:cNvPr>
                <p:cNvSpPr/>
                <p:nvPr/>
              </p:nvSpPr>
              <p:spPr>
                <a:xfrm>
                  <a:off x="7079417" y="2507430"/>
                  <a:ext cx="2390718" cy="50982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31520" tIns="91440" rIns="182880" bIns="91440" rtlCol="0" anchor="t"/>
                <a:lstStyle/>
                <a:p>
                  <a:pPr marL="114300"/>
                  <a:r>
                    <a:rPr lang="en-US" sz="850" dirty="0" err="1">
                      <a:solidFill>
                        <a:schemeClr val="tx1"/>
                      </a:solidFill>
                      <a:latin typeface="Zebra Sans" pitchFamily="2" charset="77"/>
                      <a:ea typeface="Calibri"/>
                      <a:cs typeface="Arial"/>
                    </a:rPr>
                    <a:t>PowerPrecision</a:t>
                  </a:r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  <a:ea typeface="Calibri"/>
                      <a:cs typeface="Arial"/>
                    </a:rPr>
                    <a:t>+: </a:t>
                  </a:r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</a:rPr>
                    <a:t>Gain easy access to fleetwide metrics and get visual feedback of charge status and battery state of health.</a:t>
                  </a:r>
                  <a:endPara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E14B1C0-6645-4381-1D1B-5FA124F0CB7D}"/>
                    </a:ext>
                  </a:extLst>
                </p:cNvPr>
                <p:cNvSpPr/>
                <p:nvPr/>
              </p:nvSpPr>
              <p:spPr>
                <a:xfrm>
                  <a:off x="9352959" y="2501295"/>
                  <a:ext cx="2456764" cy="54579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31520" tIns="91440" rIns="182880" bIns="91440" rtlCol="0" anchor="t"/>
                <a:lstStyle/>
                <a:p>
                  <a:pPr marL="114300"/>
                  <a:r>
                    <a:rPr lang="en-US" sz="850" dirty="0">
                      <a:solidFill>
                        <a:schemeClr val="tx1"/>
                      </a:solidFill>
                      <a:effectLst/>
                      <a:latin typeface="Zebra Sans" pitchFamily="2" charset="77"/>
                      <a:ea typeface="Calibri"/>
                      <a:cs typeface="Arial"/>
                    </a:rPr>
                    <a:t>Virtual Tether:</a:t>
                  </a:r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  <a:ea typeface="Calibri"/>
                      <a:cs typeface="Arial"/>
                    </a:rPr>
                    <a:t> K</a:t>
                  </a:r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</a:rPr>
                    <a:t>eep track of your cordless scanners </a:t>
                  </a:r>
                  <a:b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</a:rPr>
                  </a:br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</a:rPr>
                    <a:t>and prevent workflow interruptions caused by a misplaced device.</a:t>
                  </a:r>
                  <a:endPara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C96FA22-D664-B8AF-CFC2-8BF22612D9AB}"/>
                    </a:ext>
                  </a:extLst>
                </p:cNvPr>
                <p:cNvSpPr/>
                <p:nvPr/>
              </p:nvSpPr>
              <p:spPr>
                <a:xfrm>
                  <a:off x="9373563" y="3305294"/>
                  <a:ext cx="2402916" cy="5322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31520" tIns="91440" rIns="182880" bIns="91440" rtlCol="0" anchor="t"/>
                <a:lstStyle/>
                <a:p>
                  <a:pPr marL="114300"/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  <a:ea typeface="Calibri"/>
                      <a:cs typeface="Arial"/>
                    </a:rPr>
                    <a:t>Multi-Code Data Formatting: </a:t>
                  </a:r>
                  <a:r>
                    <a:rPr lang="en-US" sz="850" dirty="0">
                      <a:solidFill>
                        <a:schemeClr val="tx1"/>
                      </a:solidFill>
                      <a:latin typeface="Zebra Sans" pitchFamily="2" charset="77"/>
                    </a:rPr>
                    <a:t>Scan multiple barcodes with a single trigger pull.</a:t>
                  </a:r>
                  <a:endParaRPr lang="en-US" sz="850" dirty="0">
                    <a:solidFill>
                      <a:schemeClr val="tx1"/>
                    </a:solidFill>
                    <a:latin typeface="Zebra Sans" pitchFamily="2" charset="77"/>
                    <a:ea typeface="Calibri"/>
                    <a:cs typeface="Arial"/>
                  </a:endParaRPr>
                </a:p>
              </p:txBody>
            </p: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629C44E-FB7A-9AF8-5223-DC07BA01A1EC}"/>
                  </a:ext>
                </a:extLst>
              </p:cNvPr>
              <p:cNvSpPr/>
              <p:nvPr/>
            </p:nvSpPr>
            <p:spPr>
              <a:xfrm>
                <a:off x="7064786" y="5173312"/>
                <a:ext cx="2648771" cy="5639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0" tIns="91440" rIns="182880" bIns="91440" rtlCol="0" anchor="t"/>
              <a:lstStyle/>
              <a:p>
                <a:pPr marL="114300"/>
                <a:r>
                  <a:rPr lang="en-US" sz="850" dirty="0">
                    <a:solidFill>
                      <a:schemeClr val="tx1"/>
                    </a:solidFill>
                    <a:effectLst/>
                    <a:latin typeface="Zebra Sans" pitchFamily="2" charset="77"/>
                    <a:ea typeface="Calibri"/>
                    <a:cs typeface="Arial"/>
                  </a:rPr>
                  <a:t>UDI Scan+: </a:t>
                </a:r>
                <a:r>
                  <a:rPr lang="en-US" sz="850" dirty="0">
                    <a:solidFill>
                      <a:schemeClr val="tx1"/>
                    </a:solidFill>
                    <a:latin typeface="Zebra Sans" pitchFamily="2" charset="77"/>
                  </a:rPr>
                  <a:t>Capture and parse UDI data in the right order to the right fields, in one trigger pull.</a:t>
                </a:r>
                <a:endParaRPr lang="en-US" sz="850" dirty="0">
                  <a:solidFill>
                    <a:schemeClr val="tx1"/>
                  </a:solidFill>
                  <a:latin typeface="Zebra Sans" pitchFamily="2" charset="77"/>
                  <a:ea typeface="Calibri"/>
                  <a:cs typeface="Arial"/>
                </a:endParaRP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CCCE7AF-A500-9472-2795-F71EB029D8AF}"/>
                </a:ext>
              </a:extLst>
            </p:cNvPr>
            <p:cNvSpPr/>
            <p:nvPr/>
          </p:nvSpPr>
          <p:spPr>
            <a:xfrm>
              <a:off x="7079417" y="3974594"/>
              <a:ext cx="2648771" cy="5639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tIns="91440" rIns="182880" bIns="91440" rtlCol="0" anchor="t"/>
            <a:lstStyle/>
            <a:p>
              <a:pPr marL="114300"/>
              <a:r>
                <a:rPr lang="en-US" sz="850" dirty="0">
                  <a:solidFill>
                    <a:schemeClr val="tx1"/>
                  </a:solidFill>
                  <a:latin typeface="Zebra Sans" pitchFamily="2" charset="77"/>
                  <a:ea typeface="Calibri"/>
                  <a:cs typeface="Arial"/>
                </a:rPr>
                <a:t>Intelligent Document Capture</a:t>
              </a:r>
              <a:r>
                <a:rPr lang="en-US" sz="850" dirty="0">
                  <a:solidFill>
                    <a:schemeClr val="tx1"/>
                  </a:solidFill>
                  <a:effectLst/>
                  <a:latin typeface="Zebra Sans" pitchFamily="2" charset="77"/>
                  <a:ea typeface="Calibri"/>
                  <a:cs typeface="Arial"/>
                </a:rPr>
                <a:t>: </a:t>
              </a:r>
              <a:r>
                <a:rPr lang="en-US" sz="850" dirty="0">
                  <a:solidFill>
                    <a:schemeClr val="tx1"/>
                  </a:solidFill>
                  <a:latin typeface="Zebra Sans" pitchFamily="2" charset="77"/>
                </a:rPr>
                <a:t>Capture an image and automatically optimize its appearance.​</a:t>
              </a:r>
              <a:endParaRPr lang="en-US" sz="850" dirty="0">
                <a:solidFill>
                  <a:schemeClr val="tx1"/>
                </a:solidFill>
                <a:latin typeface="Zebra Sans" pitchFamily="2" charset="77"/>
                <a:ea typeface="Calibri"/>
                <a:cs typeface="Arial"/>
              </a:endParaRPr>
            </a:p>
          </p:txBody>
        </p:sp>
      </p:grpSp>
      <p:pic>
        <p:nvPicPr>
          <p:cNvPr id="90" name="Graphic 89">
            <a:extLst>
              <a:ext uri="{FF2B5EF4-FFF2-40B4-BE49-F238E27FC236}">
                <a16:creationId xmlns:a16="http://schemas.microsoft.com/office/drawing/2014/main" id="{21AF168E-E740-CE6C-6A2C-8B1F2F1CBD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48291" y="4664575"/>
            <a:ext cx="381000" cy="3810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D4FB3BC3-AB13-BE5C-0086-1CABA42B9C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708732" y="5297387"/>
            <a:ext cx="381000" cy="3810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2627A006-A936-5DED-6A37-15E63FAA6B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14763" y="5777711"/>
            <a:ext cx="448056" cy="448056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9CCF7608-3E04-6F4D-0C5F-54236845D84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417866" y="2581284"/>
            <a:ext cx="448056" cy="448056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713DD244-47C2-FBF6-56B1-E1C56E980EF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675204" y="4664575"/>
            <a:ext cx="448056" cy="448056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0B9ADA00-9AE1-05C3-E388-7B88F0DE4B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399578" y="4072199"/>
            <a:ext cx="448056" cy="448056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DCFF544E-4161-6B7A-61BD-D180A95D2E4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675204" y="4072199"/>
            <a:ext cx="448056" cy="448056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B346473D-32A1-CAA5-6846-1949CB215F7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675204" y="3375896"/>
            <a:ext cx="448056" cy="448056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22326A3F-B9C8-2625-123F-E0CAE547701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414763" y="3375896"/>
            <a:ext cx="448056" cy="44805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173E9EF-6A88-7953-60F7-3729564E35D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675204" y="2581284"/>
            <a:ext cx="448056" cy="448056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AEC5124D-CB30-7DB6-E321-289DF0EA96C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410623" y="5242523"/>
            <a:ext cx="448056" cy="448056"/>
          </a:xfrm>
          <a:prstGeom prst="rect">
            <a:avLst/>
          </a:pr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5DEAD58-FB10-9EA3-7198-82E94644F8C4}"/>
              </a:ext>
            </a:extLst>
          </p:cNvPr>
          <p:cNvCxnSpPr>
            <a:cxnSpLocks/>
          </p:cNvCxnSpPr>
          <p:nvPr/>
        </p:nvCxnSpPr>
        <p:spPr>
          <a:xfrm>
            <a:off x="341606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09E0D-E1A0-CCC1-75EA-0E843309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F96E3086-B2AC-FBFF-0E9E-61B4467A85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C86C7D4-9E2B-6B81-E1F0-798AF6E6DA11}"/>
              </a:ext>
            </a:extLst>
          </p:cNvPr>
          <p:cNvSpPr txBox="1">
            <a:spLocks/>
          </p:cNvSpPr>
          <p:nvPr/>
        </p:nvSpPr>
        <p:spPr>
          <a:xfrm>
            <a:off x="548640" y="4897571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Zebra Services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6EE327-F9A3-77F9-D884-6F9B34062824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3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D61F7-2671-554F-0341-856A32857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CE45-12FF-56ED-F48E-8C05A00F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Zebra OneCare™: the industry standard in enterprise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0854-4549-9550-75DB-3D7A8B9836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cap="none" dirty="0"/>
              <a:t>Unexpected failures that interrupt your workflows aren’t an option. Zebra OneCare maintenance plans keep devices running at peak performance and ready for whatever your job demands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328DA3FD-5B7F-55D8-4F05-476B4550A778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>
                    <a:lumMod val="75000"/>
                  </a:schemeClr>
                </a:solidFill>
                <a:latin typeface="Zebra Sans" pitchFamily="2" charset="77"/>
              </a:rPr>
              <a:pPr algn="r"/>
              <a:t>37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Zebra Sans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12FFD2-08D8-68C1-3FFE-24F6A24C1E64}"/>
              </a:ext>
            </a:extLst>
          </p:cNvPr>
          <p:cNvGrpSpPr/>
          <p:nvPr/>
        </p:nvGrpSpPr>
        <p:grpSpPr>
          <a:xfrm>
            <a:off x="457198" y="1956196"/>
            <a:ext cx="11040722" cy="4217836"/>
            <a:chOff x="457198" y="1763982"/>
            <a:chExt cx="11040722" cy="42178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F5DB33-6F3E-D91D-B096-04660172C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2979" y="1778938"/>
              <a:ext cx="5634941" cy="4173946"/>
            </a:xfrm>
            <a:prstGeom prst="roundRect">
              <a:avLst>
                <a:gd name="adj" fmla="val 4162"/>
              </a:avLst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1D1B6F-FE1F-7644-B56A-41ACC541A9D1}"/>
                </a:ext>
              </a:extLst>
            </p:cNvPr>
            <p:cNvGrpSpPr/>
            <p:nvPr/>
          </p:nvGrpSpPr>
          <p:grpSpPr>
            <a:xfrm>
              <a:off x="457198" y="4955854"/>
              <a:ext cx="5207001" cy="1025964"/>
              <a:chOff x="457199" y="5049009"/>
              <a:chExt cx="5207001" cy="10259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769865-DC15-4D89-8066-4BE3407D29F9}"/>
                  </a:ext>
                </a:extLst>
              </p:cNvPr>
              <p:cNvSpPr txBox="1"/>
              <p:nvPr/>
            </p:nvSpPr>
            <p:spPr>
              <a:xfrm>
                <a:off x="457199" y="5049009"/>
                <a:ext cx="5207001" cy="1011833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anchor="ctr">
                <a:noAutofit/>
              </a:bodyPr>
              <a:lstStyle>
                <a:defPPr>
                  <a:defRPr lang="en-US"/>
                </a:defPPr>
                <a:lvl1pPr>
                  <a:spcAft>
                    <a:spcPts val="338"/>
                  </a:spcAft>
                  <a:buNone/>
                  <a:defRPr sz="1400">
                    <a:solidFill>
                      <a:schemeClr val="accent2"/>
                    </a:solidFill>
                    <a:latin typeface="Zebra Sans" pitchFamily="2" charset="77"/>
                  </a:defRPr>
                </a:lvl1pPr>
              </a:lstStyle>
              <a:p>
                <a:r>
                  <a:rPr lang="en-US" dirty="0"/>
                  <a:t>Optional </a:t>
                </a:r>
                <a:br>
                  <a:rPr lang="en-US" dirty="0"/>
                </a:br>
                <a:r>
                  <a:rPr lang="en-US" dirty="0" err="1"/>
                  <a:t>VisibilityIQ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Foresight™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821843-76CC-33E7-364E-3FD46EAC9B22}"/>
                  </a:ext>
                </a:extLst>
              </p:cNvPr>
              <p:cNvSpPr txBox="1"/>
              <p:nvPr/>
            </p:nvSpPr>
            <p:spPr>
              <a:xfrm>
                <a:off x="1929841" y="5162332"/>
                <a:ext cx="3543859" cy="912641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Zebra Sans" pitchFamily="2" charset="77"/>
                  </a:rPr>
                  <a:t>Cloud-based dashboard to view device insights; address potential issues before they impact your business, uncover opportunities for cost-cutting, right-sizing inventory, and reducing lost assets </a:t>
                </a:r>
              </a:p>
              <a:p>
                <a:pPr>
                  <a:lnSpc>
                    <a:spcPct val="100000"/>
                  </a:lnSpc>
                </a:pPr>
                <a:endParaRPr lang="en-US" sz="1200" dirty="0">
                  <a:solidFill>
                    <a:schemeClr val="bg1"/>
                  </a:solidFill>
                  <a:latin typeface="Zebra Sans" pitchFamily="2" charset="77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639B163-3DE9-C640-96E7-E7E721FB6492}"/>
                </a:ext>
              </a:extLst>
            </p:cNvPr>
            <p:cNvGrpSpPr/>
            <p:nvPr/>
          </p:nvGrpSpPr>
          <p:grpSpPr>
            <a:xfrm>
              <a:off x="457199" y="1763982"/>
              <a:ext cx="5207001" cy="869228"/>
              <a:chOff x="457199" y="1763982"/>
              <a:chExt cx="5207001" cy="86922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A37476-78BD-2263-DE2A-B83950AD649D}"/>
                  </a:ext>
                </a:extLst>
              </p:cNvPr>
              <p:cNvSpPr txBox="1"/>
              <p:nvPr/>
            </p:nvSpPr>
            <p:spPr>
              <a:xfrm>
                <a:off x="457199" y="1768603"/>
                <a:ext cx="5207001" cy="86460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>
                  <a:spcAft>
                    <a:spcPts val="338"/>
                  </a:spcAft>
                  <a:buNone/>
                </a:pPr>
                <a:r>
                  <a:rPr lang="en-US" sz="1400" dirty="0">
                    <a:solidFill>
                      <a:schemeClr val="accent2"/>
                    </a:solidFill>
                    <a:latin typeface="Zebra Sans" pitchFamily="2" charset="77"/>
                  </a:rPr>
                  <a:t>End-to-end </a:t>
                </a:r>
                <a:br>
                  <a:rPr lang="en-US" sz="1400" dirty="0">
                    <a:solidFill>
                      <a:schemeClr val="accent2"/>
                    </a:solidFill>
                    <a:latin typeface="Zebra Sans" pitchFamily="2" charset="77"/>
                  </a:rPr>
                </a:br>
                <a:r>
                  <a:rPr lang="en-US" sz="1400" dirty="0">
                    <a:solidFill>
                      <a:schemeClr val="accent2"/>
                    </a:solidFill>
                    <a:latin typeface="Zebra Sans" pitchFamily="2" charset="77"/>
                  </a:rPr>
                  <a:t>c</a:t>
                </a:r>
                <a:r>
                  <a:rPr lang="en-US" sz="1400" dirty="0">
                    <a:solidFill>
                      <a:schemeClr val="accent2"/>
                    </a:solidFill>
                    <a:effectLst/>
                    <a:latin typeface="Zebra Sans" pitchFamily="2" charset="77"/>
                  </a:rPr>
                  <a:t>overage</a:t>
                </a:r>
                <a:endParaRPr lang="en-US" sz="1200" dirty="0">
                  <a:solidFill>
                    <a:schemeClr val="bg1"/>
                  </a:solidFill>
                  <a:effectLst/>
                  <a:latin typeface="Zebra Sans" pitchFamily="2" charset="77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FFAC61-E899-FE5C-7CFF-FB1E83933A21}"/>
                  </a:ext>
                </a:extLst>
              </p:cNvPr>
              <p:cNvSpPr txBox="1"/>
              <p:nvPr/>
            </p:nvSpPr>
            <p:spPr>
              <a:xfrm>
                <a:off x="1929841" y="1763982"/>
                <a:ext cx="3543859" cy="864607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>
                  <a:spcAft>
                    <a:spcPts val="338"/>
                  </a:spcAft>
                  <a:buNone/>
                </a:pPr>
                <a:r>
                  <a:rPr lang="en-US" sz="1200" dirty="0">
                    <a:solidFill>
                      <a:schemeClr val="bg1"/>
                    </a:solidFill>
                    <a:effectLst/>
                    <a:latin typeface="Zebra Sans" pitchFamily="2" charset="77"/>
                  </a:rPr>
                  <a:t>Eliminates unpredictable repair-related costs. With Zebra OneCare, there are no </a:t>
                </a:r>
                <a:r>
                  <a:rPr lang="en-US" sz="1200" dirty="0">
                    <a:solidFill>
                      <a:schemeClr val="bg1"/>
                    </a:solidFill>
                    <a:latin typeface="Zebra Sans" pitchFamily="2" charset="77"/>
                  </a:rPr>
                  <a:t>limits</a:t>
                </a:r>
                <a:r>
                  <a:rPr lang="en-US" sz="1200" dirty="0">
                    <a:solidFill>
                      <a:schemeClr val="bg1"/>
                    </a:solidFill>
                    <a:effectLst/>
                    <a:latin typeface="Zebra Sans" pitchFamily="2" charset="77"/>
                  </a:rPr>
                  <a:t>—if something is broken, we fix it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D90819-D2E1-0B49-A821-89843EBF8D77}"/>
                </a:ext>
              </a:extLst>
            </p:cNvPr>
            <p:cNvGrpSpPr/>
            <p:nvPr/>
          </p:nvGrpSpPr>
          <p:grpSpPr>
            <a:xfrm>
              <a:off x="457199" y="2775922"/>
              <a:ext cx="5207001" cy="882676"/>
              <a:chOff x="457199" y="2731925"/>
              <a:chExt cx="5207001" cy="88267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047296-0062-53DD-5013-FA75415D09F1}"/>
                  </a:ext>
                </a:extLst>
              </p:cNvPr>
              <p:cNvSpPr txBox="1"/>
              <p:nvPr/>
            </p:nvSpPr>
            <p:spPr>
              <a:xfrm>
                <a:off x="457199" y="2749994"/>
                <a:ext cx="5207001" cy="86460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anchor="ctr">
                <a:noAutofit/>
              </a:bodyPr>
              <a:lstStyle>
                <a:defPPr>
                  <a:defRPr lang="en-US"/>
                </a:defPPr>
                <a:lvl1pPr>
                  <a:spcAft>
                    <a:spcPts val="338"/>
                  </a:spcAft>
                  <a:buNone/>
                  <a:defRPr sz="1400">
                    <a:solidFill>
                      <a:schemeClr val="accent2"/>
                    </a:solidFill>
                    <a:latin typeface="Zebra Sans" pitchFamily="2" charset="77"/>
                  </a:defRPr>
                </a:lvl1pPr>
              </a:lstStyle>
              <a:p>
                <a:r>
                  <a:rPr lang="en-US" dirty="0"/>
                  <a:t>Optional </a:t>
                </a:r>
                <a:br>
                  <a:rPr lang="en-US" dirty="0"/>
                </a:br>
                <a:r>
                  <a:rPr lang="en-US" dirty="0"/>
                  <a:t>battery </a:t>
                </a:r>
                <a:br>
                  <a:rPr lang="en-US" dirty="0"/>
                </a:br>
                <a:r>
                  <a:rPr lang="en-US" dirty="0"/>
                  <a:t>plans*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2188782-E2AE-5408-10B3-C3F4E6614A06}"/>
                  </a:ext>
                </a:extLst>
              </p:cNvPr>
              <p:cNvSpPr txBox="1"/>
              <p:nvPr/>
            </p:nvSpPr>
            <p:spPr>
              <a:xfrm>
                <a:off x="1929841" y="2731925"/>
                <a:ext cx="3543859" cy="864607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>
                  <a:spcAft>
                    <a:spcPts val="338"/>
                  </a:spcAft>
                  <a:buNone/>
                </a:pPr>
                <a:r>
                  <a:rPr lang="en-US" sz="1200" dirty="0">
                    <a:solidFill>
                      <a:schemeClr val="bg1"/>
                    </a:solidFill>
                    <a:latin typeface="Zebra Sans" pitchFamily="2" charset="77"/>
                  </a:rPr>
                  <a:t>Reduce the cost of battery replacement over a device’s lifespan and ensure workers have a healthy, fully charged battery for every shift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C37EAC-4E95-4446-84EB-F9B3C021A06F}"/>
                </a:ext>
              </a:extLst>
            </p:cNvPr>
            <p:cNvGrpSpPr/>
            <p:nvPr/>
          </p:nvGrpSpPr>
          <p:grpSpPr>
            <a:xfrm>
              <a:off x="457199" y="3801310"/>
              <a:ext cx="5207001" cy="1011833"/>
              <a:chOff x="457199" y="3731383"/>
              <a:chExt cx="5207001" cy="101183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71F2C8-8FD3-813D-7DF0-5366AB7D52FA}"/>
                  </a:ext>
                </a:extLst>
              </p:cNvPr>
              <p:cNvSpPr txBox="1"/>
              <p:nvPr/>
            </p:nvSpPr>
            <p:spPr>
              <a:xfrm>
                <a:off x="457199" y="3770430"/>
                <a:ext cx="5207001" cy="96072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anchor="ctr">
                <a:noAutofit/>
              </a:bodyPr>
              <a:lstStyle>
                <a:defPPr>
                  <a:defRPr lang="en-US"/>
                </a:defPPr>
                <a:lvl1pPr>
                  <a:spcAft>
                    <a:spcPts val="338"/>
                  </a:spcAft>
                  <a:buNone/>
                  <a:defRPr sz="1400">
                    <a:solidFill>
                      <a:schemeClr val="accent2"/>
                    </a:solidFill>
                    <a:latin typeface="Zebra Sans" pitchFamily="2" charset="77"/>
                  </a:defRPr>
                </a:lvl1pPr>
              </a:lstStyle>
              <a:p>
                <a:r>
                  <a:rPr lang="en-US" dirty="0"/>
                  <a:t>Technical </a:t>
                </a:r>
                <a:br>
                  <a:rPr lang="en-US" dirty="0"/>
                </a:br>
                <a:r>
                  <a:rPr lang="en-US" dirty="0"/>
                  <a:t>support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1C5B47-4113-239D-6CB3-F83D717019A2}"/>
                  </a:ext>
                </a:extLst>
              </p:cNvPr>
              <p:cNvSpPr txBox="1"/>
              <p:nvPr/>
            </p:nvSpPr>
            <p:spPr>
              <a:xfrm>
                <a:off x="1929841" y="3731383"/>
                <a:ext cx="3543859" cy="1011833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>
                  <a:spcAft>
                    <a:spcPts val="338"/>
                  </a:spcAft>
                </a:pPr>
                <a:r>
                  <a:rPr lang="en-US" sz="1200" dirty="0">
                    <a:solidFill>
                      <a:schemeClr val="bg1"/>
                    </a:solidFill>
                    <a:latin typeface="Zebra Sans" pitchFamily="2" charset="77"/>
                  </a:rPr>
                  <a:t>Included in every plan; your users get support they can count on—fully trained technical professionals are available** to answer questions and address issues 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A9FB03-D6AA-F7C4-7555-07C0EB99E425}"/>
              </a:ext>
            </a:extLst>
          </p:cNvPr>
          <p:cNvSpPr txBox="1"/>
          <p:nvPr/>
        </p:nvSpPr>
        <p:spPr>
          <a:xfrm>
            <a:off x="174172" y="6580558"/>
            <a:ext cx="1546702" cy="182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22B994-24E4-1948-8915-B89D80C58239}"/>
              </a:ext>
            </a:extLst>
          </p:cNvPr>
          <p:cNvSpPr txBox="1"/>
          <p:nvPr/>
        </p:nvSpPr>
        <p:spPr>
          <a:xfrm>
            <a:off x="1552446" y="6406660"/>
            <a:ext cx="4543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Zebra Sans" pitchFamily="2" charset="77"/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* Available for batteries only  **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effectLst/>
                <a:latin typeface="Zebra Sans" pitchFamily="2" charset="77"/>
              </a:rPr>
              <a:t>Hours of availability is plan dependent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8D1EA4-0D12-2B41-0C62-2E84AE6FE8CB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467517AD-3CCD-4795-8923-9E2F3D7A79C0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1620139081"/>
              </p:ext>
            </p:extLst>
          </p:nvPr>
        </p:nvGraphicFramePr>
        <p:xfrm>
          <a:off x="4131734" y="1201278"/>
          <a:ext cx="7365999" cy="4392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43281538"/>
                    </a:ext>
                  </a:extLst>
                </a:gridCol>
                <a:gridCol w="2455333">
                  <a:extLst>
                    <a:ext uri="{9D8B030D-6E8A-4147-A177-3AD203B41FA5}">
                      <a16:colId xmlns:a16="http://schemas.microsoft.com/office/drawing/2014/main" val="3732129048"/>
                    </a:ext>
                  </a:extLst>
                </a:gridCol>
                <a:gridCol w="2455333">
                  <a:extLst>
                    <a:ext uri="{9D8B030D-6E8A-4147-A177-3AD203B41FA5}">
                      <a16:colId xmlns:a16="http://schemas.microsoft.com/office/drawing/2014/main" val="3145261411"/>
                    </a:ext>
                  </a:extLst>
                </a:gridCol>
              </a:tblGrid>
              <a:tr h="839951">
                <a:tc>
                  <a:txBody>
                    <a:bodyPr/>
                    <a:lstStyle/>
                    <a:p>
                      <a:pPr marL="0" marR="0" indent="0" algn="ctr" defTabSz="914126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i="0" kern="1200" dirty="0">
                          <a:solidFill>
                            <a:schemeClr val="bg1"/>
                          </a:solidFill>
                          <a:latin typeface="Zebra Sans" pitchFamily="2" charset="77"/>
                          <a:ea typeface="+mn-ea"/>
                          <a:cs typeface="+mn-cs"/>
                        </a:rPr>
                        <a:t>Feature 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26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i="0" kern="1200" dirty="0">
                          <a:solidFill>
                            <a:schemeClr val="bg1"/>
                          </a:solidFill>
                          <a:latin typeface="Zebra Sans" pitchFamily="2" charset="77"/>
                          <a:ea typeface="+mn-ea"/>
                          <a:cs typeface="+mn-cs"/>
                        </a:rPr>
                        <a:t>Zebra OneCare Essential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26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0" i="0" kern="1200" dirty="0">
                          <a:solidFill>
                            <a:schemeClr val="bg1"/>
                          </a:solidFill>
                          <a:latin typeface="Zebra Sans" pitchFamily="2" charset="77"/>
                          <a:ea typeface="+mn-ea"/>
                          <a:cs typeface="+mn-cs"/>
                        </a:rPr>
                        <a:t>Zebra OneCare Select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260590"/>
                  </a:ext>
                </a:extLst>
              </a:tr>
              <a:tr h="40608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Live-agent support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Mon–Fri, 8–5 local time</a:t>
                      </a: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24/7</a:t>
                      </a: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080868"/>
                  </a:ext>
                </a:extLst>
              </a:tr>
              <a:tr h="5507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Repair turnaround time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3-day repair turnaround*</a:t>
                      </a: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‘Like-new” replacement device ships for next business day delivery </a:t>
                      </a: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50443"/>
                  </a:ext>
                </a:extLst>
              </a:tr>
              <a:tr h="40608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Accidental damage coverage 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33226"/>
                  </a:ext>
                </a:extLst>
              </a:tr>
              <a:tr h="406082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Automatic application of engineering changes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744924"/>
                  </a:ext>
                </a:extLst>
              </a:tr>
              <a:tr h="5507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Cloud-based visibility into repair, case reports and more with </a:t>
                      </a:r>
                      <a:r>
                        <a:rPr lang="en-US" sz="1100" b="0" i="0" dirty="0" err="1">
                          <a:latin typeface="Zebra Sans" pitchFamily="2" charset="77"/>
                          <a:cs typeface="Arial" panose="020B0604020202020204" pitchFamily="34" charset="0"/>
                        </a:rPr>
                        <a:t>VisibilityIQ</a:t>
                      </a: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™ OneCare 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902355"/>
                  </a:ext>
                </a:extLst>
              </a:tr>
              <a:tr h="6508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Battery service enhancement 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Option to include Battery Maintenance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Zebra Sans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143320"/>
                  </a:ext>
                </a:extLst>
              </a:tr>
              <a:tr h="581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Commissioning service enhancement</a:t>
                      </a:r>
                    </a:p>
                  </a:txBody>
                  <a:tcPr marL="16000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Option to include Standard Commissioning</a:t>
                      </a: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sz="1100" b="0" i="0" dirty="0">
                          <a:latin typeface="Zebra Sans" pitchFamily="2" charset="77"/>
                          <a:cs typeface="Arial" panose="020B0604020202020204" pitchFamily="34" charset="0"/>
                        </a:rPr>
                        <a:t>Standard Commissioning</a:t>
                      </a: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32040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7172CD0-C067-7E22-1264-00F833B8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48216"/>
            <a:ext cx="2781300" cy="369947"/>
          </a:xfrm>
        </p:spPr>
        <p:txBody>
          <a:bodyPr/>
          <a:lstStyle/>
          <a:p>
            <a:r>
              <a:rPr lang="en-US" b="1" dirty="0"/>
              <a:t>Zebra </a:t>
            </a:r>
            <a:r>
              <a:rPr lang="en-US" dirty="0">
                <a:cs typeface="Arial" panose="020B0604020202020204" pitchFamily="34" charset="0"/>
              </a:rPr>
              <a:t>OneCare</a:t>
            </a:r>
            <a:r>
              <a:rPr lang="en-US" sz="1600" baseline="70000" dirty="0">
                <a:cs typeface="Arial" panose="020B0604020202020204" pitchFamily="34" charset="0"/>
              </a:rPr>
              <a:t>™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b="1" dirty="0"/>
              <a:t>Maintenance Plans</a:t>
            </a:r>
            <a:br>
              <a:rPr lang="en-US" dirty="0">
                <a:latin typeface="Zebra Sans" pitchFamily="2" charset="77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06B87C-4D23-C216-4FE9-47EB9260983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 bwMode="auto">
          <a:xfrm>
            <a:off x="457198" y="2842078"/>
            <a:ext cx="345440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>
            <a:lvl1pPr marL="109538" indent="-109538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-109505" eaLnBrk="1" hangingPunct="1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800" spc="40" dirty="0">
                <a:solidFill>
                  <a:schemeClr val="accent4"/>
                </a:solidFill>
                <a:latin typeface="Zebra Sans Cnd ExtraBold" pitchFamily="2" charset="77"/>
                <a:ea typeface="+mj-ea"/>
                <a:cs typeface="+mj-cs"/>
              </a:rPr>
              <a:t>Benefits</a:t>
            </a:r>
          </a:p>
          <a:p>
            <a:pPr marL="171450" marR="550050" indent="-171450" defTabSz="914126" eaLnBrk="1" fontAlgn="base" hangingPunct="1"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Zebra Sans" pitchFamily="2" charset="77"/>
                <a:cs typeface="+mn-cs"/>
              </a:rPr>
              <a:t>Genuine Zebra expertise and parts to maximize device uptime </a:t>
            </a:r>
          </a:p>
          <a:p>
            <a:pPr marL="171450" marR="550050" indent="-171450" defTabSz="914126" eaLnBrk="1" fontAlgn="base" hangingPunct="1"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Zebra Sans" pitchFamily="2" charset="77"/>
                <a:cs typeface="+mn-cs"/>
              </a:rPr>
              <a:t>Years of investment protection</a:t>
            </a:r>
            <a:r>
              <a:rPr lang="en-US" sz="1200" dirty="0">
                <a:latin typeface="Zebra Sans" pitchFamily="2" charset="77"/>
              </a:rPr>
              <a:t>—all for less than the cost of a single repair</a:t>
            </a:r>
            <a:endParaRPr lang="en-US" sz="1200" dirty="0">
              <a:latin typeface="Zebra Sans" pitchFamily="2" charset="77"/>
              <a:cs typeface="+mn-cs"/>
            </a:endParaRPr>
          </a:p>
          <a:p>
            <a:pPr marL="171450" marR="550050" indent="-171450" defTabSz="914126" eaLnBrk="1" fontAlgn="base" hangingPunct="1"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Zebra Sans" pitchFamily="2" charset="77"/>
                <a:cs typeface="+mn-cs"/>
              </a:rPr>
              <a:t>Cloud-based visibility to repairs and more, with detailed insights into contracts, case and lifecycle reports</a:t>
            </a:r>
          </a:p>
          <a:p>
            <a:pPr marL="171450" marR="550050" indent="-171450" defTabSz="914126" eaLnBrk="1" fontAlgn="base" hangingPunct="1"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Zebra Sans" pitchFamily="2" charset="77"/>
                <a:cs typeface="+mn-cs"/>
              </a:rPr>
              <a:t>True service from the source–no one knows Zebra devices and its software better than Zebra, and Zebra Certified Repair Partners</a:t>
            </a:r>
            <a:endParaRPr lang="en-GB" sz="800" dirty="0">
              <a:effectLst/>
              <a:latin typeface="Zebra Sans" pitchFamily="2" charset="77"/>
              <a:ea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7C5124-E22E-9F53-1CD0-F19DDF739632}"/>
              </a:ext>
            </a:extLst>
          </p:cNvPr>
          <p:cNvGrpSpPr/>
          <p:nvPr/>
        </p:nvGrpSpPr>
        <p:grpSpPr>
          <a:xfrm>
            <a:off x="10258920" y="3105317"/>
            <a:ext cx="179212" cy="1693848"/>
            <a:chOff x="10495986" y="3105317"/>
            <a:chExt cx="179212" cy="1693848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C2EF86-6BD4-9224-8B76-B135A86DE945}"/>
                </a:ext>
              </a:extLst>
            </p:cNvPr>
            <p:cNvSpPr/>
            <p:nvPr/>
          </p:nvSpPr>
          <p:spPr>
            <a:xfrm>
              <a:off x="10495986" y="3105317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678F71A-2654-CE75-EF89-C9CEFE71C962}"/>
                </a:ext>
              </a:extLst>
            </p:cNvPr>
            <p:cNvSpPr/>
            <p:nvPr/>
          </p:nvSpPr>
          <p:spPr>
            <a:xfrm>
              <a:off x="10495986" y="3508946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283828-53D2-52BC-E8D9-412FB308AAC4}"/>
                </a:ext>
              </a:extLst>
            </p:cNvPr>
            <p:cNvSpPr/>
            <p:nvPr/>
          </p:nvSpPr>
          <p:spPr>
            <a:xfrm>
              <a:off x="10495986" y="4616160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1CB38B-59F1-8EF7-7027-32EE1F74C967}"/>
                </a:ext>
              </a:extLst>
            </p:cNvPr>
            <p:cNvSpPr/>
            <p:nvPr/>
          </p:nvSpPr>
          <p:spPr>
            <a:xfrm>
              <a:off x="10495986" y="3998303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777FB0-FBC4-2BB1-4200-24F06446669E}"/>
              </a:ext>
            </a:extLst>
          </p:cNvPr>
          <p:cNvGrpSpPr/>
          <p:nvPr/>
        </p:nvGrpSpPr>
        <p:grpSpPr>
          <a:xfrm>
            <a:off x="7765424" y="3100549"/>
            <a:ext cx="184598" cy="1075991"/>
            <a:chOff x="8002490" y="3100549"/>
            <a:chExt cx="184598" cy="107599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E1312C-DE46-1F9C-3023-9BB04D0871BC}"/>
                </a:ext>
              </a:extLst>
            </p:cNvPr>
            <p:cNvSpPr/>
            <p:nvPr/>
          </p:nvSpPr>
          <p:spPr>
            <a:xfrm>
              <a:off x="8002490" y="3100549"/>
              <a:ext cx="179212" cy="1830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accent4"/>
                </a:solidFill>
                <a:latin typeface="Zebra Sans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EF054F-2B02-B87E-1C4E-48621911F98D}"/>
                </a:ext>
              </a:extLst>
            </p:cNvPr>
            <p:cNvSpPr/>
            <p:nvPr/>
          </p:nvSpPr>
          <p:spPr>
            <a:xfrm>
              <a:off x="8002490" y="3504178"/>
              <a:ext cx="179212" cy="1830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accent4"/>
                </a:solidFill>
                <a:latin typeface="Zebra Sans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4BF189-610C-996D-4ECC-DDCEBE664970}"/>
                </a:ext>
              </a:extLst>
            </p:cNvPr>
            <p:cNvSpPr/>
            <p:nvPr/>
          </p:nvSpPr>
          <p:spPr>
            <a:xfrm>
              <a:off x="8007876" y="3993535"/>
              <a:ext cx="179212" cy="1830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accent4"/>
                </a:solidFill>
                <a:latin typeface="Zebra Sans" pitchFamily="2" charset="77"/>
              </a:endParaRPr>
            </a:p>
          </p:txBody>
        </p:sp>
      </p:grp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433D98E-96BF-A428-48F7-7FFC7AF48D60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38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6A22E4-D157-E3A1-A6E2-600D6A4CCEDB}"/>
              </a:ext>
            </a:extLst>
          </p:cNvPr>
          <p:cNvSpPr txBox="1"/>
          <p:nvPr/>
        </p:nvSpPr>
        <p:spPr>
          <a:xfrm>
            <a:off x="174172" y="6580558"/>
            <a:ext cx="1546702" cy="182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C3620-65C6-60A2-A227-3FC4E70CEDD3}"/>
              </a:ext>
            </a:extLst>
          </p:cNvPr>
          <p:cNvSpPr txBox="1"/>
          <p:nvPr/>
        </p:nvSpPr>
        <p:spPr>
          <a:xfrm>
            <a:off x="4131734" y="6464763"/>
            <a:ext cx="7010401" cy="24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Zebra Sans" pitchFamily="2" charset="77"/>
                <a:ea typeface="Calibri" panose="020F0502020204030204" pitchFamily="34" charset="0"/>
                <a:cs typeface="Proxima Nova Cond Light" panose="020B0306030502060204" pitchFamily="34" charset="0"/>
              </a:rPr>
              <a:t>* B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  <a:ea typeface="Calibri" panose="020F0502020204030204" pitchFamily="34" charset="0"/>
                <a:cs typeface="Proxima Nova Cond Light" panose="020B0306030502060204" pitchFamily="34" charset="0"/>
              </a:rPr>
              <a:t>ased on when device arrives to repair depot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Zebra Sans" pitchFamily="2" charset="77"/>
              <a:ea typeface="Calibri" panose="020F0502020204030204" pitchFamily="34" charset="0"/>
              <a:cs typeface="Proxima Nova Cond Light" panose="020B030603050206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822247-60B1-A5E2-5D63-135DDCE66A7D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500858E-4B88-8739-007D-FCB27D1B056D}"/>
              </a:ext>
            </a:extLst>
          </p:cNvPr>
          <p:cNvGrpSpPr/>
          <p:nvPr/>
        </p:nvGrpSpPr>
        <p:grpSpPr>
          <a:xfrm>
            <a:off x="7769720" y="3105317"/>
            <a:ext cx="179212" cy="1075991"/>
            <a:chOff x="10495986" y="3105317"/>
            <a:chExt cx="179212" cy="1075991"/>
          </a:xfrm>
          <a:solidFill>
            <a:schemeClr val="tx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4DD10E6-EA07-E6BF-2221-22F54646C07C}"/>
                </a:ext>
              </a:extLst>
            </p:cNvPr>
            <p:cNvSpPr/>
            <p:nvPr/>
          </p:nvSpPr>
          <p:spPr>
            <a:xfrm>
              <a:off x="10495986" y="3105317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7D72FE-9F3B-4CDD-B4F3-0F640CB5DDF9}"/>
                </a:ext>
              </a:extLst>
            </p:cNvPr>
            <p:cNvSpPr/>
            <p:nvPr/>
          </p:nvSpPr>
          <p:spPr>
            <a:xfrm>
              <a:off x="10495986" y="3508946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E31F9AF-1BEE-7106-6E01-926F1CE33A23}"/>
                </a:ext>
              </a:extLst>
            </p:cNvPr>
            <p:cNvSpPr/>
            <p:nvPr/>
          </p:nvSpPr>
          <p:spPr>
            <a:xfrm>
              <a:off x="10495986" y="3998303"/>
              <a:ext cx="179212" cy="1830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1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03B63-77A1-8296-2077-C0BBE616E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B5F97E0E-014C-6BCD-DE2A-2947250F1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64E87E1-280D-2BEB-48B6-F3111296163F}"/>
              </a:ext>
            </a:extLst>
          </p:cNvPr>
          <p:cNvSpPr txBox="1">
            <a:spLocks/>
          </p:cNvSpPr>
          <p:nvPr/>
        </p:nvSpPr>
        <p:spPr>
          <a:xfrm>
            <a:off x="548640" y="4897571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Why Zebra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51791-F2AE-F0E7-4F18-5315BFB1DEB1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6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17383BAD-A727-AFA8-C408-911F79A6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retail landscape: what you’re facing</a:t>
            </a:r>
          </a:p>
        </p:txBody>
      </p:sp>
      <p:pic>
        <p:nvPicPr>
          <p:cNvPr id="6" name="Picture 5" descr="A blurry image of green and red&#10;&#10;AI-generated content may be incorrect.">
            <a:extLst>
              <a:ext uri="{FF2B5EF4-FFF2-40B4-BE49-F238E27FC236}">
                <a16:creationId xmlns:a16="http://schemas.microsoft.com/office/drawing/2014/main" id="{4513712C-BB74-B6F0-4592-1ED730133C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14288" y="5636650"/>
            <a:ext cx="5872163" cy="123663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2B18325-1509-3C14-C1FC-6B31567659D9}"/>
              </a:ext>
            </a:extLst>
          </p:cNvPr>
          <p:cNvGrpSpPr/>
          <p:nvPr/>
        </p:nvGrpSpPr>
        <p:grpSpPr>
          <a:xfrm>
            <a:off x="883496" y="1326656"/>
            <a:ext cx="1912027" cy="2069067"/>
            <a:chOff x="883496" y="1326656"/>
            <a:chExt cx="1912027" cy="2069067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0ABEE6CF-8E50-DC0D-F6D1-A1FE2F353D7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53378138"/>
                </p:ext>
              </p:extLst>
            </p:nvPr>
          </p:nvGraphicFramePr>
          <p:xfrm>
            <a:off x="883496" y="1326656"/>
            <a:ext cx="1912027" cy="2069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DC034AF-9AE8-3CF5-911B-8DDBF605299F}"/>
                </a:ext>
              </a:extLst>
            </p:cNvPr>
            <p:cNvSpPr/>
            <p:nvPr/>
          </p:nvSpPr>
          <p:spPr>
            <a:xfrm>
              <a:off x="1348827" y="1870507"/>
              <a:ext cx="981364" cy="98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21" name="object 32">
              <a:extLst>
                <a:ext uri="{FF2B5EF4-FFF2-40B4-BE49-F238E27FC236}">
                  <a16:creationId xmlns:a16="http://schemas.microsoft.com/office/drawing/2014/main" id="{164BC263-4E74-B78C-A5E9-0BC0B91B23FB}"/>
                </a:ext>
              </a:extLst>
            </p:cNvPr>
            <p:cNvSpPr txBox="1"/>
            <p:nvPr/>
          </p:nvSpPr>
          <p:spPr>
            <a:xfrm>
              <a:off x="1510052" y="2121724"/>
              <a:ext cx="753533" cy="446432"/>
            </a:xfrm>
            <a:prstGeom prst="rect">
              <a:avLst/>
            </a:prstGeom>
          </p:spPr>
          <p:txBody>
            <a:bodyPr vert="horz" wrap="square" lIns="0" tIns="15394" rIns="0" bIns="0" rtlCol="0">
              <a:spAutoFit/>
            </a:bodyPr>
            <a:lstStyle/>
            <a:p>
              <a:pPr algn="ctr">
                <a:spcBef>
                  <a:spcPts val="121"/>
                </a:spcBef>
              </a:pPr>
              <a:r>
                <a:rPr lang="en-US" sz="2800" dirty="0">
                  <a:latin typeface="Zebra Sans Cnd ExtraBold" pitchFamily="2" charset="77"/>
                  <a:ea typeface="+mj-ea"/>
                  <a:cs typeface="+mj-cs"/>
                </a:rPr>
                <a:t>57</a:t>
              </a:r>
              <a:r>
                <a:rPr sz="2800" dirty="0">
                  <a:latin typeface="Zebra Sans Cnd ExtraBold" pitchFamily="2" charset="77"/>
                  <a:ea typeface="+mj-ea"/>
                  <a:cs typeface="+mj-cs"/>
                </a:rPr>
                <a:t>%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C524650-CE89-B409-52FA-7E3B9B8A3157}"/>
              </a:ext>
            </a:extLst>
          </p:cNvPr>
          <p:cNvSpPr txBox="1"/>
          <p:nvPr/>
        </p:nvSpPr>
        <p:spPr>
          <a:xfrm>
            <a:off x="2833916" y="1608621"/>
            <a:ext cx="3048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Zebra Sans" pitchFamily="2" charset="77"/>
              </a:rPr>
              <a:t>In-stock is always</a:t>
            </a:r>
          </a:p>
          <a:p>
            <a:pPr>
              <a:buNone/>
            </a:pPr>
            <a:r>
              <a:rPr lang="en-US" dirty="0">
                <a:latin typeface="Zebra Sans" pitchFamily="2" charset="77"/>
              </a:rPr>
              <a:t>expected</a:t>
            </a:r>
          </a:p>
          <a:p>
            <a:r>
              <a:rPr lang="en-US" dirty="0">
                <a:latin typeface="Zebra Sans" pitchFamily="2" charset="77"/>
              </a:rPr>
              <a:t>57% of shoppers left stores without everything they wanted. The #1 reason? Items were out of stock</a:t>
            </a:r>
            <a:r>
              <a:rPr lang="en-US" baseline="30000" dirty="0">
                <a:latin typeface="Zebra Sans" pitchFamily="2" charset="77"/>
              </a:rPr>
              <a:t>1</a:t>
            </a:r>
          </a:p>
          <a:p>
            <a:pPr>
              <a:buNone/>
            </a:pPr>
            <a:endParaRPr lang="en-US" dirty="0">
              <a:solidFill>
                <a:srgbClr val="007ABB"/>
              </a:solidFill>
              <a:effectLst/>
              <a:latin typeface="Zebra Sans" pitchFamily="2" charset="77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5E752E-E5EE-0716-E36F-7D700A5EA9CC}"/>
              </a:ext>
            </a:extLst>
          </p:cNvPr>
          <p:cNvGrpSpPr/>
          <p:nvPr/>
        </p:nvGrpSpPr>
        <p:grpSpPr>
          <a:xfrm>
            <a:off x="6275303" y="1326656"/>
            <a:ext cx="1912027" cy="2069067"/>
            <a:chOff x="6275303" y="1326656"/>
            <a:chExt cx="1912027" cy="2069067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C36A9D07-BBAF-533F-A0E1-0778C9CD09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14334391"/>
                </p:ext>
              </p:extLst>
            </p:nvPr>
          </p:nvGraphicFramePr>
          <p:xfrm>
            <a:off x="6275303" y="1326656"/>
            <a:ext cx="1912027" cy="2069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F1B4405-97BA-8316-3BA5-12CEC491C371}"/>
                </a:ext>
              </a:extLst>
            </p:cNvPr>
            <p:cNvSpPr/>
            <p:nvPr/>
          </p:nvSpPr>
          <p:spPr>
            <a:xfrm>
              <a:off x="6746804" y="1854301"/>
              <a:ext cx="981364" cy="98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7D75FBD-8F6C-A241-106C-5C01800A3CAB}"/>
                </a:ext>
              </a:extLst>
            </p:cNvPr>
            <p:cNvSpPr/>
            <p:nvPr/>
          </p:nvSpPr>
          <p:spPr>
            <a:xfrm>
              <a:off x="6730124" y="1870507"/>
              <a:ext cx="981364" cy="98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 err="1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23842324-10AB-FA16-42F0-A8616F3FB74F}"/>
                </a:ext>
              </a:extLst>
            </p:cNvPr>
            <p:cNvSpPr/>
            <p:nvPr/>
          </p:nvSpPr>
          <p:spPr>
            <a:xfrm>
              <a:off x="6744060" y="1885832"/>
              <a:ext cx="969818" cy="981364"/>
            </a:xfrm>
            <a:custGeom>
              <a:avLst/>
              <a:gdLst/>
              <a:ahLst/>
              <a:cxnLst/>
              <a:rect l="l" t="t" r="r" b="b"/>
              <a:pathLst>
                <a:path w="800100" h="809625">
                  <a:moveTo>
                    <a:pt x="398081" y="0"/>
                  </a:moveTo>
                  <a:lnTo>
                    <a:pt x="351465" y="2928"/>
                  </a:lnTo>
                  <a:lnTo>
                    <a:pt x="306451" y="11091"/>
                  </a:lnTo>
                  <a:lnTo>
                    <a:pt x="263337" y="24185"/>
                  </a:lnTo>
                  <a:lnTo>
                    <a:pt x="222424" y="41903"/>
                  </a:lnTo>
                  <a:lnTo>
                    <a:pt x="184008" y="63941"/>
                  </a:lnTo>
                  <a:lnTo>
                    <a:pt x="148390" y="89994"/>
                  </a:lnTo>
                  <a:lnTo>
                    <a:pt x="115868" y="119757"/>
                  </a:lnTo>
                  <a:lnTo>
                    <a:pt x="86741" y="152926"/>
                  </a:lnTo>
                  <a:lnTo>
                    <a:pt x="61307" y="189195"/>
                  </a:lnTo>
                  <a:lnTo>
                    <a:pt x="39865" y="228260"/>
                  </a:lnTo>
                  <a:lnTo>
                    <a:pt x="22715" y="269815"/>
                  </a:lnTo>
                  <a:lnTo>
                    <a:pt x="10155" y="313555"/>
                  </a:lnTo>
                  <a:lnTo>
                    <a:pt x="2483" y="359177"/>
                  </a:lnTo>
                  <a:lnTo>
                    <a:pt x="0" y="406374"/>
                  </a:lnTo>
                  <a:lnTo>
                    <a:pt x="2893" y="453553"/>
                  </a:lnTo>
                  <a:lnTo>
                    <a:pt x="10959" y="499109"/>
                  </a:lnTo>
                  <a:lnTo>
                    <a:pt x="23897" y="542740"/>
                  </a:lnTo>
                  <a:lnTo>
                    <a:pt x="41405" y="584145"/>
                  </a:lnTo>
                  <a:lnTo>
                    <a:pt x="63182" y="623020"/>
                  </a:lnTo>
                  <a:lnTo>
                    <a:pt x="88926" y="659065"/>
                  </a:lnTo>
                  <a:lnTo>
                    <a:pt x="118337" y="691976"/>
                  </a:lnTo>
                  <a:lnTo>
                    <a:pt x="151112" y="721452"/>
                  </a:lnTo>
                  <a:lnTo>
                    <a:pt x="186952" y="747191"/>
                  </a:lnTo>
                  <a:lnTo>
                    <a:pt x="225554" y="768889"/>
                  </a:lnTo>
                  <a:lnTo>
                    <a:pt x="266617" y="786246"/>
                  </a:lnTo>
                  <a:lnTo>
                    <a:pt x="309840" y="798959"/>
                  </a:lnTo>
                  <a:lnTo>
                    <a:pt x="354922" y="806725"/>
                  </a:lnTo>
                  <a:lnTo>
                    <a:pt x="401561" y="809244"/>
                  </a:lnTo>
                  <a:lnTo>
                    <a:pt x="448177" y="806315"/>
                  </a:lnTo>
                  <a:lnTo>
                    <a:pt x="493190" y="798151"/>
                  </a:lnTo>
                  <a:lnTo>
                    <a:pt x="536302" y="785057"/>
                  </a:lnTo>
                  <a:lnTo>
                    <a:pt x="577214" y="767338"/>
                  </a:lnTo>
                  <a:lnTo>
                    <a:pt x="615627" y="745298"/>
                  </a:lnTo>
                  <a:lnTo>
                    <a:pt x="651244" y="719243"/>
                  </a:lnTo>
                  <a:lnTo>
                    <a:pt x="683764" y="689478"/>
                  </a:lnTo>
                  <a:lnTo>
                    <a:pt x="712891" y="656307"/>
                  </a:lnTo>
                  <a:lnTo>
                    <a:pt x="738324" y="620036"/>
                  </a:lnTo>
                  <a:lnTo>
                    <a:pt x="759765" y="580969"/>
                  </a:lnTo>
                  <a:lnTo>
                    <a:pt x="776917" y="539411"/>
                  </a:lnTo>
                  <a:lnTo>
                    <a:pt x="789479" y="495668"/>
                  </a:lnTo>
                  <a:lnTo>
                    <a:pt x="797154" y="450043"/>
                  </a:lnTo>
                  <a:lnTo>
                    <a:pt x="799642" y="402844"/>
                  </a:lnTo>
                  <a:lnTo>
                    <a:pt x="796749" y="355670"/>
                  </a:lnTo>
                  <a:lnTo>
                    <a:pt x="788682" y="310118"/>
                  </a:lnTo>
                  <a:lnTo>
                    <a:pt x="775745" y="266491"/>
                  </a:lnTo>
                  <a:lnTo>
                    <a:pt x="758237" y="225089"/>
                  </a:lnTo>
                  <a:lnTo>
                    <a:pt x="736460" y="186216"/>
                  </a:lnTo>
                  <a:lnTo>
                    <a:pt x="710716" y="150173"/>
                  </a:lnTo>
                  <a:lnTo>
                    <a:pt x="681305" y="117263"/>
                  </a:lnTo>
                  <a:lnTo>
                    <a:pt x="648530" y="87789"/>
                  </a:lnTo>
                  <a:lnTo>
                    <a:pt x="612690" y="62051"/>
                  </a:lnTo>
                  <a:lnTo>
                    <a:pt x="574088" y="40353"/>
                  </a:lnTo>
                  <a:lnTo>
                    <a:pt x="533025" y="22997"/>
                  </a:lnTo>
                  <a:lnTo>
                    <a:pt x="489802" y="10284"/>
                  </a:lnTo>
                  <a:lnTo>
                    <a:pt x="444720" y="2518"/>
                  </a:lnTo>
                  <a:lnTo>
                    <a:pt x="398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Zebra Sans" pitchFamily="2" charset="77"/>
              </a:endParaRPr>
            </a:p>
          </p:txBody>
        </p:sp>
        <p:sp>
          <p:nvSpPr>
            <p:cNvPr id="28" name="object 32">
              <a:extLst>
                <a:ext uri="{FF2B5EF4-FFF2-40B4-BE49-F238E27FC236}">
                  <a16:creationId xmlns:a16="http://schemas.microsoft.com/office/drawing/2014/main" id="{54B89F5B-396E-1886-BFBD-613B293E5E24}"/>
                </a:ext>
              </a:extLst>
            </p:cNvPr>
            <p:cNvSpPr txBox="1"/>
            <p:nvPr/>
          </p:nvSpPr>
          <p:spPr>
            <a:xfrm>
              <a:off x="6875569" y="2121724"/>
              <a:ext cx="753533" cy="446432"/>
            </a:xfrm>
            <a:prstGeom prst="rect">
              <a:avLst/>
            </a:prstGeom>
          </p:spPr>
          <p:txBody>
            <a:bodyPr vert="horz" wrap="square" lIns="0" tIns="15394" rIns="0" bIns="0" rtlCol="0">
              <a:spAutoFit/>
            </a:bodyPr>
            <a:lstStyle/>
            <a:p>
              <a:pPr algn="ctr">
                <a:spcBef>
                  <a:spcPts val="121"/>
                </a:spcBef>
              </a:pPr>
              <a:r>
                <a:rPr lang="en-US" sz="2800" dirty="0">
                  <a:latin typeface="Zebra Sans Cnd ExtraBold" pitchFamily="2" charset="77"/>
                  <a:ea typeface="+mj-ea"/>
                  <a:cs typeface="+mj-cs"/>
                </a:rPr>
                <a:t>80</a:t>
              </a:r>
              <a:r>
                <a:rPr sz="2800" dirty="0">
                  <a:latin typeface="Zebra Sans Cnd ExtraBold" pitchFamily="2" charset="77"/>
                  <a:ea typeface="+mj-ea"/>
                  <a:cs typeface="+mj-cs"/>
                </a:rPr>
                <a:t>%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B8863A5-E37A-8E16-5697-28A15D2880BC}"/>
              </a:ext>
            </a:extLst>
          </p:cNvPr>
          <p:cNvSpPr txBox="1"/>
          <p:nvPr/>
        </p:nvSpPr>
        <p:spPr>
          <a:xfrm>
            <a:off x="8188451" y="1616814"/>
            <a:ext cx="304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Zebra Sans" pitchFamily="2" charset="77"/>
              </a:rPr>
              <a:t>Lines hurt businesses</a:t>
            </a:r>
          </a:p>
          <a:p>
            <a:r>
              <a:rPr lang="en-US" dirty="0">
                <a:solidFill>
                  <a:srgbClr val="000000"/>
                </a:solidFill>
                <a:latin typeface="Zebra Sans" pitchFamily="2" charset="77"/>
              </a:rPr>
              <a:t>80% of consumers avoid businesses with lines, and nearly 40% abandon their purchase entirely</a:t>
            </a:r>
            <a:r>
              <a:rPr lang="en-US" baseline="30000" dirty="0">
                <a:solidFill>
                  <a:srgbClr val="000000"/>
                </a:solidFill>
                <a:latin typeface="Zebra Sans" pitchFamily="2" charset="77"/>
              </a:rPr>
              <a:t>2</a:t>
            </a:r>
            <a:endParaRPr lang="en-US" baseline="30000" dirty="0">
              <a:latin typeface="Zebra Sans" pitchFamily="2" charset="77"/>
            </a:endParaRPr>
          </a:p>
          <a:p>
            <a:pPr>
              <a:buNone/>
            </a:pPr>
            <a:endParaRPr lang="en-US" dirty="0">
              <a:solidFill>
                <a:srgbClr val="007ABB"/>
              </a:solidFill>
              <a:effectLst/>
              <a:latin typeface="Zebra Sans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6D9508-0F56-64C8-A5FA-89B7274C12DC}"/>
              </a:ext>
            </a:extLst>
          </p:cNvPr>
          <p:cNvSpPr txBox="1"/>
          <p:nvPr/>
        </p:nvSpPr>
        <p:spPr>
          <a:xfrm>
            <a:off x="2833916" y="3840048"/>
            <a:ext cx="304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Zebra Sans" pitchFamily="2" charset="77"/>
              </a:rPr>
              <a:t>Pressure to curb losses</a:t>
            </a:r>
          </a:p>
          <a:p>
            <a:pPr>
              <a:buNone/>
            </a:pPr>
            <a:r>
              <a:rPr lang="en-US" dirty="0">
                <a:latin typeface="Zebra Sans" pitchFamily="2" charset="77"/>
              </a:rPr>
              <a:t>83% of retailers say shrink is one of their most pressing inventory issues</a:t>
            </a:r>
            <a:r>
              <a:rPr lang="en-US" baseline="30000" dirty="0">
                <a:latin typeface="Zebra Sans" pitchFamily="2" charset="77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375D8E-F455-172D-FC1A-6B75B980C0C8}"/>
              </a:ext>
            </a:extLst>
          </p:cNvPr>
          <p:cNvSpPr txBox="1"/>
          <p:nvPr/>
        </p:nvSpPr>
        <p:spPr>
          <a:xfrm>
            <a:off x="8200327" y="3840048"/>
            <a:ext cx="3048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Zebra Sans" pitchFamily="2" charset="77"/>
              </a:rPr>
              <a:t>Inflation drains buying power</a:t>
            </a:r>
          </a:p>
          <a:p>
            <a:r>
              <a:rPr lang="en-US" dirty="0">
                <a:latin typeface="Zebra Sans" pitchFamily="2" charset="77"/>
              </a:rPr>
              <a:t>11% decrease of average American purchasing power from January 2021 to August 2024</a:t>
            </a:r>
            <a:r>
              <a:rPr lang="en-US" baseline="30000" dirty="0">
                <a:latin typeface="Zebra Sans" pitchFamily="2" charset="77"/>
              </a:rPr>
              <a:t>3</a:t>
            </a:r>
            <a:r>
              <a:rPr lang="en-US" dirty="0">
                <a:latin typeface="Zebra Sans" pitchFamily="2" charset="77"/>
              </a:rPr>
              <a:t> </a:t>
            </a:r>
          </a:p>
          <a:p>
            <a:pPr>
              <a:buNone/>
            </a:pPr>
            <a:endParaRPr lang="en-US" dirty="0">
              <a:solidFill>
                <a:srgbClr val="007ABB"/>
              </a:solidFill>
              <a:effectLst/>
              <a:latin typeface="Zebra San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98B80C-B2DC-621B-13B6-A27F4BBA333A}"/>
              </a:ext>
            </a:extLst>
          </p:cNvPr>
          <p:cNvSpPr txBox="1"/>
          <p:nvPr/>
        </p:nvSpPr>
        <p:spPr>
          <a:xfrm>
            <a:off x="-3521413" y="482491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</a:pPr>
            <a:endParaRPr lang="en-US" dirty="0" err="1">
              <a:latin typeface="Zebra Sans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EB5B52-868E-2245-FBD3-F1AE9CA117FF}"/>
              </a:ext>
            </a:extLst>
          </p:cNvPr>
          <p:cNvSpPr txBox="1"/>
          <p:nvPr/>
        </p:nvSpPr>
        <p:spPr>
          <a:xfrm>
            <a:off x="5087656" y="6533515"/>
            <a:ext cx="7104344" cy="171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"/>
              </a:lnSpc>
              <a:spcAft>
                <a:spcPts val="675"/>
              </a:spcAft>
            </a:pPr>
            <a:r>
              <a:rPr lang="en-US" sz="800" dirty="0">
                <a:effectLst/>
                <a:latin typeface="Zebra Sans" pitchFamily="2" charset="77"/>
              </a:rPr>
              <a:t>1. Zebra, 17</a:t>
            </a:r>
            <a:r>
              <a:rPr lang="en-US" sz="800" baseline="30000" dirty="0">
                <a:effectLst/>
                <a:latin typeface="Zebra Sans" pitchFamily="2" charset="77"/>
              </a:rPr>
              <a:t>th</a:t>
            </a:r>
            <a:r>
              <a:rPr lang="en-US" sz="800" dirty="0">
                <a:effectLst/>
                <a:latin typeface="Zebra Sans" pitchFamily="2" charset="77"/>
              </a:rPr>
              <a:t> Annual Global Shopper Survey. 2. </a:t>
            </a:r>
            <a:r>
              <a:rPr lang="en-US" sz="800" dirty="0" err="1">
                <a:latin typeface="Zebra Sans" pitchFamily="2" charset="77"/>
              </a:rPr>
              <a:t>Waitwhile</a:t>
            </a:r>
            <a:r>
              <a:rPr lang="en-US" sz="800" dirty="0">
                <a:latin typeface="Zebra Sans" pitchFamily="2" charset="77"/>
              </a:rPr>
              <a:t>, The State of Waiting 2024.   </a:t>
            </a:r>
            <a:r>
              <a:rPr lang="en-US" sz="800" dirty="0">
                <a:effectLst/>
                <a:latin typeface="Zebra Sans" pitchFamily="2" charset="77"/>
              </a:rPr>
              <a:t>3. City-County Observer 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EF8BE6D-B62B-7BB6-D0F1-2E6303D67BED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4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F9E07-516A-74F7-FE25-7994AFCD3510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81A319-F668-403B-5EDD-8C08E03DCEAF}"/>
              </a:ext>
            </a:extLst>
          </p:cNvPr>
          <p:cNvGrpSpPr/>
          <p:nvPr/>
        </p:nvGrpSpPr>
        <p:grpSpPr>
          <a:xfrm>
            <a:off x="883496" y="3638925"/>
            <a:ext cx="1912027" cy="2069067"/>
            <a:chOff x="883496" y="3659949"/>
            <a:chExt cx="1912027" cy="2069067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2E6AB369-1A31-DB8A-03BF-0522BEE8061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9612825"/>
                </p:ext>
              </p:extLst>
            </p:nvPr>
          </p:nvGraphicFramePr>
          <p:xfrm>
            <a:off x="883496" y="3659949"/>
            <a:ext cx="1912027" cy="2069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3" name="object 17">
              <a:extLst>
                <a:ext uri="{FF2B5EF4-FFF2-40B4-BE49-F238E27FC236}">
                  <a16:creationId xmlns:a16="http://schemas.microsoft.com/office/drawing/2014/main" id="{66C2FD9B-4C1D-8027-4027-CC4AB4944E91}"/>
                </a:ext>
              </a:extLst>
            </p:cNvPr>
            <p:cNvSpPr/>
            <p:nvPr/>
          </p:nvSpPr>
          <p:spPr>
            <a:xfrm>
              <a:off x="1348827" y="4205378"/>
              <a:ext cx="969818" cy="981364"/>
            </a:xfrm>
            <a:custGeom>
              <a:avLst/>
              <a:gdLst/>
              <a:ahLst/>
              <a:cxnLst/>
              <a:rect l="l" t="t" r="r" b="b"/>
              <a:pathLst>
                <a:path w="800100" h="809625">
                  <a:moveTo>
                    <a:pt x="398081" y="0"/>
                  </a:moveTo>
                  <a:lnTo>
                    <a:pt x="351465" y="2928"/>
                  </a:lnTo>
                  <a:lnTo>
                    <a:pt x="306451" y="11091"/>
                  </a:lnTo>
                  <a:lnTo>
                    <a:pt x="263337" y="24185"/>
                  </a:lnTo>
                  <a:lnTo>
                    <a:pt x="222424" y="41903"/>
                  </a:lnTo>
                  <a:lnTo>
                    <a:pt x="184008" y="63941"/>
                  </a:lnTo>
                  <a:lnTo>
                    <a:pt x="148390" y="89994"/>
                  </a:lnTo>
                  <a:lnTo>
                    <a:pt x="115868" y="119757"/>
                  </a:lnTo>
                  <a:lnTo>
                    <a:pt x="86741" y="152926"/>
                  </a:lnTo>
                  <a:lnTo>
                    <a:pt x="61307" y="189195"/>
                  </a:lnTo>
                  <a:lnTo>
                    <a:pt x="39865" y="228260"/>
                  </a:lnTo>
                  <a:lnTo>
                    <a:pt x="22715" y="269815"/>
                  </a:lnTo>
                  <a:lnTo>
                    <a:pt x="10155" y="313555"/>
                  </a:lnTo>
                  <a:lnTo>
                    <a:pt x="2483" y="359177"/>
                  </a:lnTo>
                  <a:lnTo>
                    <a:pt x="0" y="406374"/>
                  </a:lnTo>
                  <a:lnTo>
                    <a:pt x="2893" y="453553"/>
                  </a:lnTo>
                  <a:lnTo>
                    <a:pt x="10959" y="499109"/>
                  </a:lnTo>
                  <a:lnTo>
                    <a:pt x="23897" y="542740"/>
                  </a:lnTo>
                  <a:lnTo>
                    <a:pt x="41405" y="584145"/>
                  </a:lnTo>
                  <a:lnTo>
                    <a:pt x="63182" y="623020"/>
                  </a:lnTo>
                  <a:lnTo>
                    <a:pt x="88926" y="659065"/>
                  </a:lnTo>
                  <a:lnTo>
                    <a:pt x="118337" y="691976"/>
                  </a:lnTo>
                  <a:lnTo>
                    <a:pt x="151112" y="721452"/>
                  </a:lnTo>
                  <a:lnTo>
                    <a:pt x="186952" y="747191"/>
                  </a:lnTo>
                  <a:lnTo>
                    <a:pt x="225554" y="768889"/>
                  </a:lnTo>
                  <a:lnTo>
                    <a:pt x="266617" y="786246"/>
                  </a:lnTo>
                  <a:lnTo>
                    <a:pt x="309840" y="798959"/>
                  </a:lnTo>
                  <a:lnTo>
                    <a:pt x="354922" y="806725"/>
                  </a:lnTo>
                  <a:lnTo>
                    <a:pt x="401561" y="809244"/>
                  </a:lnTo>
                  <a:lnTo>
                    <a:pt x="448177" y="806315"/>
                  </a:lnTo>
                  <a:lnTo>
                    <a:pt x="493190" y="798151"/>
                  </a:lnTo>
                  <a:lnTo>
                    <a:pt x="536302" y="785057"/>
                  </a:lnTo>
                  <a:lnTo>
                    <a:pt x="577214" y="767338"/>
                  </a:lnTo>
                  <a:lnTo>
                    <a:pt x="615627" y="745298"/>
                  </a:lnTo>
                  <a:lnTo>
                    <a:pt x="651244" y="719243"/>
                  </a:lnTo>
                  <a:lnTo>
                    <a:pt x="683764" y="689478"/>
                  </a:lnTo>
                  <a:lnTo>
                    <a:pt x="712891" y="656307"/>
                  </a:lnTo>
                  <a:lnTo>
                    <a:pt x="738324" y="620036"/>
                  </a:lnTo>
                  <a:lnTo>
                    <a:pt x="759765" y="580969"/>
                  </a:lnTo>
                  <a:lnTo>
                    <a:pt x="776917" y="539411"/>
                  </a:lnTo>
                  <a:lnTo>
                    <a:pt x="789479" y="495668"/>
                  </a:lnTo>
                  <a:lnTo>
                    <a:pt x="797154" y="450043"/>
                  </a:lnTo>
                  <a:lnTo>
                    <a:pt x="799642" y="402844"/>
                  </a:lnTo>
                  <a:lnTo>
                    <a:pt x="796749" y="355670"/>
                  </a:lnTo>
                  <a:lnTo>
                    <a:pt x="788682" y="310118"/>
                  </a:lnTo>
                  <a:lnTo>
                    <a:pt x="775745" y="266491"/>
                  </a:lnTo>
                  <a:lnTo>
                    <a:pt x="758237" y="225089"/>
                  </a:lnTo>
                  <a:lnTo>
                    <a:pt x="736460" y="186216"/>
                  </a:lnTo>
                  <a:lnTo>
                    <a:pt x="710716" y="150173"/>
                  </a:lnTo>
                  <a:lnTo>
                    <a:pt x="681305" y="117263"/>
                  </a:lnTo>
                  <a:lnTo>
                    <a:pt x="648530" y="87789"/>
                  </a:lnTo>
                  <a:lnTo>
                    <a:pt x="612690" y="62051"/>
                  </a:lnTo>
                  <a:lnTo>
                    <a:pt x="574088" y="40353"/>
                  </a:lnTo>
                  <a:lnTo>
                    <a:pt x="533025" y="22997"/>
                  </a:lnTo>
                  <a:lnTo>
                    <a:pt x="489802" y="10284"/>
                  </a:lnTo>
                  <a:lnTo>
                    <a:pt x="444720" y="2518"/>
                  </a:lnTo>
                  <a:lnTo>
                    <a:pt x="398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Zebra Sans" pitchFamily="2" charset="77"/>
              </a:endParaRPr>
            </a:p>
          </p:txBody>
        </p:sp>
        <p:sp>
          <p:nvSpPr>
            <p:cNvPr id="44" name="object 32">
              <a:extLst>
                <a:ext uri="{FF2B5EF4-FFF2-40B4-BE49-F238E27FC236}">
                  <a16:creationId xmlns:a16="http://schemas.microsoft.com/office/drawing/2014/main" id="{CCE45821-CC9D-0932-6335-3E2383CAAF61}"/>
                </a:ext>
              </a:extLst>
            </p:cNvPr>
            <p:cNvSpPr txBox="1"/>
            <p:nvPr/>
          </p:nvSpPr>
          <p:spPr>
            <a:xfrm>
              <a:off x="1480336" y="4462290"/>
              <a:ext cx="753533" cy="446432"/>
            </a:xfrm>
            <a:prstGeom prst="rect">
              <a:avLst/>
            </a:prstGeom>
          </p:spPr>
          <p:txBody>
            <a:bodyPr vert="horz" wrap="square" lIns="0" tIns="15394" rIns="0" bIns="0" rtlCol="0">
              <a:spAutoFit/>
            </a:bodyPr>
            <a:lstStyle/>
            <a:p>
              <a:pPr algn="ctr">
                <a:spcBef>
                  <a:spcPts val="121"/>
                </a:spcBef>
              </a:pPr>
              <a:r>
                <a:rPr lang="en-US" sz="2800" dirty="0">
                  <a:latin typeface="Zebra Sans Cnd ExtraBold" pitchFamily="2" charset="77"/>
                  <a:ea typeface="+mj-ea"/>
                  <a:cs typeface="+mj-cs"/>
                </a:rPr>
                <a:t>83</a:t>
              </a:r>
              <a:r>
                <a:rPr sz="2800" dirty="0">
                  <a:latin typeface="Zebra Sans Cnd ExtraBold" pitchFamily="2" charset="77"/>
                  <a:ea typeface="+mj-ea"/>
                  <a:cs typeface="+mj-cs"/>
                </a:rPr>
                <a:t>%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224B1C9-B590-B83C-4E70-BE6D79C05DF9}"/>
              </a:ext>
            </a:extLst>
          </p:cNvPr>
          <p:cNvGrpSpPr/>
          <p:nvPr/>
        </p:nvGrpSpPr>
        <p:grpSpPr>
          <a:xfrm>
            <a:off x="6201730" y="3638925"/>
            <a:ext cx="1912027" cy="2069067"/>
            <a:chOff x="6201730" y="3638925"/>
            <a:chExt cx="1912027" cy="2069067"/>
          </a:xfrm>
        </p:grpSpPr>
        <p:graphicFrame>
          <p:nvGraphicFramePr>
            <p:cNvPr id="49" name="Chart 48">
              <a:extLst>
                <a:ext uri="{FF2B5EF4-FFF2-40B4-BE49-F238E27FC236}">
                  <a16:creationId xmlns:a16="http://schemas.microsoft.com/office/drawing/2014/main" id="{2ABAA111-7D7A-6791-9D9A-59CFC61CA9B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03851967"/>
                </p:ext>
              </p:extLst>
            </p:nvPr>
          </p:nvGraphicFramePr>
          <p:xfrm>
            <a:off x="6201730" y="3638925"/>
            <a:ext cx="1912027" cy="2069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0" name="object 17">
              <a:extLst>
                <a:ext uri="{FF2B5EF4-FFF2-40B4-BE49-F238E27FC236}">
                  <a16:creationId xmlns:a16="http://schemas.microsoft.com/office/drawing/2014/main" id="{7C6EB3FE-0B99-E3F8-3BED-CBDD3658D1AA}"/>
                </a:ext>
              </a:extLst>
            </p:cNvPr>
            <p:cNvSpPr/>
            <p:nvPr/>
          </p:nvSpPr>
          <p:spPr>
            <a:xfrm>
              <a:off x="6667061" y="4184354"/>
              <a:ext cx="969818" cy="981364"/>
            </a:xfrm>
            <a:custGeom>
              <a:avLst/>
              <a:gdLst/>
              <a:ahLst/>
              <a:cxnLst/>
              <a:rect l="l" t="t" r="r" b="b"/>
              <a:pathLst>
                <a:path w="800100" h="809625">
                  <a:moveTo>
                    <a:pt x="398081" y="0"/>
                  </a:moveTo>
                  <a:lnTo>
                    <a:pt x="351465" y="2928"/>
                  </a:lnTo>
                  <a:lnTo>
                    <a:pt x="306451" y="11091"/>
                  </a:lnTo>
                  <a:lnTo>
                    <a:pt x="263337" y="24185"/>
                  </a:lnTo>
                  <a:lnTo>
                    <a:pt x="222424" y="41903"/>
                  </a:lnTo>
                  <a:lnTo>
                    <a:pt x="184008" y="63941"/>
                  </a:lnTo>
                  <a:lnTo>
                    <a:pt x="148390" y="89994"/>
                  </a:lnTo>
                  <a:lnTo>
                    <a:pt x="115868" y="119757"/>
                  </a:lnTo>
                  <a:lnTo>
                    <a:pt x="86741" y="152926"/>
                  </a:lnTo>
                  <a:lnTo>
                    <a:pt x="61307" y="189195"/>
                  </a:lnTo>
                  <a:lnTo>
                    <a:pt x="39865" y="228260"/>
                  </a:lnTo>
                  <a:lnTo>
                    <a:pt x="22715" y="269815"/>
                  </a:lnTo>
                  <a:lnTo>
                    <a:pt x="10155" y="313555"/>
                  </a:lnTo>
                  <a:lnTo>
                    <a:pt x="2483" y="359177"/>
                  </a:lnTo>
                  <a:lnTo>
                    <a:pt x="0" y="406374"/>
                  </a:lnTo>
                  <a:lnTo>
                    <a:pt x="2893" y="453553"/>
                  </a:lnTo>
                  <a:lnTo>
                    <a:pt x="10959" y="499109"/>
                  </a:lnTo>
                  <a:lnTo>
                    <a:pt x="23897" y="542740"/>
                  </a:lnTo>
                  <a:lnTo>
                    <a:pt x="41405" y="584145"/>
                  </a:lnTo>
                  <a:lnTo>
                    <a:pt x="63182" y="623020"/>
                  </a:lnTo>
                  <a:lnTo>
                    <a:pt x="88926" y="659065"/>
                  </a:lnTo>
                  <a:lnTo>
                    <a:pt x="118337" y="691976"/>
                  </a:lnTo>
                  <a:lnTo>
                    <a:pt x="151112" y="721452"/>
                  </a:lnTo>
                  <a:lnTo>
                    <a:pt x="186952" y="747191"/>
                  </a:lnTo>
                  <a:lnTo>
                    <a:pt x="225554" y="768889"/>
                  </a:lnTo>
                  <a:lnTo>
                    <a:pt x="266617" y="786246"/>
                  </a:lnTo>
                  <a:lnTo>
                    <a:pt x="309840" y="798959"/>
                  </a:lnTo>
                  <a:lnTo>
                    <a:pt x="354922" y="806725"/>
                  </a:lnTo>
                  <a:lnTo>
                    <a:pt x="401561" y="809244"/>
                  </a:lnTo>
                  <a:lnTo>
                    <a:pt x="448177" y="806315"/>
                  </a:lnTo>
                  <a:lnTo>
                    <a:pt x="493190" y="798151"/>
                  </a:lnTo>
                  <a:lnTo>
                    <a:pt x="536302" y="785057"/>
                  </a:lnTo>
                  <a:lnTo>
                    <a:pt x="577214" y="767338"/>
                  </a:lnTo>
                  <a:lnTo>
                    <a:pt x="615627" y="745298"/>
                  </a:lnTo>
                  <a:lnTo>
                    <a:pt x="651244" y="719243"/>
                  </a:lnTo>
                  <a:lnTo>
                    <a:pt x="683764" y="689478"/>
                  </a:lnTo>
                  <a:lnTo>
                    <a:pt x="712891" y="656307"/>
                  </a:lnTo>
                  <a:lnTo>
                    <a:pt x="738324" y="620036"/>
                  </a:lnTo>
                  <a:lnTo>
                    <a:pt x="759765" y="580969"/>
                  </a:lnTo>
                  <a:lnTo>
                    <a:pt x="776917" y="539411"/>
                  </a:lnTo>
                  <a:lnTo>
                    <a:pt x="789479" y="495668"/>
                  </a:lnTo>
                  <a:lnTo>
                    <a:pt x="797154" y="450043"/>
                  </a:lnTo>
                  <a:lnTo>
                    <a:pt x="799642" y="402844"/>
                  </a:lnTo>
                  <a:lnTo>
                    <a:pt x="796749" y="355670"/>
                  </a:lnTo>
                  <a:lnTo>
                    <a:pt x="788682" y="310118"/>
                  </a:lnTo>
                  <a:lnTo>
                    <a:pt x="775745" y="266491"/>
                  </a:lnTo>
                  <a:lnTo>
                    <a:pt x="758237" y="225089"/>
                  </a:lnTo>
                  <a:lnTo>
                    <a:pt x="736460" y="186216"/>
                  </a:lnTo>
                  <a:lnTo>
                    <a:pt x="710716" y="150173"/>
                  </a:lnTo>
                  <a:lnTo>
                    <a:pt x="681305" y="117263"/>
                  </a:lnTo>
                  <a:lnTo>
                    <a:pt x="648530" y="87789"/>
                  </a:lnTo>
                  <a:lnTo>
                    <a:pt x="612690" y="62051"/>
                  </a:lnTo>
                  <a:lnTo>
                    <a:pt x="574088" y="40353"/>
                  </a:lnTo>
                  <a:lnTo>
                    <a:pt x="533025" y="22997"/>
                  </a:lnTo>
                  <a:lnTo>
                    <a:pt x="489802" y="10284"/>
                  </a:lnTo>
                  <a:lnTo>
                    <a:pt x="444720" y="2518"/>
                  </a:lnTo>
                  <a:lnTo>
                    <a:pt x="398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Zebra Sans" pitchFamily="2" charset="77"/>
              </a:endParaRPr>
            </a:p>
          </p:txBody>
        </p:sp>
        <p:sp>
          <p:nvSpPr>
            <p:cNvPr id="51" name="object 32">
              <a:extLst>
                <a:ext uri="{FF2B5EF4-FFF2-40B4-BE49-F238E27FC236}">
                  <a16:creationId xmlns:a16="http://schemas.microsoft.com/office/drawing/2014/main" id="{821777A1-4D7B-3949-5BD5-5422BAC5F07B}"/>
                </a:ext>
              </a:extLst>
            </p:cNvPr>
            <p:cNvSpPr txBox="1"/>
            <p:nvPr/>
          </p:nvSpPr>
          <p:spPr>
            <a:xfrm>
              <a:off x="6798570" y="4420246"/>
              <a:ext cx="753533" cy="446432"/>
            </a:xfrm>
            <a:prstGeom prst="rect">
              <a:avLst/>
            </a:prstGeom>
          </p:spPr>
          <p:txBody>
            <a:bodyPr vert="horz" wrap="square" lIns="0" tIns="15394" rIns="0" bIns="0" rtlCol="0">
              <a:spAutoFit/>
            </a:bodyPr>
            <a:lstStyle/>
            <a:p>
              <a:pPr algn="ctr">
                <a:spcBef>
                  <a:spcPts val="121"/>
                </a:spcBef>
              </a:pPr>
              <a:r>
                <a:rPr lang="en-US" sz="2800" dirty="0">
                  <a:latin typeface="Zebra Sans Cnd ExtraBold" pitchFamily="2" charset="77"/>
                  <a:ea typeface="+mj-ea"/>
                  <a:cs typeface="+mj-cs"/>
                </a:rPr>
                <a:t>11</a:t>
              </a:r>
              <a:r>
                <a:rPr sz="2800" dirty="0">
                  <a:latin typeface="Zebra Sans Cnd ExtraBold" pitchFamily="2" charset="77"/>
                  <a:ea typeface="+mj-ea"/>
                  <a:cs typeface="+mj-cs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2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DC2C07E0-70CD-6184-D77F-B87D2687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362170" cy="5794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200" dirty="0"/>
              <a:t>Globally recognized leader in powering the frontline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24F3A9-8C48-57AF-6E53-D7B4ABC7E495}"/>
              </a:ext>
            </a:extLst>
          </p:cNvPr>
          <p:cNvSpPr/>
          <p:nvPr/>
        </p:nvSpPr>
        <p:spPr>
          <a:xfrm>
            <a:off x="1763353" y="6585179"/>
            <a:ext cx="9272361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Sources: VDC Research and Zebra analysis (#1 market share),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1DBD31-8A07-29FB-0142-506D899EB196}"/>
              </a:ext>
            </a:extLst>
          </p:cNvPr>
          <p:cNvGrpSpPr/>
          <p:nvPr/>
        </p:nvGrpSpPr>
        <p:grpSpPr>
          <a:xfrm>
            <a:off x="932126" y="1567826"/>
            <a:ext cx="10327748" cy="4193921"/>
            <a:chOff x="457198" y="1646263"/>
            <a:chExt cx="9388862" cy="381265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18E3199-21EF-E7A9-BDEC-3C8843D0D0E2}"/>
                </a:ext>
              </a:extLst>
            </p:cNvPr>
            <p:cNvSpPr/>
            <p:nvPr/>
          </p:nvSpPr>
          <p:spPr>
            <a:xfrm>
              <a:off x="457199" y="1646263"/>
              <a:ext cx="2926080" cy="1782737"/>
            </a:xfrm>
            <a:prstGeom prst="roundRect">
              <a:avLst>
                <a:gd name="adj" fmla="val 7678"/>
              </a:avLst>
            </a:prstGeom>
            <a:solidFill>
              <a:srgbClr val="FF4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8989AC22-E59F-FCD4-2BD3-B6E0221E42B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19981" y="1706734"/>
              <a:ext cx="2926079" cy="1764346"/>
            </a:xfrm>
            <a:prstGeom prst="roundRect">
              <a:avLst>
                <a:gd name="adj" fmla="val 8118"/>
              </a:avLst>
            </a:prstGeom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F5C3A317-4F53-9A1A-AB48-AA0E4D33F10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507" y="3694031"/>
              <a:ext cx="2926079" cy="1764191"/>
            </a:xfrm>
            <a:prstGeom prst="roundRect">
              <a:avLst>
                <a:gd name="adj" fmla="val 8118"/>
              </a:avLst>
            </a:prstGeom>
          </p:spPr>
        </p:pic>
        <p:sp>
          <p:nvSpPr>
            <p:cNvPr id="35" name="Round Same Side Corner Rectangle 34">
              <a:extLst>
                <a:ext uri="{FF2B5EF4-FFF2-40B4-BE49-F238E27FC236}">
                  <a16:creationId xmlns:a16="http://schemas.microsoft.com/office/drawing/2014/main" id="{A5E97E45-0A1E-BD56-49C3-7862C7C5489D}"/>
                </a:ext>
              </a:extLst>
            </p:cNvPr>
            <p:cNvSpPr/>
            <p:nvPr/>
          </p:nvSpPr>
          <p:spPr>
            <a:xfrm>
              <a:off x="6916294" y="4608023"/>
              <a:ext cx="2919292" cy="845578"/>
            </a:xfrm>
            <a:prstGeom prst="round2SameRect">
              <a:avLst>
                <a:gd name="adj1" fmla="val 0"/>
                <a:gd name="adj2" fmla="val 13477"/>
              </a:avLst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6139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33" name="Round Same Side Corner Rectangle 32">
              <a:extLst>
                <a:ext uri="{FF2B5EF4-FFF2-40B4-BE49-F238E27FC236}">
                  <a16:creationId xmlns:a16="http://schemas.microsoft.com/office/drawing/2014/main" id="{FA833700-81E0-9F2A-B5B4-765ABE9808DE}"/>
                </a:ext>
              </a:extLst>
            </p:cNvPr>
            <p:cNvSpPr/>
            <p:nvPr/>
          </p:nvSpPr>
          <p:spPr>
            <a:xfrm>
              <a:off x="6933844" y="2609031"/>
              <a:ext cx="2891582" cy="845578"/>
            </a:xfrm>
            <a:prstGeom prst="round2SameRect">
              <a:avLst>
                <a:gd name="adj1" fmla="val 0"/>
                <a:gd name="adj2" fmla="val 13477"/>
              </a:avLst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6139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1C81076-2192-9DC3-28F2-99B955A73E6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591" y="1706735"/>
              <a:ext cx="2926079" cy="1764191"/>
            </a:xfrm>
            <a:prstGeom prst="roundRect">
              <a:avLst>
                <a:gd name="adj" fmla="val 8118"/>
              </a:avLst>
            </a:prstGeom>
          </p:spPr>
        </p:pic>
        <p:sp>
          <p:nvSpPr>
            <p:cNvPr id="34" name="Round Same Side Corner Rectangle 33">
              <a:extLst>
                <a:ext uri="{FF2B5EF4-FFF2-40B4-BE49-F238E27FC236}">
                  <a16:creationId xmlns:a16="http://schemas.microsoft.com/office/drawing/2014/main" id="{E38024E8-42D6-8B99-60BC-68E298F304C8}"/>
                </a:ext>
              </a:extLst>
            </p:cNvPr>
            <p:cNvSpPr/>
            <p:nvPr/>
          </p:nvSpPr>
          <p:spPr>
            <a:xfrm>
              <a:off x="3687881" y="2619735"/>
              <a:ext cx="2926079" cy="845578"/>
            </a:xfrm>
            <a:prstGeom prst="round2SameRect">
              <a:avLst>
                <a:gd name="adj1" fmla="val 0"/>
                <a:gd name="adj2" fmla="val 13477"/>
              </a:avLst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6139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7EB8786-1DB2-4B8C-EF97-02214F2F54C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7934" y="3694031"/>
              <a:ext cx="2926025" cy="1764191"/>
            </a:xfrm>
            <a:prstGeom prst="roundRect">
              <a:avLst>
                <a:gd name="adj" fmla="val 8118"/>
              </a:avLst>
            </a:prstGeom>
          </p:spPr>
        </p:pic>
        <p:sp>
          <p:nvSpPr>
            <p:cNvPr id="32" name="Round Same Side Corner Rectangle 31">
              <a:extLst>
                <a:ext uri="{FF2B5EF4-FFF2-40B4-BE49-F238E27FC236}">
                  <a16:creationId xmlns:a16="http://schemas.microsoft.com/office/drawing/2014/main" id="{0CB16BD3-B276-702B-9527-89F91F2CC968}"/>
                </a:ext>
              </a:extLst>
            </p:cNvPr>
            <p:cNvSpPr/>
            <p:nvPr/>
          </p:nvSpPr>
          <p:spPr>
            <a:xfrm>
              <a:off x="3687935" y="4613340"/>
              <a:ext cx="2919292" cy="845578"/>
            </a:xfrm>
            <a:prstGeom prst="round2SameRect">
              <a:avLst>
                <a:gd name="adj1" fmla="val 0"/>
                <a:gd name="adj2" fmla="val 17878"/>
              </a:avLst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6139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EA02E95-EF22-6C5F-0C7D-CBB82ADEAB1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3689410"/>
              <a:ext cx="2926079" cy="1764191"/>
            </a:xfrm>
            <a:prstGeom prst="roundRect">
              <a:avLst>
                <a:gd name="adj" fmla="val 7049"/>
              </a:avLst>
            </a:prstGeom>
          </p:spPr>
        </p:pic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96E0E288-3D5F-3ED7-2360-232E9694574E}"/>
                </a:ext>
              </a:extLst>
            </p:cNvPr>
            <p:cNvSpPr>
              <a:spLocks/>
            </p:cNvSpPr>
            <p:nvPr/>
          </p:nvSpPr>
          <p:spPr>
            <a:xfrm>
              <a:off x="457200" y="4602410"/>
              <a:ext cx="2926077" cy="845578"/>
            </a:xfrm>
            <a:prstGeom prst="round2SameRect">
              <a:avLst>
                <a:gd name="adj1" fmla="val 0"/>
                <a:gd name="adj2" fmla="val 13477"/>
              </a:avLst>
            </a:prstGeom>
            <a:gradFill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6139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339297-AA20-41FD-C3A9-2189E88B653F}"/>
                </a:ext>
              </a:extLst>
            </p:cNvPr>
            <p:cNvSpPr txBox="1"/>
            <p:nvPr/>
          </p:nvSpPr>
          <p:spPr>
            <a:xfrm>
              <a:off x="1161896" y="1680028"/>
              <a:ext cx="1640854" cy="1798587"/>
            </a:xfrm>
            <a:prstGeom prst="rect">
              <a:avLst/>
            </a:prstGeom>
            <a:noFill/>
            <a:ln w="19050">
              <a:noFill/>
            </a:ln>
          </p:spPr>
          <p:txBody>
            <a:bodyPr vert="horz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3200" b="0" i="0" spc="0" baseline="0">
                  <a:latin typeface="Zebra Sans Cnd ExtraBold" pitchFamily="2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5500" b="1" dirty="0">
                  <a:ln w="12700">
                    <a:noFill/>
                  </a:ln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7C0531-A3AC-CFB9-DFC7-3C268E5670B9}"/>
                </a:ext>
              </a:extLst>
            </p:cNvPr>
            <p:cNvSpPr txBox="1"/>
            <p:nvPr/>
          </p:nvSpPr>
          <p:spPr>
            <a:xfrm>
              <a:off x="644004" y="4987946"/>
              <a:ext cx="1593774" cy="369332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RUGGED MOBILE COMPUTING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297E42-2BC1-513E-000B-D1623FC5B546}"/>
                </a:ext>
              </a:extLst>
            </p:cNvPr>
            <p:cNvSpPr txBox="1"/>
            <p:nvPr/>
          </p:nvSpPr>
          <p:spPr>
            <a:xfrm>
              <a:off x="3874740" y="4992567"/>
              <a:ext cx="1593774" cy="369332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THERMAL </a:t>
              </a:r>
              <a:b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PRINTING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0DACA7-8A6A-B433-4550-DADB2E2BFC7C}"/>
                </a:ext>
              </a:extLst>
            </p:cNvPr>
            <p:cNvSpPr txBox="1"/>
            <p:nvPr/>
          </p:nvSpPr>
          <p:spPr>
            <a:xfrm>
              <a:off x="3875397" y="3005271"/>
              <a:ext cx="1593774" cy="369332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BARCODE</a:t>
              </a:r>
              <a:b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SCANNING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0D43A9-B761-C35E-AFC5-977404AA80D7}"/>
                </a:ext>
              </a:extLst>
            </p:cNvPr>
            <p:cNvSpPr txBox="1"/>
            <p:nvPr/>
          </p:nvSpPr>
          <p:spPr>
            <a:xfrm>
              <a:off x="7103808" y="4992567"/>
              <a:ext cx="1593774" cy="369332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RFID</a:t>
              </a:r>
              <a:b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READERS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31CEDA-5B6A-AB0D-917D-F405F5F7507A}"/>
                </a:ext>
              </a:extLst>
            </p:cNvPr>
            <p:cNvSpPr txBox="1"/>
            <p:nvPr/>
          </p:nvSpPr>
          <p:spPr>
            <a:xfrm>
              <a:off x="7093754" y="3005271"/>
              <a:ext cx="1593774" cy="369332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RETAIL TASK</a:t>
              </a:r>
              <a:b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Zebra Mono Medium" pitchFamily="2" charset="77"/>
                </a:rPr>
                <a:t>MANAGEMENT SOFTWARE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E55586-0E5C-DAAB-5473-C09B2635FA19}"/>
                </a:ext>
              </a:extLst>
            </p:cNvPr>
            <p:cNvSpPr txBox="1"/>
            <p:nvPr/>
          </p:nvSpPr>
          <p:spPr>
            <a:xfrm>
              <a:off x="1138610" y="1834696"/>
              <a:ext cx="495434" cy="462935"/>
            </a:xfrm>
            <a:prstGeom prst="rect">
              <a:avLst/>
            </a:prstGeom>
            <a:ln w="19050">
              <a:noFill/>
            </a:ln>
          </p:spPr>
          <p:txBody>
            <a:bodyPr vert="horz" lIns="0" tIns="0" rIns="0" bIns="0" rtlCol="0" anchor="t" anchorCtr="0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3200" b="0" i="0" spc="0" baseline="0">
                  <a:latin typeface="Zebra Sans Cnd ExtraBold" pitchFamily="2" charset="77"/>
                  <a:ea typeface="+mj-ea"/>
                  <a:cs typeface="+mj-cs"/>
                </a:defRPr>
              </a:lvl1pPr>
            </a:lstStyle>
            <a:p>
              <a:r>
                <a:rPr lang="en-US" sz="4000">
                  <a:ln w="12700">
                    <a:noFill/>
                  </a:ln>
                  <a:solidFill>
                    <a:schemeClr val="bg1"/>
                  </a:solidFill>
                </a:rPr>
                <a:t>#</a:t>
              </a:r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FCF3564-F926-5D1F-5DA7-F82F2B2D6019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40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A2321-4BEB-B51F-543D-2DE0B29A7CFD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449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8E08-CE22-2BDB-C115-A0255E584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rry image of green and red&#10;&#10;AI-generated content may be incorrect.">
            <a:extLst>
              <a:ext uri="{FF2B5EF4-FFF2-40B4-BE49-F238E27FC236}">
                <a16:creationId xmlns:a16="http://schemas.microsoft.com/office/drawing/2014/main" id="{B058A22B-0D10-3A44-03B0-E9A4C1A6C8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4" b="-37684"/>
          <a:stretch>
            <a:fillRect/>
          </a:stretch>
        </p:blipFill>
        <p:spPr>
          <a:xfrm rot="10800000" flipH="1" flipV="1">
            <a:off x="5844209" y="-6450"/>
            <a:ext cx="6347791" cy="29913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22F262-643F-F95D-ACE2-5CFF13232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1"/>
            <a:ext cx="11277600" cy="102451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200" b="1"/>
              <a:t>Powering organizations </a:t>
            </a:r>
            <a:br>
              <a:rPr lang="en-US" sz="4200" b="1"/>
            </a:br>
            <a:r>
              <a:rPr lang="en-US" sz="4200" b="1"/>
              <a:t>across the globe</a:t>
            </a:r>
            <a:endParaRPr lang="en-US" sz="4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1D1DC-771B-783C-271E-C5D358BF9B25}"/>
              </a:ext>
            </a:extLst>
          </p:cNvPr>
          <p:cNvSpPr txBox="1"/>
          <p:nvPr/>
        </p:nvSpPr>
        <p:spPr>
          <a:xfrm>
            <a:off x="457198" y="1966525"/>
            <a:ext cx="2757198" cy="1024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3000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$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5.0B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A0CF7-2C6A-0D74-E77F-F5B1527311CC}"/>
              </a:ext>
            </a:extLst>
          </p:cNvPr>
          <p:cNvSpPr txBox="1"/>
          <p:nvPr/>
        </p:nvSpPr>
        <p:spPr>
          <a:xfrm>
            <a:off x="4135198" y="1972080"/>
            <a:ext cx="2705057" cy="1024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~</a:t>
            </a:r>
            <a:r>
              <a:rPr kumimoji="0" lang="en-US" sz="6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9,900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2D20-63AF-401F-8D22-FA10161069EB}"/>
              </a:ext>
            </a:extLst>
          </p:cNvPr>
          <p:cNvSpPr txBox="1"/>
          <p:nvPr/>
        </p:nvSpPr>
        <p:spPr>
          <a:xfrm>
            <a:off x="8297800" y="1966525"/>
            <a:ext cx="2507945" cy="1024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80%</a:t>
            </a:r>
            <a:r>
              <a:rPr kumimoji="0" lang="en-US" sz="6800" b="1" i="0" u="none" strike="noStrike" kern="1200" cap="none" spc="0" normalizeH="0" baseline="3000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08A81-B16F-0891-9107-740BFA04F8F9}"/>
              </a:ext>
            </a:extLst>
          </p:cNvPr>
          <p:cNvSpPr txBox="1"/>
          <p:nvPr/>
        </p:nvSpPr>
        <p:spPr>
          <a:xfrm>
            <a:off x="460391" y="4086030"/>
            <a:ext cx="3368232" cy="1024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10,000</a:t>
            </a:r>
            <a:r>
              <a:rPr kumimoji="0" lang="en-US" sz="6800" b="1" i="0" u="none" strike="noStrike" kern="1200" cap="none" spc="0" normalizeH="0" baseline="3000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AB672-C015-9F04-C3FE-A7B7A78C38D4}"/>
              </a:ext>
            </a:extLst>
          </p:cNvPr>
          <p:cNvSpPr txBox="1"/>
          <p:nvPr/>
        </p:nvSpPr>
        <p:spPr>
          <a:xfrm>
            <a:off x="4135197" y="4086030"/>
            <a:ext cx="2912373" cy="1024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3000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~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7,150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44D0F-914B-71D2-555D-DD2629E236B2}"/>
              </a:ext>
            </a:extLst>
          </p:cNvPr>
          <p:cNvSpPr txBox="1"/>
          <p:nvPr/>
        </p:nvSpPr>
        <p:spPr>
          <a:xfrm>
            <a:off x="8019444" y="4084147"/>
            <a:ext cx="1952154" cy="1024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3000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~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10</a:t>
            </a:r>
            <a:r>
              <a:rPr kumimoji="0" lang="en-US" sz="6800" b="1" i="0" u="none" strike="noStrike" kern="1200" cap="none" spc="0" normalizeH="0" baseline="3000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Zebra Sans Cnd ExtraBold" pitchFamily="2" charset="77"/>
                <a:ea typeface="+mn-ea"/>
                <a:cs typeface="+mn-cs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6010F-14BB-5AEF-287B-841343043E06}"/>
              </a:ext>
            </a:extLst>
          </p:cNvPr>
          <p:cNvSpPr txBox="1"/>
          <p:nvPr/>
        </p:nvSpPr>
        <p:spPr>
          <a:xfrm>
            <a:off x="457198" y="2918333"/>
            <a:ext cx="253538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7475" marR="0" lvl="0" indent="-10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" pitchFamily="2" charset="77"/>
                <a:ea typeface="+mn-ea"/>
                <a:cs typeface="+mn-cs"/>
              </a:rPr>
              <a:t>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 Bold" pitchFamily="2" charset="77"/>
                <a:ea typeface="+mn-ea"/>
                <a:cs typeface="+mn-cs"/>
              </a:rPr>
              <a:t>global sales 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" pitchFamily="2" charset="77"/>
                <a:ea typeface="+mn-ea"/>
                <a:cs typeface="+mn-cs"/>
              </a:rPr>
              <a:t>(2024)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26EB01-C7C4-4AEA-4D9F-E2087EFE5E48}"/>
              </a:ext>
            </a:extLst>
          </p:cNvPr>
          <p:cNvCxnSpPr>
            <a:cxnSpLocks/>
          </p:cNvCxnSpPr>
          <p:nvPr/>
        </p:nvCxnSpPr>
        <p:spPr>
          <a:xfrm>
            <a:off x="478868" y="3591248"/>
            <a:ext cx="30906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F56189-2A59-15AA-1533-99A62F5639B4}"/>
              </a:ext>
            </a:extLst>
          </p:cNvPr>
          <p:cNvCxnSpPr>
            <a:cxnSpLocks/>
          </p:cNvCxnSpPr>
          <p:nvPr/>
        </p:nvCxnSpPr>
        <p:spPr>
          <a:xfrm>
            <a:off x="4389228" y="3591248"/>
            <a:ext cx="30906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083682-0723-ABB8-38FD-983C4C6A8E83}"/>
              </a:ext>
            </a:extLst>
          </p:cNvPr>
          <p:cNvCxnSpPr>
            <a:cxnSpLocks/>
          </p:cNvCxnSpPr>
          <p:nvPr/>
        </p:nvCxnSpPr>
        <p:spPr>
          <a:xfrm>
            <a:off x="8299588" y="3591248"/>
            <a:ext cx="30906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2E0EC-67A4-4914-0C14-FF2400CF31B5}"/>
              </a:ext>
            </a:extLst>
          </p:cNvPr>
          <p:cNvCxnSpPr>
            <a:cxnSpLocks/>
          </p:cNvCxnSpPr>
          <p:nvPr/>
        </p:nvCxnSpPr>
        <p:spPr>
          <a:xfrm>
            <a:off x="478868" y="5773335"/>
            <a:ext cx="3090672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6467D3-ACA9-B917-48E1-CA1888767D23}"/>
              </a:ext>
            </a:extLst>
          </p:cNvPr>
          <p:cNvCxnSpPr>
            <a:cxnSpLocks/>
          </p:cNvCxnSpPr>
          <p:nvPr/>
        </p:nvCxnSpPr>
        <p:spPr>
          <a:xfrm>
            <a:off x="4389228" y="5773335"/>
            <a:ext cx="3090672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08408E-A644-5680-333A-ADA5B214B09C}"/>
              </a:ext>
            </a:extLst>
          </p:cNvPr>
          <p:cNvCxnSpPr>
            <a:cxnSpLocks/>
          </p:cNvCxnSpPr>
          <p:nvPr/>
        </p:nvCxnSpPr>
        <p:spPr>
          <a:xfrm>
            <a:off x="8299588" y="5773335"/>
            <a:ext cx="3090672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83A0D4-60C3-1E96-820E-81507B799DF1}"/>
              </a:ext>
            </a:extLst>
          </p:cNvPr>
          <p:cNvSpPr txBox="1"/>
          <p:nvPr/>
        </p:nvSpPr>
        <p:spPr>
          <a:xfrm>
            <a:off x="457198" y="5083647"/>
            <a:ext cx="253538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marR="0" lvl="0" indent="3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 Bold" pitchFamily="2" charset="77"/>
                <a:ea typeface="+mn-ea"/>
                <a:cs typeface="+mn-cs"/>
              </a:rPr>
              <a:t>Channel partners 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" pitchFamily="2" charset="77"/>
                <a:ea typeface="+mn-ea"/>
                <a:cs typeface="+mn-cs"/>
              </a:rPr>
              <a:t>in over 190 countries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F0D633-24B3-79AA-2285-A8AA9A3B308F}"/>
              </a:ext>
            </a:extLst>
          </p:cNvPr>
          <p:cNvSpPr txBox="1"/>
          <p:nvPr/>
        </p:nvSpPr>
        <p:spPr>
          <a:xfrm>
            <a:off x="4403602" y="5083647"/>
            <a:ext cx="243561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marR="0" lvl="0" indent="3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 Bold" pitchFamily="2" charset="77"/>
                <a:ea typeface="+mn-ea"/>
                <a:cs typeface="+mn-cs"/>
              </a:rPr>
              <a:t>US &amp; Int’l patents 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Zebra Sans" pitchFamily="2" charset="77"/>
                <a:ea typeface="+mn-ea"/>
                <a:cs typeface="+mn-cs"/>
              </a:rPr>
              <a:t>issued and pending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76C6D8-2B8A-0AE5-62D7-07633DF5CDEC}"/>
              </a:ext>
            </a:extLst>
          </p:cNvPr>
          <p:cNvSpPr txBox="1"/>
          <p:nvPr/>
        </p:nvSpPr>
        <p:spPr>
          <a:xfrm>
            <a:off x="8297801" y="5083647"/>
            <a:ext cx="313127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7475" marR="0" lvl="0" indent="-10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Zebra Sans Bold" pitchFamily="2" charset="77"/>
                <a:ea typeface="+mn-ea"/>
                <a:cs typeface="+mn-cs"/>
              </a:rPr>
              <a:t>of sales to R&amp;D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F9B-A8FA-A09B-9BEF-940642D1256B}"/>
              </a:ext>
            </a:extLst>
          </p:cNvPr>
          <p:cNvSpPr txBox="1"/>
          <p:nvPr/>
        </p:nvSpPr>
        <p:spPr>
          <a:xfrm>
            <a:off x="4463813" y="2917844"/>
            <a:ext cx="286336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lvl="0" indent="3175">
              <a:defRPr/>
            </a:pPr>
            <a:r>
              <a:rPr lang="en-US" b="1" dirty="0">
                <a:latin typeface="Zebra Sans Bold" pitchFamily="2" charset="77"/>
              </a:rPr>
              <a:t>employees </a:t>
            </a:r>
            <a:r>
              <a:rPr lang="en-US" dirty="0">
                <a:latin typeface="Zebra Sans" pitchFamily="2" charset="77"/>
              </a:rPr>
              <a:t>in 55 countries across 120 offices</a:t>
            </a:r>
            <a:endParaRPr kumimoji="0" lang="en-US" sz="1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Zebra Sans" pitchFamily="2" charset="77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3586C-F98A-3956-607E-BDB5A2D5728C}"/>
              </a:ext>
            </a:extLst>
          </p:cNvPr>
          <p:cNvSpPr txBox="1"/>
          <p:nvPr/>
        </p:nvSpPr>
        <p:spPr>
          <a:xfrm>
            <a:off x="8297800" y="2915961"/>
            <a:ext cx="286336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lvl="0" indent="3175">
              <a:defRPr/>
            </a:pPr>
            <a:r>
              <a:rPr lang="en-US" dirty="0">
                <a:latin typeface="Zebra Sans" pitchFamily="2" charset="77"/>
              </a:rPr>
              <a:t>of </a:t>
            </a:r>
            <a:r>
              <a:rPr lang="en-US" b="1" dirty="0">
                <a:latin typeface="Zebra Sans Bold" pitchFamily="2" charset="77"/>
              </a:rPr>
              <a:t>Fortune 500 </a:t>
            </a:r>
            <a:r>
              <a:rPr lang="en-US" dirty="0">
                <a:latin typeface="Zebra Sans" pitchFamily="2" charset="77"/>
              </a:rPr>
              <a:t>companies are Zebra customers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EF4B58-8A81-7E3C-6FD4-CF1194E974FD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3BE2B-E9AD-D956-31B9-9313CEB2AB66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41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07872-31CD-316C-B492-7DF70C0E44BC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0676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3E2A42-6376-7282-E752-90969C49C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996264"/>
            <a:ext cx="6416296" cy="187893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04926-BB00-3152-1298-A0DA21367AA9}"/>
              </a:ext>
            </a:extLst>
          </p:cNvPr>
          <p:cNvSpPr/>
          <p:nvPr/>
        </p:nvSpPr>
        <p:spPr>
          <a:xfrm>
            <a:off x="2479546" y="6041178"/>
            <a:ext cx="4393950" cy="430860"/>
          </a:xfrm>
          <a:prstGeom prst="rect">
            <a:avLst/>
          </a:prstGeom>
          <a:noFill/>
        </p:spPr>
        <p:txBody>
          <a:bodyPr wrap="square" lIns="0" tIns="0" rIns="121867" bIns="60933">
            <a:spAutoFit/>
          </a:bodyPr>
          <a:lstStyle/>
          <a:p>
            <a:pPr defTabSz="914126">
              <a:defRPr/>
            </a:pPr>
            <a:r>
              <a:rPr lang="en-US" sz="800" dirty="0">
                <a:solidFill>
                  <a:schemeClr val="bg1">
                    <a:alpha val="50264"/>
                  </a:schemeClr>
                </a:solidFill>
                <a:latin typeface="Zebra Sans" pitchFamily="2" charset="77"/>
              </a:rPr>
              <a:t>ZEBRA and the stylized Zebra head are trademarks of Zebra Technologies Corp., registered in many jurisdictions worldwide. All other trademarks are the property of their respective owners. ©2025 Zebra Technologies Corp. and/or its affiliates. 11/06/2025</a:t>
            </a:r>
          </a:p>
        </p:txBody>
      </p:sp>
    </p:spTree>
    <p:extLst>
      <p:ext uri="{BB962C8B-B14F-4D97-AF65-F5344CB8AC3E}">
        <p14:creationId xmlns:p14="http://schemas.microsoft.com/office/powerpoint/2010/main" val="36407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897F1-441B-EB74-698B-6E593B6E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99FB0-1284-83D0-B279-DDEB04FC4A1C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pPr algn="r"/>
              <a:t>5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Zebra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CA668-A616-A67C-066C-76DF5DF5D8E1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CC1C3-D3BE-AEAA-F20B-FF035D40BF5C}"/>
              </a:ext>
            </a:extLst>
          </p:cNvPr>
          <p:cNvSpPr txBox="1"/>
          <p:nvPr/>
        </p:nvSpPr>
        <p:spPr>
          <a:xfrm>
            <a:off x="548640" y="2432842"/>
            <a:ext cx="6569522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The challenges are clear. Now it’s time to act. 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4800" dirty="0">
                <a:solidFill>
                  <a:schemeClr val="accent2"/>
                </a:solidFill>
                <a:latin typeface="Zebra Sans Cnd ExtraBold" pitchFamily="2" charset="77"/>
                <a:ea typeface="+mj-ea"/>
                <a:cs typeface="+mj-cs"/>
              </a:rPr>
              <a:t>Retail’s pain points demand smarter solutions.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4AB3BD-C7E1-7984-C425-1943932AD6CE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0EE7D-95F8-9813-D99E-64375D2EE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898A79-6946-F30E-AB89-F38966E71DD3}"/>
              </a:ext>
            </a:extLst>
          </p:cNvPr>
          <p:cNvSpPr/>
          <p:nvPr/>
        </p:nvSpPr>
        <p:spPr>
          <a:xfrm>
            <a:off x="0" y="4864704"/>
            <a:ext cx="12192000" cy="1993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47000"/>
                </a:schemeClr>
              </a:gs>
              <a:gs pos="100000">
                <a:schemeClr val="accent1">
                  <a:lumMod val="10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dirty="0" err="1">
              <a:solidFill>
                <a:schemeClr val="tx1"/>
              </a:solidFill>
              <a:latin typeface="Zebra Sans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B1EF4-614E-0F7F-4939-70069DA6F398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6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A783E-FC5E-EAAB-7396-C10593CAC1D8}"/>
              </a:ext>
            </a:extLst>
          </p:cNvPr>
          <p:cNvSpPr txBox="1"/>
          <p:nvPr/>
        </p:nvSpPr>
        <p:spPr>
          <a:xfrm>
            <a:off x="438447" y="2170694"/>
            <a:ext cx="69591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  <a:spcBef>
                <a:spcPts val="121"/>
              </a:spcBef>
            </a:pPr>
            <a:r>
              <a:rPr lang="en-US" sz="8800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DS82 Series</a:t>
            </a:r>
            <a:endParaRPr lang="en-US" sz="8000" dirty="0">
              <a:solidFill>
                <a:schemeClr val="bg1"/>
              </a:solidFill>
              <a:latin typeface="Zebra Sans Cnd ExtraBold" pitchFamily="2" charset="77"/>
              <a:ea typeface="+mj-ea"/>
              <a:cs typeface="+mj-cs"/>
            </a:endParaRPr>
          </a:p>
          <a:p>
            <a:pPr>
              <a:lnSpc>
                <a:spcPts val="6000"/>
              </a:lnSpc>
            </a:pPr>
            <a:r>
              <a:rPr lang="en-US" sz="5400" spc="-150" dirty="0">
                <a:solidFill>
                  <a:schemeClr val="bg1"/>
                </a:solidFill>
                <a:latin typeface="Zebra Sans" pitchFamily="2" charset="77"/>
              </a:rPr>
              <a:t>Handheld Scanners</a:t>
            </a:r>
          </a:p>
        </p:txBody>
      </p:sp>
      <p:pic>
        <p:nvPicPr>
          <p:cNvPr id="11" name="Picture 10" descr="A black barcode scanner&#10;&#10;AI-generated content may be incorrect.">
            <a:extLst>
              <a:ext uri="{FF2B5EF4-FFF2-40B4-BE49-F238E27FC236}">
                <a16:creationId xmlns:a16="http://schemas.microsoft.com/office/drawing/2014/main" id="{1DBD7F24-2925-ADD5-91A6-9908BB75A9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306" y="-442698"/>
            <a:ext cx="51435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458B52-9669-9E66-DEE6-FDC78EB954AD}"/>
              </a:ext>
            </a:extLst>
          </p:cNvPr>
          <p:cNvSpPr txBox="1"/>
          <p:nvPr/>
        </p:nvSpPr>
        <p:spPr>
          <a:xfrm>
            <a:off x="467129" y="3884340"/>
            <a:ext cx="6592039" cy="906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</a:pPr>
            <a:r>
              <a:rPr lang="en-US" dirty="0">
                <a:solidFill>
                  <a:schemeClr val="bg1"/>
                </a:solidFill>
                <a:latin typeface="Zebra Sans" pitchFamily="2" charset="77"/>
              </a:rPr>
              <a:t>The next evolution in premium handheld scanning, built to enhance operational efficiency across every area of the store</a:t>
            </a:r>
          </a:p>
          <a:p>
            <a:pPr>
              <a:lnSpc>
                <a:spcPts val="1200"/>
              </a:lnSpc>
              <a:spcAft>
                <a:spcPts val="675"/>
              </a:spcAft>
              <a:buNone/>
            </a:pPr>
            <a:endParaRPr lang="en-US" dirty="0">
              <a:solidFill>
                <a:schemeClr val="bg1"/>
              </a:solidFill>
              <a:effectLst/>
              <a:latin typeface="Zebra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432FE-EA3B-B148-2AB5-E1B848C36A55}"/>
              </a:ext>
            </a:extLst>
          </p:cNvPr>
          <p:cNvSpPr txBox="1"/>
          <p:nvPr/>
        </p:nvSpPr>
        <p:spPr>
          <a:xfrm>
            <a:off x="420642" y="927345"/>
            <a:ext cx="6959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1"/>
              </a:spcBef>
            </a:pPr>
            <a:r>
              <a:rPr lang="en-US" sz="5400" spc="-150" dirty="0">
                <a:solidFill>
                  <a:schemeClr val="accent4"/>
                </a:solidFill>
                <a:latin typeface="Zebra Sans" pitchFamily="2" charset="77"/>
              </a:rPr>
              <a:t>Introducing</a:t>
            </a:r>
          </a:p>
        </p:txBody>
      </p:sp>
      <p:pic>
        <p:nvPicPr>
          <p:cNvPr id="12" name="Picture 11" descr="A black barcode scanner&#10;&#10;AI-generated content may be incorrect.">
            <a:extLst>
              <a:ext uri="{FF2B5EF4-FFF2-40B4-BE49-F238E27FC236}">
                <a16:creationId xmlns:a16="http://schemas.microsoft.com/office/drawing/2014/main" id="{C3DAA10B-5385-DDF9-BE11-FDBAE3A7D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327">
            <a:off x="6792886" y="1576269"/>
            <a:ext cx="4738656" cy="63182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107599-E7C5-56D9-BD1C-99336417F5BA}"/>
              </a:ext>
            </a:extLst>
          </p:cNvPr>
          <p:cNvGrpSpPr/>
          <p:nvPr/>
        </p:nvGrpSpPr>
        <p:grpSpPr>
          <a:xfrm>
            <a:off x="467129" y="4864704"/>
            <a:ext cx="7429658" cy="1206132"/>
            <a:chOff x="467129" y="3586133"/>
            <a:chExt cx="7429658" cy="132674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A22ACEF-F28C-6CE7-785E-BC5DD4DCE47E}"/>
                </a:ext>
              </a:extLst>
            </p:cNvPr>
            <p:cNvSpPr/>
            <p:nvPr/>
          </p:nvSpPr>
          <p:spPr>
            <a:xfrm>
              <a:off x="467129" y="3586133"/>
              <a:ext cx="1768619" cy="1325521"/>
            </a:xfrm>
            <a:prstGeom prst="roundRect">
              <a:avLst>
                <a:gd name="adj" fmla="val 692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274320" rIns="182880" rtlCol="0" anchor="t"/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  <a:t>A new standard in scanning performance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B1B3213-BA2F-5C4B-DBED-D07E1F5161BE}"/>
                </a:ext>
              </a:extLst>
            </p:cNvPr>
            <p:cNvSpPr/>
            <p:nvPr/>
          </p:nvSpPr>
          <p:spPr>
            <a:xfrm>
              <a:off x="6096000" y="3586133"/>
              <a:ext cx="1800787" cy="1326745"/>
            </a:xfrm>
            <a:prstGeom prst="roundRect">
              <a:avLst>
                <a:gd name="adj" fmla="val 692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274320" rIns="182880" rtlCol="0" anchor="t"/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  <a:t>Cutting edge cordless technology</a:t>
              </a:r>
              <a:endParaRPr lang="en-US" sz="1400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A854987-0D30-9866-94A9-3F5FA338B20A}"/>
                </a:ext>
              </a:extLst>
            </p:cNvPr>
            <p:cNvSpPr/>
            <p:nvPr/>
          </p:nvSpPr>
          <p:spPr>
            <a:xfrm>
              <a:off x="2332697" y="3586133"/>
              <a:ext cx="1768619" cy="1320789"/>
            </a:xfrm>
            <a:prstGeom prst="roundRect">
              <a:avLst>
                <a:gd name="adj" fmla="val 692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274320" rIns="182880" rtlCol="0" anchor="t"/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  <a:t>Smarter operations </a:t>
              </a:r>
              <a:b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</a:br>
              <a: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  <a:t>with RFID</a:t>
              </a:r>
              <a:endParaRPr lang="en-US" sz="1400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625358A-5156-B494-BB30-91D80AF8A38A}"/>
                </a:ext>
              </a:extLst>
            </p:cNvPr>
            <p:cNvSpPr/>
            <p:nvPr/>
          </p:nvSpPr>
          <p:spPr>
            <a:xfrm>
              <a:off x="4198265" y="3586133"/>
              <a:ext cx="1800787" cy="1325521"/>
            </a:xfrm>
            <a:prstGeom prst="roundRect">
              <a:avLst>
                <a:gd name="adj" fmla="val 692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74320" rIns="91440" rtlCol="0" anchor="t"/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  <a:t>Future ready to adapt with </a:t>
              </a:r>
              <a:b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</a:br>
              <a:r>
                <a:rPr lang="en-US" sz="1400" dirty="0">
                  <a:solidFill>
                    <a:schemeClr val="bg1"/>
                  </a:solidFill>
                  <a:latin typeface="Zebra Sans" pitchFamily="2" charset="77"/>
                </a:rPr>
                <a:t>your business</a:t>
              </a:r>
              <a:endParaRPr lang="en-US" sz="1400" dirty="0">
                <a:solidFill>
                  <a:schemeClr val="tx1"/>
                </a:solidFill>
                <a:latin typeface="Zebra Sans" pitchFamily="2" charset="77"/>
              </a:endParaRPr>
            </a:p>
          </p:txBody>
        </p:sp>
      </p:grp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98F834A-473F-AAB7-6BA2-84B6F8550716}"/>
              </a:ext>
            </a:extLst>
          </p:cNvPr>
          <p:cNvSpPr txBox="1">
            <a:spLocks/>
          </p:cNvSpPr>
          <p:nvPr/>
        </p:nvSpPr>
        <p:spPr>
          <a:xfrm>
            <a:off x="11552609" y="653737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pPr algn="r"/>
              <a:t>6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D8955-2ABF-B012-762C-47A2784D777E}"/>
              </a:ext>
            </a:extLst>
          </p:cNvPr>
          <p:cNvSpPr txBox="1"/>
          <p:nvPr/>
        </p:nvSpPr>
        <p:spPr>
          <a:xfrm>
            <a:off x="218601" y="6575284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>
                    <a:lumMod val="50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0802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534C9-FA2A-0239-163D-239CA4E8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25FAA-EA8B-6814-812B-71168590EC20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latin typeface="Zebra Sans" pitchFamily="2" charset="77"/>
              </a:rPr>
              <a:pPr algn="r"/>
              <a:t>7</a:t>
            </a:fld>
            <a:endParaRPr lang="en-US" dirty="0">
              <a:latin typeface="Zebra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D9B17-E414-8DF1-B18A-F8E2BC79D729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Zebra Sans" pitchFamily="2" charset="77"/>
              </a:rPr>
              <a:t>ZEBRA TECHNOLOGIES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4EA744-0452-97F1-2057-9F821F2EEE10}"/>
              </a:ext>
            </a:extLst>
          </p:cNvPr>
          <p:cNvGrpSpPr/>
          <p:nvPr/>
        </p:nvGrpSpPr>
        <p:grpSpPr>
          <a:xfrm>
            <a:off x="415572" y="2247056"/>
            <a:ext cx="9485666" cy="3721224"/>
            <a:chOff x="415571" y="1634778"/>
            <a:chExt cx="10131345" cy="37212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704482F-4473-FA56-AB1C-BF04AD8372D5}"/>
                </a:ext>
              </a:extLst>
            </p:cNvPr>
            <p:cNvGrpSpPr/>
            <p:nvPr/>
          </p:nvGrpSpPr>
          <p:grpSpPr>
            <a:xfrm>
              <a:off x="415571" y="1634778"/>
              <a:ext cx="3335944" cy="1712518"/>
              <a:chOff x="622281" y="1634778"/>
              <a:chExt cx="3335944" cy="1712518"/>
            </a:xfrm>
          </p:grpSpPr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A56CC878-856C-0729-7B33-5ABF999E2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281" y="1941690"/>
                <a:ext cx="3335944" cy="1405606"/>
              </a:xfrm>
              <a:prstGeom prst="roundRect">
                <a:avLst>
                  <a:gd name="adj" fmla="val 11239"/>
                </a:avLst>
              </a:prstGeom>
              <a:solidFill>
                <a:schemeClr val="bg2"/>
              </a:solidFill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Enhanced performance, captures more barcodes </a:t>
                </a:r>
                <a:br>
                  <a:rPr lang="en-US" sz="1600" dirty="0"/>
                </a:br>
                <a:r>
                  <a:rPr lang="en-US" sz="1600" dirty="0"/>
                  <a:t>faster and with less effort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CF876B-67E5-1430-ACDD-34B5BCAC7C79}"/>
                  </a:ext>
                </a:extLst>
              </p:cNvPr>
              <p:cNvSpPr txBox="1"/>
              <p:nvPr/>
            </p:nvSpPr>
            <p:spPr>
              <a:xfrm>
                <a:off x="634807" y="1634778"/>
                <a:ext cx="2897533" cy="401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>
                  <a:spcBef>
                    <a:spcPts val="300"/>
                  </a:spcBef>
                </a:pPr>
                <a:r>
                  <a:rPr lang="en-US" sz="1600" b="1" dirty="0">
                    <a:solidFill>
                      <a:srgbClr val="FF0000"/>
                    </a:solidFill>
                    <a:latin typeface="Zebra Mono Medium" pitchFamily="2" charset="77"/>
                  </a:rPr>
                  <a:t>BOOST PRODUCTIVITY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C49520-F064-A9B8-7D1A-3956D855C4FC}"/>
                </a:ext>
              </a:extLst>
            </p:cNvPr>
            <p:cNvGrpSpPr/>
            <p:nvPr/>
          </p:nvGrpSpPr>
          <p:grpSpPr>
            <a:xfrm>
              <a:off x="3908759" y="1634778"/>
              <a:ext cx="3335944" cy="1712518"/>
              <a:chOff x="4115469" y="1634778"/>
              <a:chExt cx="3335944" cy="1712518"/>
            </a:xfrm>
          </p:grpSpPr>
          <p:sp>
            <p:nvSpPr>
              <p:cNvPr id="13" name="Text Placeholder 6">
                <a:extLst>
                  <a:ext uri="{FF2B5EF4-FFF2-40B4-BE49-F238E27FC236}">
                    <a16:creationId xmlns:a16="http://schemas.microsoft.com/office/drawing/2014/main" id="{72037036-6FC9-1908-C62F-18E9CECF7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5469" y="1941690"/>
                <a:ext cx="3335944" cy="1405606"/>
              </a:xfrm>
              <a:prstGeom prst="roundRect">
                <a:avLst>
                  <a:gd name="adj" fmla="val 12345"/>
                </a:avLst>
              </a:prstGeom>
              <a:solidFill>
                <a:schemeClr val="bg2"/>
              </a:solidFill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Up to 25% longer battery life and optional supercapacitor for ultra fast charging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A94E6B-7C6A-30F1-C438-01F0DE2B5AFE}"/>
                  </a:ext>
                </a:extLst>
              </p:cNvPr>
              <p:cNvSpPr txBox="1"/>
              <p:nvPr/>
            </p:nvSpPr>
            <p:spPr>
              <a:xfrm>
                <a:off x="4117043" y="1634778"/>
                <a:ext cx="2897533" cy="401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1600" b="1" dirty="0">
                    <a:solidFill>
                      <a:srgbClr val="FF0000"/>
                    </a:solidFill>
                    <a:latin typeface="Zebra Mono Medium" pitchFamily="2" charset="77"/>
                  </a:rPr>
                  <a:t>EASIER MANAGEMENT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F1C7E8C-E79C-4F79-8187-44E235169D91}"/>
                </a:ext>
              </a:extLst>
            </p:cNvPr>
            <p:cNvGrpSpPr/>
            <p:nvPr/>
          </p:nvGrpSpPr>
          <p:grpSpPr>
            <a:xfrm>
              <a:off x="7405095" y="1634778"/>
              <a:ext cx="3097948" cy="1718822"/>
              <a:chOff x="7611805" y="1634778"/>
              <a:chExt cx="3097948" cy="1718822"/>
            </a:xfrm>
          </p:grpSpPr>
          <p:sp>
            <p:nvSpPr>
              <p:cNvPr id="14" name="Text Placeholder 7">
                <a:extLst>
                  <a:ext uri="{FF2B5EF4-FFF2-40B4-BE49-F238E27FC236}">
                    <a16:creationId xmlns:a16="http://schemas.microsoft.com/office/drawing/2014/main" id="{462C6907-F632-3B8E-56E8-A2789B2F08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8036" y="1947994"/>
                <a:ext cx="3091717" cy="1405606"/>
              </a:xfrm>
              <a:prstGeom prst="roundRect">
                <a:avLst>
                  <a:gd name="adj" fmla="val 14558"/>
                </a:avLst>
              </a:prstGeom>
              <a:solidFill>
                <a:schemeClr val="bg2"/>
              </a:solidFill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Integrated RFID </a:t>
                </a:r>
                <a:br>
                  <a:rPr lang="en-US" sz="1600" dirty="0"/>
                </a:br>
                <a:r>
                  <a:rPr lang="en-US" sz="1600" dirty="0"/>
                  <a:t>model for smarter </a:t>
                </a:r>
                <a:br>
                  <a:rPr lang="en-US" sz="1600" dirty="0"/>
                </a:br>
                <a:r>
                  <a:rPr lang="en-US" sz="1600" dirty="0"/>
                  <a:t>retail operations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D94195-902F-DB45-FD79-681E2EABD4BB}"/>
                  </a:ext>
                </a:extLst>
              </p:cNvPr>
              <p:cNvSpPr txBox="1"/>
              <p:nvPr/>
            </p:nvSpPr>
            <p:spPr>
              <a:xfrm>
                <a:off x="7611805" y="1634778"/>
                <a:ext cx="2897533" cy="401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1600" b="1" dirty="0">
                    <a:solidFill>
                      <a:srgbClr val="FF0000"/>
                    </a:solidFill>
                    <a:latin typeface="Zebra Mono Medium" pitchFamily="2" charset="77"/>
                  </a:rPr>
                  <a:t>ITEM-LEVEL VISIBILITY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F9A1BF-0975-FBFB-57EF-E2AA78D72571}"/>
                </a:ext>
              </a:extLst>
            </p:cNvPr>
            <p:cNvGrpSpPr/>
            <p:nvPr/>
          </p:nvGrpSpPr>
          <p:grpSpPr>
            <a:xfrm>
              <a:off x="3915022" y="3639813"/>
              <a:ext cx="3329681" cy="1714166"/>
              <a:chOff x="4121732" y="3639813"/>
              <a:chExt cx="3329681" cy="1714166"/>
            </a:xfrm>
          </p:grpSpPr>
          <p:sp>
            <p:nvSpPr>
              <p:cNvPr id="16" name="Text Placeholder 10">
                <a:extLst>
                  <a:ext uri="{FF2B5EF4-FFF2-40B4-BE49-F238E27FC236}">
                    <a16:creationId xmlns:a16="http://schemas.microsoft.com/office/drawing/2014/main" id="{50181EA5-2F9A-7972-F828-B1498592FD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1732" y="3948373"/>
                <a:ext cx="3329681" cy="1405606"/>
              </a:xfrm>
              <a:prstGeom prst="roundRect">
                <a:avLst>
                  <a:gd name="adj" fmla="val 10599"/>
                </a:avLst>
              </a:prstGeom>
              <a:solidFill>
                <a:schemeClr val="bg2"/>
              </a:solidFill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Programmable multi-function button can support different workflows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67D439-4FE3-1652-86B4-AF2A25B3FCE4}"/>
                  </a:ext>
                </a:extLst>
              </p:cNvPr>
              <p:cNvSpPr txBox="1"/>
              <p:nvPr/>
            </p:nvSpPr>
            <p:spPr>
              <a:xfrm>
                <a:off x="4142095" y="3639813"/>
                <a:ext cx="2897533" cy="401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1600" b="1" dirty="0">
                    <a:solidFill>
                      <a:srgbClr val="FF0000"/>
                    </a:solidFill>
                    <a:latin typeface="Zebra Mono Medium" pitchFamily="2" charset="77"/>
                  </a:rPr>
                  <a:t>UNLOCK NEW EFFICIENCY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CBE85FA-E5DE-1FCE-B434-75EB9EB673E5}"/>
                </a:ext>
              </a:extLst>
            </p:cNvPr>
            <p:cNvGrpSpPr/>
            <p:nvPr/>
          </p:nvGrpSpPr>
          <p:grpSpPr>
            <a:xfrm>
              <a:off x="7442673" y="3639813"/>
              <a:ext cx="3104243" cy="1714166"/>
              <a:chOff x="7649383" y="3639813"/>
              <a:chExt cx="3104243" cy="1714166"/>
            </a:xfrm>
          </p:grpSpPr>
          <p:sp>
            <p:nvSpPr>
              <p:cNvPr id="17" name="Text Placeholder 11">
                <a:extLst>
                  <a:ext uri="{FF2B5EF4-FFF2-40B4-BE49-F238E27FC236}">
                    <a16:creationId xmlns:a16="http://schemas.microsoft.com/office/drawing/2014/main" id="{A5FF8AE0-69FD-F756-ACEB-8D656178E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1908" y="3948373"/>
                <a:ext cx="3091718" cy="1405606"/>
              </a:xfrm>
              <a:prstGeom prst="roundRect">
                <a:avLst>
                  <a:gd name="adj" fmla="val 10599"/>
                </a:avLst>
              </a:prstGeom>
              <a:solidFill>
                <a:schemeClr val="bg2"/>
              </a:solidFill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Exclusive 2 MP sensor </a:t>
                </a:r>
                <a:br>
                  <a:rPr lang="en-US" sz="1600" dirty="0"/>
                </a:br>
                <a:r>
                  <a:rPr lang="en-US" sz="1600" dirty="0"/>
                  <a:t>is ready for third-party vision applications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7C0D7A9-05A2-63CA-A56F-1B9407865660}"/>
                  </a:ext>
                </a:extLst>
              </p:cNvPr>
              <p:cNvSpPr txBox="1"/>
              <p:nvPr/>
            </p:nvSpPr>
            <p:spPr>
              <a:xfrm>
                <a:off x="7649383" y="3639813"/>
                <a:ext cx="2897533" cy="401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1600" b="1" dirty="0">
                    <a:solidFill>
                      <a:srgbClr val="FF0000"/>
                    </a:solidFill>
                    <a:latin typeface="Zebra Mono Medium" pitchFamily="2" charset="77"/>
                  </a:rPr>
                  <a:t>FUTURE-READY  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5305AB-E40E-A63D-798E-AF652C9EA325}"/>
                </a:ext>
              </a:extLst>
            </p:cNvPr>
            <p:cNvGrpSpPr/>
            <p:nvPr/>
          </p:nvGrpSpPr>
          <p:grpSpPr>
            <a:xfrm>
              <a:off x="415571" y="3639813"/>
              <a:ext cx="3335944" cy="1716189"/>
              <a:chOff x="622281" y="3639813"/>
              <a:chExt cx="3335944" cy="1716189"/>
            </a:xfrm>
          </p:grpSpPr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1E7961DC-EF8B-BE9B-EC8B-4944F698E3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281" y="3948565"/>
                <a:ext cx="3335944" cy="1407437"/>
              </a:xfrm>
              <a:prstGeom prst="roundRect">
                <a:avLst>
                  <a:gd name="adj" fmla="val 11076"/>
                </a:avLst>
              </a:prstGeom>
              <a:solidFill>
                <a:schemeClr val="bg2"/>
              </a:solidFill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800"/>
                  </a:spcBef>
                  <a:buFont typeface="Arial" panose="020B0604020202020204" pitchFamily="34" charset="0"/>
                  <a:buNone/>
                  <a:defRPr sz="22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1pPr>
                <a:lvl2pPr marL="173038" indent="-173038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buFont typeface="Arial" panose="020B0604020202020204" pitchFamily="34" charset="0"/>
                  <a:buChar char="•"/>
                  <a:tabLst/>
                  <a:defRPr sz="20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2pPr>
                <a:lvl3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3pPr>
                <a:lvl4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4pPr>
                <a:lvl5pPr marL="347663" indent="-174625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rial"/>
                  <a:buChar char="–"/>
                  <a:tabLst/>
                  <a:defRPr sz="1400" b="0" i="0" kern="1200">
                    <a:solidFill>
                      <a:schemeClr val="tx1"/>
                    </a:solidFill>
                    <a:latin typeface="Zebra Sans" pitchFamily="2" charset="77"/>
                    <a:ea typeface="+mn-ea"/>
                    <a:cs typeface="+mn-cs"/>
                  </a:defRPr>
                </a:lvl5pPr>
                <a:lvl6pPr marL="460375" indent="-11747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5127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5114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Fast contactless charging for better uptime and less </a:t>
                </a:r>
                <a:br>
                  <a:rPr lang="en-US" sz="1600" dirty="0"/>
                </a:br>
                <a:r>
                  <a:rPr lang="en-US" sz="1600" dirty="0"/>
                  <a:t>maintenance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EE7801-295A-CA9B-DB17-1B0F97A1C868}"/>
                  </a:ext>
                </a:extLst>
              </p:cNvPr>
              <p:cNvSpPr txBox="1"/>
              <p:nvPr/>
            </p:nvSpPr>
            <p:spPr>
              <a:xfrm>
                <a:off x="634807" y="3639813"/>
                <a:ext cx="2897533" cy="401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1600" b="1" dirty="0">
                    <a:solidFill>
                      <a:srgbClr val="FF0000"/>
                    </a:solidFill>
                    <a:latin typeface="Zebra Mono Medium" pitchFamily="2" charset="77"/>
                  </a:rPr>
                  <a:t>LOWER TCO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6629A25-323B-5564-EFB7-F325E44F91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592" y="-1"/>
            <a:ext cx="3376407" cy="6858001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36FE1E3-0CFA-7A4A-C8CF-B7C0CC284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012"/>
            <a:ext cx="6629400" cy="1078766"/>
          </a:xfrm>
        </p:spPr>
        <p:txBody>
          <a:bodyPr/>
          <a:lstStyle/>
          <a:p>
            <a:r>
              <a:rPr lang="en-US" dirty="0"/>
              <a:t>What sets the DS82 Series apart </a:t>
            </a:r>
            <a:br>
              <a:rPr lang="en-US" dirty="0"/>
            </a:br>
            <a:r>
              <a:rPr lang="en-US" dirty="0">
                <a:solidFill>
                  <a:schemeClr val="accent4"/>
                </a:solidFill>
              </a:rPr>
              <a:t>from the rest?</a:t>
            </a:r>
          </a:p>
        </p:txBody>
      </p:sp>
    </p:spTree>
    <p:extLst>
      <p:ext uri="{BB962C8B-B14F-4D97-AF65-F5344CB8AC3E}">
        <p14:creationId xmlns:p14="http://schemas.microsoft.com/office/powerpoint/2010/main" val="304168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26E5F-04DC-B8F5-5920-EF7ABC3E5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wave&#10;&#10;AI-generated content may be incorrect.">
            <a:extLst>
              <a:ext uri="{FF2B5EF4-FFF2-40B4-BE49-F238E27FC236}">
                <a16:creationId xmlns:a16="http://schemas.microsoft.com/office/drawing/2014/main" id="{E245D6DE-7D77-2B39-6207-8C525844C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3610002"/>
            <a:ext cx="6096000" cy="3247998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7198FA7-E6F1-A5EE-FF39-9743E47C6015}"/>
              </a:ext>
            </a:extLst>
          </p:cNvPr>
          <p:cNvSpPr txBox="1">
            <a:spLocks/>
          </p:cNvSpPr>
          <p:nvPr/>
        </p:nvSpPr>
        <p:spPr>
          <a:xfrm>
            <a:off x="574040" y="2556163"/>
            <a:ext cx="8011783" cy="105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0" i="0" kern="1200" cap="all" baseline="0">
                <a:solidFill>
                  <a:schemeClr val="tx1"/>
                </a:solidFill>
                <a:latin typeface="Zebra Mono Medium" pitchFamily="2" charset="77"/>
                <a:ea typeface="+mn-ea"/>
                <a:cs typeface="+mn-cs"/>
              </a:defRPr>
            </a:lvl1pPr>
            <a:lvl2pPr marL="173038" indent="-1730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2pPr>
            <a:lvl3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3pPr>
            <a:lvl4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4pPr>
            <a:lvl5pPr marL="347663" indent="-1746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–"/>
              <a:tabLst/>
              <a:defRPr sz="1400" b="0" i="0" kern="1200">
                <a:solidFill>
                  <a:schemeClr val="tx1"/>
                </a:solidFill>
                <a:latin typeface="Zebra Sans" pitchFamily="2" charset="77"/>
                <a:ea typeface="+mn-ea"/>
                <a:cs typeface="+mn-cs"/>
              </a:defRPr>
            </a:lvl5pPr>
            <a:lvl6pPr marL="460375" indent="-1174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511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1"/>
              </a:spcBef>
            </a:pPr>
            <a:r>
              <a:rPr lang="en-US" sz="5400" cap="none" dirty="0">
                <a:solidFill>
                  <a:schemeClr val="bg1"/>
                </a:solidFill>
                <a:latin typeface="Zebra Sans Cnd ExtraBold" pitchFamily="2" charset="77"/>
                <a:ea typeface="+mj-ea"/>
                <a:cs typeface="+mj-cs"/>
              </a:rPr>
              <a:t>Markets and applications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0D849A-A41F-E634-865C-BA52DF8790E3}"/>
              </a:ext>
            </a:extLst>
          </p:cNvPr>
          <p:cNvCxnSpPr>
            <a:cxnSpLocks/>
          </p:cNvCxnSpPr>
          <p:nvPr/>
        </p:nvCxnSpPr>
        <p:spPr>
          <a:xfrm>
            <a:off x="457198" y="367159"/>
            <a:ext cx="11277600" cy="0"/>
          </a:xfrm>
          <a:prstGeom prst="line">
            <a:avLst/>
          </a:prstGeom>
          <a:ln w="25400" cap="sq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barcode scanner&#10;&#10;AI-generated content may be incorrect.">
            <a:extLst>
              <a:ext uri="{FF2B5EF4-FFF2-40B4-BE49-F238E27FC236}">
                <a16:creationId xmlns:a16="http://schemas.microsoft.com/office/drawing/2014/main" id="{4B4B9BA2-BEE7-CD2B-9F9D-D0E5014C0F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327">
            <a:off x="7581351" y="1851727"/>
            <a:ext cx="4738656" cy="63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4BC70-2672-446B-1CFF-0896BABCE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anding a piece of clothing to a customer&#10;&#10;AI-generated content may be incorrect.">
            <a:extLst>
              <a:ext uri="{FF2B5EF4-FFF2-40B4-BE49-F238E27FC236}">
                <a16:creationId xmlns:a16="http://schemas.microsoft.com/office/drawing/2014/main" id="{943999A5-02BB-C422-F8D0-31CC6A0AC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10D6F-01E0-656F-3A1C-7F6B1FB6FD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2">
              <a:alpha val="91325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Retail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Point-of-Sale (POS)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Self-checkout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Buy Online Pickup In Store (BOPIS)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Buy Online Pickup At Curb (BOPAC)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Loyalty applications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Electronic coupon redemption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Backroom receiving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Real-time item-level inventory</a:t>
            </a:r>
          </a:p>
          <a:p>
            <a:pPr marL="180975" indent="-180975">
              <a:spcBef>
                <a:spcPts val="1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Zebra Sans" pitchFamily="2" charset="77"/>
              </a:rPr>
              <a:t>Loss detection/prevention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9CB61D-E42E-B8CC-E863-991691C061B3}"/>
              </a:ext>
            </a:extLst>
          </p:cNvPr>
          <p:cNvSpPr txBox="1">
            <a:spLocks/>
          </p:cNvSpPr>
          <p:nvPr/>
        </p:nvSpPr>
        <p:spPr>
          <a:xfrm>
            <a:off x="11560629" y="6545398"/>
            <a:ext cx="457200" cy="182880"/>
          </a:xfrm>
          <a:prstGeom prst="rect">
            <a:avLst/>
          </a:prstGeom>
        </p:spPr>
        <p:txBody>
          <a:bodyPr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59F8F-821C-794D-AFBA-1518A32149B9}" type="slidenum">
              <a:rPr lang="en-US" sz="800" smtClean="0">
                <a:solidFill>
                  <a:schemeClr val="bg1"/>
                </a:solidFill>
                <a:latin typeface="Zebra Sans" pitchFamily="2" charset="77"/>
              </a:rPr>
              <a:pPr algn="r"/>
              <a:t>9</a:t>
            </a:fld>
            <a:endParaRPr lang="en-US" sz="800" dirty="0">
              <a:solidFill>
                <a:schemeClr val="bg1"/>
              </a:solidFill>
              <a:latin typeface="Zebra Sa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BCAA6-6F22-0C4C-C8B0-6D6EEF00357C}"/>
              </a:ext>
            </a:extLst>
          </p:cNvPr>
          <p:cNvSpPr txBox="1"/>
          <p:nvPr/>
        </p:nvSpPr>
        <p:spPr>
          <a:xfrm>
            <a:off x="174171" y="6580558"/>
            <a:ext cx="3544547" cy="180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750" spc="60" dirty="0">
                <a:solidFill>
                  <a:schemeClr val="bg1"/>
                </a:solidFill>
                <a:latin typeface="Zebra Sans" pitchFamily="2" charset="77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6585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rial Blank">
  <a:themeElements>
    <a:clrScheme name="Zebra 42525">
      <a:dk1>
        <a:srgbClr val="000000"/>
      </a:dk1>
      <a:lt1>
        <a:srgbClr val="FFFFFF"/>
      </a:lt1>
      <a:dk2>
        <a:srgbClr val="000000"/>
      </a:dk2>
      <a:lt2>
        <a:srgbClr val="F2F2F2"/>
      </a:lt2>
      <a:accent1>
        <a:srgbClr val="757575"/>
      </a:accent1>
      <a:accent2>
        <a:srgbClr val="A8F930"/>
      </a:accent2>
      <a:accent3>
        <a:srgbClr val="1F69FF"/>
      </a:accent3>
      <a:accent4>
        <a:srgbClr val="FF4D00"/>
      </a:accent4>
      <a:accent5>
        <a:srgbClr val="FF40FC"/>
      </a:accent5>
      <a:accent6>
        <a:srgbClr val="E5A669"/>
      </a:accent6>
      <a:hlink>
        <a:srgbClr val="1F69FF"/>
      </a:hlink>
      <a:folHlink>
        <a:srgbClr val="75757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spcBef>
            <a:spcPts val="300"/>
          </a:spcBef>
          <a:defRPr b="0" i="0" dirty="0" err="1" smtClean="0">
            <a:solidFill>
              <a:schemeClr val="tx1"/>
            </a:solidFill>
            <a:latin typeface="Zebra Sans" pitchFamily="2" charset="7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Bef>
            <a:spcPts val="300"/>
          </a:spcBef>
          <a:defRPr b="0" i="0" dirty="0" err="1" smtClean="0">
            <a:latin typeface="Zebra Sa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EA01EF901A148AE3B8EF1067B33DE" ma:contentTypeVersion="20" ma:contentTypeDescription="Create a new document." ma:contentTypeScope="" ma:versionID="d5784ec554ae3e9e64e3d7b99243eb65">
  <xsd:schema xmlns:xsd="http://www.w3.org/2001/XMLSchema" xmlns:xs="http://www.w3.org/2001/XMLSchema" xmlns:p="http://schemas.microsoft.com/office/2006/metadata/properties" xmlns:ns2="1ff14a81-7b1c-40f9-a77b-de1837a8e9cb" xmlns:ns3="f2804646-0c42-48e6-b1fb-62ad9faf6b9b" targetNamespace="http://schemas.microsoft.com/office/2006/metadata/properties" ma:root="true" ma:fieldsID="ef58f934d7bac32ccdb068f9104f03b1" ns2:_="" ns3:_="">
    <xsd:import namespace="1ff14a81-7b1c-40f9-a77b-de1837a8e9cb"/>
    <xsd:import namespace="f2804646-0c42-48e6-b1fb-62ad9faf6b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Not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14a81-7b1c-40f9-a77b-de1837a8e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d1b9f02-2e42-4fff-9a04-4fa9bed0f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Note" ma:index="26" nillable="true" ma:displayName="Note" ma:default="Color swatches are not released for external use" ma:format="Dropdown" ma:internalName="Note">
      <xsd:simpleType>
        <xsd:restriction base="dms:Text">
          <xsd:maxLength value="255"/>
        </xsd:restriction>
      </xsd:simpleType>
    </xsd:element>
    <xsd:element name="Notes" ma:index="27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04646-0c42-48e6-b1fb-62ad9faf6b9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636912b-f159-4455-9e73-cf622262db26}" ma:internalName="TaxCatchAll" ma:showField="CatchAllData" ma:web="f2804646-0c42-48e6-b1fb-62ad9faf6b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f14a81-7b1c-40f9-a77b-de1837a8e9cb">
      <Terms xmlns="http://schemas.microsoft.com/office/infopath/2007/PartnerControls"/>
    </lcf76f155ced4ddcb4097134ff3c332f>
    <TaxCatchAll xmlns="f2804646-0c42-48e6-b1fb-62ad9faf6b9b" xsi:nil="true"/>
    <Note xmlns="1ff14a81-7b1c-40f9-a77b-de1837a8e9cb">For internal use only until September brand launch</Note>
    <SharedWithUsers xmlns="f2804646-0c42-48e6-b1fb-62ad9faf6b9b">
      <UserInfo>
        <DisplayName/>
        <AccountId xsi:nil="true"/>
        <AccountType/>
      </UserInfo>
    </SharedWithUsers>
    <Notes xmlns="1ff14a81-7b1c-40f9-a77b-de1837a8e9cb" xsi:nil="true"/>
  </documentManagement>
</p:properties>
</file>

<file path=customXml/itemProps1.xml><?xml version="1.0" encoding="utf-8"?>
<ds:datastoreItem xmlns:ds="http://schemas.openxmlformats.org/officeDocument/2006/customXml" ds:itemID="{A6489E8D-409A-46D5-9A59-C5F6D98475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f14a81-7b1c-40f9-a77b-de1837a8e9cb"/>
    <ds:schemaRef ds:uri="f2804646-0c42-48e6-b1fb-62ad9faf6b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231E1C-3E5D-4C54-8AC8-FCAEE5782A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2E181D-38E4-4C80-8B84-41111FDFD63F}">
  <ds:schemaRefs>
    <ds:schemaRef ds:uri="10928d0b-6759-4f1c-880c-58968c29d203"/>
    <ds:schemaRef ds:uri="1ff14a81-7b1c-40f9-a77b-de1837a8e9cb"/>
    <ds:schemaRef ds:uri="8d8555b6-3dee-446d-a522-484a5f61e70d"/>
    <ds:schemaRef ds:uri="f2804646-0c42-48e6-b1fb-62ad9faf6b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d3d260a-9c40-4306-8dac-0d64717039ec}" enabled="0" method="" siteId="{4d3d260a-9c40-4306-8dac-0d64717039e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8933</TotalTime>
  <Words>3159</Words>
  <Application>Microsoft Macintosh PowerPoint</Application>
  <PresentationFormat>Widescreen</PresentationFormat>
  <Paragraphs>494</Paragraphs>
  <Slides>42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Calibri</vt:lpstr>
      <vt:lpstr>Zebra Sans</vt:lpstr>
      <vt:lpstr>Zebra Sans Bold</vt:lpstr>
      <vt:lpstr>Zebra Sans Cnd ExtraBold</vt:lpstr>
      <vt:lpstr>Arial</vt:lpstr>
      <vt:lpstr>Zebra Mono Medium</vt:lpstr>
      <vt:lpstr>Arial Blank</vt:lpstr>
      <vt:lpstr>DS82 Series</vt:lpstr>
      <vt:lpstr>Agenda</vt:lpstr>
      <vt:lpstr>PowerPoint Presentation</vt:lpstr>
      <vt:lpstr>Today’s retail landscape: what you’re facing</vt:lpstr>
      <vt:lpstr>PowerPoint Presentation</vt:lpstr>
      <vt:lpstr>PowerPoint Presentation</vt:lpstr>
      <vt:lpstr>What sets the DS82 Series apart  from the rest?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Next-level premium scanning</vt:lpstr>
      <vt:lpstr>Get ready for GS1 Digital Link</vt:lpstr>
      <vt:lpstr>Capture it all</vt:lpstr>
      <vt:lpstr>Sleek, integrated RFID</vt:lpstr>
      <vt:lpstr>Drive smarter operations with RFID</vt:lpstr>
      <vt:lpstr>One button. Countless possibilities</vt:lpstr>
      <vt:lpstr>Unleash productivity with better cordless technology</vt:lpstr>
      <vt:lpstr>Swappable power sources</vt:lpstr>
      <vt:lpstr>Smarter cordless by design ⎯ down to the details </vt:lpstr>
      <vt:lpstr>Future-ready to support vision applications</vt:lpstr>
      <vt:lpstr>Optimized for hands-free and handheld efficiency</vt:lpstr>
      <vt:lpstr> 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Zebra DNA for Scanners</vt:lpstr>
      <vt:lpstr>Zebra DNA for Scanners  </vt:lpstr>
      <vt:lpstr>PowerPoint Presentation</vt:lpstr>
      <vt:lpstr>Zebra OneCare™: the industry standard in enterprise support</vt:lpstr>
      <vt:lpstr>Zebra OneCare™ Maintenance Plans </vt:lpstr>
      <vt:lpstr>PowerPoint Presentation</vt:lpstr>
      <vt:lpstr>Globally recognized leader in powering the frontline</vt:lpstr>
      <vt:lpstr>Powering organizations  across the globe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DS82 Series Customer Presentation</dc:title>
  <dc:subject>Present an overview, key features, and benefits of the DS82 Series handheld scanners</dc:subject>
  <dc:creator>Zebra Technologies</dc:creator>
  <cp:keywords/>
  <dc:description>Present an overview, key features, and benefits of the DS82 Series handheld scanners</dc:description>
  <cp:lastModifiedBy>Kristin Lindstrom</cp:lastModifiedBy>
  <cp:revision>127</cp:revision>
  <cp:lastPrinted>2025-08-12T13:55:28Z</cp:lastPrinted>
  <dcterms:created xsi:type="dcterms:W3CDTF">2025-01-24T16:28:53Z</dcterms:created>
  <dcterms:modified xsi:type="dcterms:W3CDTF">2025-11-07T14:34:33Z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0x010100943EA01EF901A148AE3B8EF1067B33DE</vt:lpwstr>
  </property>
  <property fmtid="{D5CDD505-2E9C-101B-9397-08002B2CF9AE}" pid="3" name="MediaServiceImageTags">
    <vt:lpwstr/>
  </property>
  <property fmtid="{D5CDD505-2E9C-101B-9397-08002B2CF9AE}" pid="4" name="Order">
    <vt:lpwstr>135204100.000000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Hyperlink">
    <vt:lpwstr>, </vt:lpwstr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